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4"/>
  </p:notesMasterIdLst>
  <p:handoutMasterIdLst>
    <p:handoutMasterId r:id="rId125"/>
  </p:handoutMasterIdLst>
  <p:sldIdLst>
    <p:sldId id="372" r:id="rId2"/>
    <p:sldId id="380" r:id="rId3"/>
    <p:sldId id="375" r:id="rId4"/>
    <p:sldId id="1269" r:id="rId5"/>
    <p:sldId id="1179" r:id="rId6"/>
    <p:sldId id="1266" r:id="rId7"/>
    <p:sldId id="1013" r:id="rId8"/>
    <p:sldId id="1096" r:id="rId9"/>
    <p:sldId id="529" r:id="rId10"/>
    <p:sldId id="530" r:id="rId11"/>
    <p:sldId id="531" r:id="rId12"/>
    <p:sldId id="1518" r:id="rId13"/>
    <p:sldId id="387" r:id="rId14"/>
    <p:sldId id="388" r:id="rId15"/>
    <p:sldId id="532" r:id="rId16"/>
    <p:sldId id="1610" r:id="rId17"/>
    <p:sldId id="1783" r:id="rId18"/>
    <p:sldId id="1268" r:id="rId19"/>
    <p:sldId id="1361" r:id="rId20"/>
    <p:sldId id="1360" r:id="rId21"/>
    <p:sldId id="1362" r:id="rId22"/>
    <p:sldId id="390" r:id="rId23"/>
    <p:sldId id="391" r:id="rId24"/>
    <p:sldId id="393" r:id="rId25"/>
    <p:sldId id="394" r:id="rId26"/>
    <p:sldId id="395" r:id="rId27"/>
    <p:sldId id="1784" r:id="rId28"/>
    <p:sldId id="1364" r:id="rId29"/>
    <p:sldId id="1611" r:id="rId30"/>
    <p:sldId id="534" r:id="rId31"/>
    <p:sldId id="1445" r:id="rId32"/>
    <p:sldId id="536" r:id="rId33"/>
    <p:sldId id="1446" r:id="rId34"/>
    <p:sldId id="1363" r:id="rId35"/>
    <p:sldId id="964" r:id="rId36"/>
    <p:sldId id="537" r:id="rId37"/>
    <p:sldId id="1447" r:id="rId38"/>
    <p:sldId id="535" r:id="rId39"/>
    <p:sldId id="1271" r:id="rId40"/>
    <p:sldId id="1017" r:id="rId41"/>
    <p:sldId id="1699" r:id="rId42"/>
    <p:sldId id="1018" r:id="rId43"/>
    <p:sldId id="1021" r:id="rId44"/>
    <p:sldId id="1022" r:id="rId45"/>
    <p:sldId id="1023" r:id="rId46"/>
    <p:sldId id="1025" r:id="rId47"/>
    <p:sldId id="760" r:id="rId48"/>
    <p:sldId id="403" r:id="rId49"/>
    <p:sldId id="762" r:id="rId50"/>
    <p:sldId id="887" r:id="rId51"/>
    <p:sldId id="406" r:id="rId52"/>
    <p:sldId id="407" r:id="rId53"/>
    <p:sldId id="408" r:id="rId54"/>
    <p:sldId id="409" r:id="rId55"/>
    <p:sldId id="410" r:id="rId56"/>
    <p:sldId id="888" r:id="rId57"/>
    <p:sldId id="412" r:id="rId58"/>
    <p:sldId id="1026" r:id="rId59"/>
    <p:sldId id="929" r:id="rId60"/>
    <p:sldId id="413" r:id="rId61"/>
    <p:sldId id="414" r:id="rId62"/>
    <p:sldId id="415" r:id="rId63"/>
    <p:sldId id="1024" r:id="rId64"/>
    <p:sldId id="417" r:id="rId65"/>
    <p:sldId id="890" r:id="rId66"/>
    <p:sldId id="891" r:id="rId67"/>
    <p:sldId id="892" r:id="rId68"/>
    <p:sldId id="893" r:id="rId69"/>
    <p:sldId id="422" r:id="rId70"/>
    <p:sldId id="1027" r:id="rId71"/>
    <p:sldId id="894" r:id="rId72"/>
    <p:sldId id="895" r:id="rId73"/>
    <p:sldId id="425" r:id="rId74"/>
    <p:sldId id="897" r:id="rId75"/>
    <p:sldId id="898" r:id="rId76"/>
    <p:sldId id="1697" r:id="rId77"/>
    <p:sldId id="1700" r:id="rId78"/>
    <p:sldId id="429" r:id="rId79"/>
    <p:sldId id="1701" r:id="rId80"/>
    <p:sldId id="1702" r:id="rId81"/>
    <p:sldId id="1703" r:id="rId82"/>
    <p:sldId id="1704" r:id="rId83"/>
    <p:sldId id="1705" r:id="rId84"/>
    <p:sldId id="1707" r:id="rId85"/>
    <p:sldId id="1709" r:id="rId86"/>
    <p:sldId id="1713" r:id="rId87"/>
    <p:sldId id="1706" r:id="rId88"/>
    <p:sldId id="899" r:id="rId89"/>
    <p:sldId id="431" r:id="rId90"/>
    <p:sldId id="901" r:id="rId91"/>
    <p:sldId id="433" r:id="rId92"/>
    <p:sldId id="434" r:id="rId93"/>
    <p:sldId id="902" r:id="rId94"/>
    <p:sldId id="1029" r:id="rId95"/>
    <p:sldId id="1710" r:id="rId96"/>
    <p:sldId id="1711" r:id="rId97"/>
    <p:sldId id="1030" r:id="rId98"/>
    <p:sldId id="903" r:id="rId99"/>
    <p:sldId id="1031" r:id="rId100"/>
    <p:sldId id="1032" r:id="rId101"/>
    <p:sldId id="1033" r:id="rId102"/>
    <p:sldId id="904" r:id="rId103"/>
    <p:sldId id="1712" r:id="rId104"/>
    <p:sldId id="1714" r:id="rId105"/>
    <p:sldId id="1715" r:id="rId106"/>
    <p:sldId id="1716" r:id="rId107"/>
    <p:sldId id="1717" r:id="rId108"/>
    <p:sldId id="1719" r:id="rId109"/>
    <p:sldId id="1720" r:id="rId110"/>
    <p:sldId id="1721" r:id="rId111"/>
    <p:sldId id="905" r:id="rId112"/>
    <p:sldId id="906" r:id="rId113"/>
    <p:sldId id="907" r:id="rId114"/>
    <p:sldId id="442" r:id="rId115"/>
    <p:sldId id="443" r:id="rId116"/>
    <p:sldId id="1019" r:id="rId117"/>
    <p:sldId id="1020" r:id="rId118"/>
    <p:sldId id="538" r:id="rId119"/>
    <p:sldId id="1267" r:id="rId120"/>
    <p:sldId id="1264" r:id="rId121"/>
    <p:sldId id="1270" r:id="rId122"/>
    <p:sldId id="1014"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23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56" y="60"/>
      </p:cViewPr>
      <p:guideLst/>
    </p:cSldViewPr>
  </p:slideViewPr>
  <p:notesTextViewPr>
    <p:cViewPr>
      <p:scale>
        <a:sx n="1" d="1"/>
        <a:sy n="1" d="1"/>
      </p:scale>
      <p:origin x="0" y="0"/>
    </p:cViewPr>
  </p:notesTextViewPr>
  <p:sorterViewPr>
    <p:cViewPr varScale="1">
      <p:scale>
        <a:sx n="1" d="1"/>
        <a:sy n="1" d="1"/>
      </p:scale>
      <p:origin x="0" y="-3206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3939777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070E3-9D35-468C-BA01-18441EBFF8CC}" type="datetimeFigureOut">
              <a:rPr lang="en-US" smtClean="0"/>
              <a:t>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98D8D-1AC9-497D-AB3B-4E3C144894F8}" type="slidenum">
              <a:rPr lang="en-US" smtClean="0"/>
              <a:t>‹#›</a:t>
            </a:fld>
            <a:endParaRPr lang="en-US"/>
          </a:p>
        </p:txBody>
      </p:sp>
    </p:spTree>
    <p:extLst>
      <p:ext uri="{BB962C8B-B14F-4D97-AF65-F5344CB8AC3E}">
        <p14:creationId xmlns:p14="http://schemas.microsoft.com/office/powerpoint/2010/main" val="222814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txBox="1">
            <a:spLocks noGrp="1"/>
          </p:cNvSpPr>
          <p:nvPr>
            <p:ph type="sldNum" sz="quarter"/>
          </p:nvPr>
        </p:nvSpPr>
        <p:spPr>
          <a:xfrm>
            <a:off x="4143375" y="9118600"/>
            <a:ext cx="3170238" cy="481013"/>
          </a:xfrm>
          <a:prstGeom prst="rect">
            <a:avLst/>
          </a:prstGeom>
          <a:noFill/>
          <a:ln w="9525">
            <a:noFill/>
          </a:ln>
        </p:spPr>
        <p:txBody>
          <a:bodyPr lIns="96652" tIns="48325" rIns="96652" bIns="48325" anchor="b"/>
          <a:lstStyle/>
          <a:p>
            <a:pPr lvl="0" algn="r" defTabSz="965200" eaLnBrk="1" hangingPunct="1"/>
            <a:fld id="{9A0DB2DC-4C9A-4742-B13C-FB6460FD3503}" type="slidenum">
              <a:rPr lang="en-US" altLang="en-US" sz="1200" dirty="0"/>
              <a:t>8</a:t>
            </a:fld>
            <a:endParaRPr lang="en-US" altLang="en-US" sz="1200" dirty="0"/>
          </a:p>
        </p:txBody>
      </p:sp>
      <p:sp>
        <p:nvSpPr>
          <p:cNvPr id="8195" name="Rectangle 2"/>
          <p:cNvSpPr>
            <a:spLocks noGrp="1" noRot="1" noChangeAspect="1" noTextEdit="1"/>
          </p:cNvSpPr>
          <p:nvPr>
            <p:ph type="sldImg"/>
          </p:nvPr>
        </p:nvSpPr>
        <p:spPr/>
      </p:sp>
      <p:sp>
        <p:nvSpPr>
          <p:cNvPr id="8196" name="Rectangle 3"/>
          <p:cNvSpPr>
            <a:spLocks noGrp="1"/>
          </p:cNvSpPr>
          <p:nvPr>
            <p:ph type="body" idx="1"/>
          </p:nvPr>
        </p:nvSpPr>
        <p:spPr/>
        <p:txBody>
          <a:bodyPr wrap="square" lIns="96652" tIns="48325" rIns="96652" bIns="48325" anchor="t"/>
          <a:lstStyle/>
          <a:p>
            <a:pPr lvl="0" eaLnBrk="1" hangingPunct="1"/>
            <a:endParaRPr lang="en-US" altLang="en-US" dirty="0"/>
          </a:p>
        </p:txBody>
      </p:sp>
    </p:spTree>
    <p:extLst>
      <p:ext uri="{BB962C8B-B14F-4D97-AF65-F5344CB8AC3E}">
        <p14:creationId xmlns:p14="http://schemas.microsoft.com/office/powerpoint/2010/main" val="2038469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https://www.tutorialspoint.com/data_mining/dm_rbc.htm</a:t>
            </a:r>
          </a:p>
        </p:txBody>
      </p:sp>
    </p:spTree>
    <p:extLst>
      <p:ext uri="{BB962C8B-B14F-4D97-AF65-F5344CB8AC3E}">
        <p14:creationId xmlns:p14="http://schemas.microsoft.com/office/powerpoint/2010/main" val="1145604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https://medium.com/@rishabhjain_22692/decision-trees-it-begins-here-93ff54ef134</a:t>
            </a:r>
          </a:p>
        </p:txBody>
      </p:sp>
    </p:spTree>
    <p:extLst>
      <p:ext uri="{BB962C8B-B14F-4D97-AF65-F5344CB8AC3E}">
        <p14:creationId xmlns:p14="http://schemas.microsoft.com/office/powerpoint/2010/main" val="2939327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MY" altLang="en-US"/>
              <a:t>CART: https://machinelearningmastery.com/classification-and-regression-trees-for-machine-learning/</a:t>
            </a:r>
          </a:p>
          <a:p>
            <a:r>
              <a:rPr lang="en-MY" altLang="en-US"/>
              <a:t>ID3: https://en.wikipedia.org/wiki/ID3_algorithm</a:t>
            </a:r>
          </a:p>
          <a:p>
            <a:r>
              <a:rPr lang="en-MY" altLang="en-US"/>
              <a:t>C4.5: https://en.wikipedia.org/wiki/C4.5_algorithm</a:t>
            </a:r>
          </a:p>
          <a:p>
            <a:r>
              <a:rPr lang="en-MY" altLang="en-US"/>
              <a:t>SLIQ: https://sci2s.ugr.es/keel/pdf/algorithm/congreso/SLIQ.pdf</a:t>
            </a:r>
          </a:p>
          <a:p>
            <a:r>
              <a:rPr lang="en-MY" altLang="en-US"/>
              <a:t>SPRINT: www.vldb.org/conf/1996/P544.PDF</a:t>
            </a:r>
          </a:p>
          <a:p>
            <a:endParaRPr lang="en-MY" altLang="en-US"/>
          </a:p>
          <a:p>
            <a:endParaRPr lang="en-MY" altLang="en-US"/>
          </a:p>
        </p:txBody>
      </p:sp>
    </p:spTree>
    <p:extLst>
      <p:ext uri="{BB962C8B-B14F-4D97-AF65-F5344CB8AC3E}">
        <p14:creationId xmlns:p14="http://schemas.microsoft.com/office/powerpoint/2010/main" val="1570088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http://mines.humanoriented.com/classes/2010/fall/csci568/portfolio_exports/lguo/decisionTree.html</a:t>
            </a:r>
          </a:p>
          <a:p>
            <a:r>
              <a:rPr lang="en-US"/>
              <a:t>http://www.hypertextbookshop.com/dataminingbook/working_version/contents/chapters/chapter001/section003/blue/page004.html</a:t>
            </a:r>
          </a:p>
        </p:txBody>
      </p:sp>
    </p:spTree>
    <p:extLst>
      <p:ext uri="{BB962C8B-B14F-4D97-AF65-F5344CB8AC3E}">
        <p14:creationId xmlns:p14="http://schemas.microsoft.com/office/powerpoint/2010/main" val="2811753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equal interval </a:t>
            </a:r>
            <a:r>
              <a:rPr lang="en-MY" altLang="en-US"/>
              <a:t>bucketing / </a:t>
            </a:r>
            <a:r>
              <a:rPr lang="en-US"/>
              <a:t>classification method divides attribute values into equal size ranges. the number of records that fall into each category (or bin) will differ. </a:t>
            </a:r>
          </a:p>
          <a:p>
            <a:endParaRPr lang="en-US"/>
          </a:p>
          <a:p>
            <a:r>
              <a:rPr lang="en-MY" altLang="en-US"/>
              <a:t>equal frequency bucketing (percentiles): equal width</a:t>
            </a:r>
          </a:p>
          <a:p>
            <a:endParaRPr lang="en-MY" altLang="en-US"/>
          </a:p>
          <a:p>
            <a:r>
              <a:rPr lang="en-US"/>
              <a:t>https://www.saedsayad.com/unsupervised_binning.htm</a:t>
            </a:r>
          </a:p>
          <a:p>
            <a:endParaRPr lang="en-US"/>
          </a:p>
        </p:txBody>
      </p:sp>
    </p:spTree>
    <p:extLst>
      <p:ext uri="{BB962C8B-B14F-4D97-AF65-F5344CB8AC3E}">
        <p14:creationId xmlns:p14="http://schemas.microsoft.com/office/powerpoint/2010/main" val="2570753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http://www.hypertextbookshop.com/dataminingbook/working_version/contents/chapters/chapter001/section003/blue/page004.html</a:t>
            </a:r>
          </a:p>
        </p:txBody>
      </p:sp>
    </p:spTree>
    <p:extLst>
      <p:ext uri="{BB962C8B-B14F-4D97-AF65-F5344CB8AC3E}">
        <p14:creationId xmlns:p14="http://schemas.microsoft.com/office/powerpoint/2010/main" val="60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https://people.revoledu.com/kardi/tutorial/DecisionTree/how-to-measure-impurity.htm</a:t>
            </a:r>
          </a:p>
        </p:txBody>
      </p:sp>
    </p:spTree>
    <p:extLst>
      <p:ext uri="{BB962C8B-B14F-4D97-AF65-F5344CB8AC3E}">
        <p14:creationId xmlns:p14="http://schemas.microsoft.com/office/powerpoint/2010/main" val="232331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5140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https://medium.com/@rishabhjain_22692/decision-trees-it-begins-here-93ff54ef134</a:t>
            </a:r>
          </a:p>
        </p:txBody>
      </p:sp>
    </p:spTree>
    <p:extLst>
      <p:ext uri="{BB962C8B-B14F-4D97-AF65-F5344CB8AC3E}">
        <p14:creationId xmlns:p14="http://schemas.microsoft.com/office/powerpoint/2010/main" val="326712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http://dni-institute.in/blogs/gini-index-work-out-example/</a:t>
            </a:r>
          </a:p>
        </p:txBody>
      </p:sp>
    </p:spTree>
    <p:extLst>
      <p:ext uri="{BB962C8B-B14F-4D97-AF65-F5344CB8AC3E}">
        <p14:creationId xmlns:p14="http://schemas.microsoft.com/office/powerpoint/2010/main" val="357413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https://en.wikipedia.org/wiki/Training,_validation,_and_test_sets</a:t>
            </a:r>
          </a:p>
        </p:txBody>
      </p:sp>
    </p:spTree>
    <p:extLst>
      <p:ext uri="{BB962C8B-B14F-4D97-AF65-F5344CB8AC3E}">
        <p14:creationId xmlns:p14="http://schemas.microsoft.com/office/powerpoint/2010/main" val="335429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https://www.saedsayad.com/decision_tree.htm</a:t>
            </a:r>
          </a:p>
        </p:txBody>
      </p:sp>
    </p:spTree>
    <p:extLst>
      <p:ext uri="{BB962C8B-B14F-4D97-AF65-F5344CB8AC3E}">
        <p14:creationId xmlns:p14="http://schemas.microsoft.com/office/powerpoint/2010/main" val="3864802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https://www.saedsayad.com/decision_tree.htm</a:t>
            </a:r>
          </a:p>
        </p:txBody>
      </p:sp>
    </p:spTree>
    <p:extLst>
      <p:ext uri="{BB962C8B-B14F-4D97-AF65-F5344CB8AC3E}">
        <p14:creationId xmlns:p14="http://schemas.microsoft.com/office/powerpoint/2010/main" val="561954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193328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https://sefiks.com/2018/05/13/a-step-by-step-c4-5-decision-tree-example</a:t>
            </a:r>
            <a:r>
              <a:rPr lang="en-US" dirty="0" smtClean="0"/>
              <a:t>/</a:t>
            </a:r>
          </a:p>
          <a:p>
            <a:r>
              <a:rPr lang="en-US" dirty="0" smtClean="0"/>
              <a:t>http://ml.informatik.uni-freiburg.de/former/_media/documents/teaching/ss12/ml/03_decisiontrees.printer.pdf</a:t>
            </a:r>
            <a:endParaRPr lang="en-US" dirty="0"/>
          </a:p>
        </p:txBody>
      </p:sp>
    </p:spTree>
    <p:extLst>
      <p:ext uri="{BB962C8B-B14F-4D97-AF65-F5344CB8AC3E}">
        <p14:creationId xmlns:p14="http://schemas.microsoft.com/office/powerpoint/2010/main" val="1000550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https://sefiks.com/2018/05/13/a-step-by-step-c4-5-decision-tree-example/</a:t>
            </a:r>
          </a:p>
        </p:txBody>
      </p:sp>
    </p:spTree>
    <p:extLst>
      <p:ext uri="{BB962C8B-B14F-4D97-AF65-F5344CB8AC3E}">
        <p14:creationId xmlns:p14="http://schemas.microsoft.com/office/powerpoint/2010/main" val="3456203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https://sefiks.com/2018/05/13/a-step-by-step-c4-5-decision-tree-example/</a:t>
            </a:r>
          </a:p>
        </p:txBody>
      </p:sp>
    </p:spTree>
    <p:extLst>
      <p:ext uri="{BB962C8B-B14F-4D97-AF65-F5344CB8AC3E}">
        <p14:creationId xmlns:p14="http://schemas.microsoft.com/office/powerpoint/2010/main" val="2428835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https://socialresearchmethods.net/kb/dedind.php</a:t>
            </a:r>
          </a:p>
        </p:txBody>
      </p:sp>
    </p:spTree>
    <p:extLst>
      <p:ext uri="{BB962C8B-B14F-4D97-AF65-F5344CB8AC3E}">
        <p14:creationId xmlns:p14="http://schemas.microsoft.com/office/powerpoint/2010/main" val="4083116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https://www.scribd.com/presentation/146658433/Memory-Based-Reasoning</a:t>
            </a:r>
          </a:p>
          <a:p>
            <a:r>
              <a:rPr lang="en-US"/>
              <a:t>staffwww.itn.liu.se/~aidvi/courses/06/dm/lectures/lec4.pdf</a:t>
            </a:r>
          </a:p>
          <a:p>
            <a:endParaRPr lang="en-US"/>
          </a:p>
          <a:p>
            <a:r>
              <a:rPr lang="en-US"/>
              <a:t>https://www.tutorialspoint.com/data_mining/dm_rbc.htm</a:t>
            </a:r>
          </a:p>
        </p:txBody>
      </p:sp>
    </p:spTree>
    <p:extLst>
      <p:ext uri="{BB962C8B-B14F-4D97-AF65-F5344CB8AC3E}">
        <p14:creationId xmlns:p14="http://schemas.microsoft.com/office/powerpoint/2010/main" val="1959290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https://en.wikipedia.org/wiki/K-nearest_neighbors_algorithm</a:t>
            </a:r>
          </a:p>
        </p:txBody>
      </p:sp>
    </p:spTree>
    <p:extLst>
      <p:ext uri="{BB962C8B-B14F-4D97-AF65-F5344CB8AC3E}">
        <p14:creationId xmlns:p14="http://schemas.microsoft.com/office/powerpoint/2010/main" val="1900435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https://en.wikipedia.org/wiki/K-nearest_neighbors_algorithm</a:t>
            </a:r>
          </a:p>
        </p:txBody>
      </p:sp>
    </p:spTree>
    <p:extLst>
      <p:ext uri="{BB962C8B-B14F-4D97-AF65-F5344CB8AC3E}">
        <p14:creationId xmlns:p14="http://schemas.microsoft.com/office/powerpoint/2010/main" val="367289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a:sym typeface="+mn-ea"/>
              </a:rPr>
              <a:t>Rote-learner</a:t>
            </a:r>
            <a:endParaRPr lang="en-US"/>
          </a:p>
        </p:txBody>
      </p:sp>
    </p:spTree>
    <p:extLst>
      <p:ext uri="{BB962C8B-B14F-4D97-AF65-F5344CB8AC3E}">
        <p14:creationId xmlns:p14="http://schemas.microsoft.com/office/powerpoint/2010/main" val="76909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smtClean="0"/>
              <a:t>https://onlinemschool.com/math/library/vector/length/#h5</a:t>
            </a:r>
            <a:endParaRPr lang="en-MY" dirty="0"/>
          </a:p>
        </p:txBody>
      </p:sp>
      <p:sp>
        <p:nvSpPr>
          <p:cNvPr id="4" name="Slide Number Placeholder 3"/>
          <p:cNvSpPr>
            <a:spLocks noGrp="1"/>
          </p:cNvSpPr>
          <p:nvPr>
            <p:ph type="sldNum" sz="quarter" idx="10"/>
          </p:nvPr>
        </p:nvSpPr>
        <p:spPr/>
        <p:txBody>
          <a:bodyPr/>
          <a:lstStyle/>
          <a:p>
            <a:fld id="{A3D98D8D-1AC9-497D-AB3B-4E3C144894F8}" type="slidenum">
              <a:rPr lang="en-US" smtClean="0"/>
              <a:t>32</a:t>
            </a:fld>
            <a:endParaRPr lang="en-US"/>
          </a:p>
        </p:txBody>
      </p:sp>
    </p:spTree>
    <p:extLst>
      <p:ext uri="{BB962C8B-B14F-4D97-AF65-F5344CB8AC3E}">
        <p14:creationId xmlns:p14="http://schemas.microsoft.com/office/powerpoint/2010/main" val="1248606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https://en.wikipedia.org/wiki/Lazy_learning</a:t>
            </a:r>
          </a:p>
          <a:p>
            <a:endParaRPr lang="en-US"/>
          </a:p>
          <a:p>
            <a:r>
              <a:rPr lang="en-US"/>
              <a:t>In machine learning, lazy learning is a learning method in which generalization of the training data is delayed until a query is made to the system, as opposed to in eager learning, where the system tries to generalize the training data before receiving queries. </a:t>
            </a:r>
          </a:p>
        </p:txBody>
      </p:sp>
    </p:spTree>
    <p:extLst>
      <p:ext uri="{BB962C8B-B14F-4D97-AF65-F5344CB8AC3E}">
        <p14:creationId xmlns:p14="http://schemas.microsoft.com/office/powerpoint/2010/main" val="347752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455828-0D7D-4AA6-96BF-ADFD9953C073}" type="datetime1">
              <a:rPr lang="en-US" smtClean="0"/>
              <a:t>2/1/2019</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8366257-D7B9-47E0-9D98-9493A294C6AB}" type="slidenum">
              <a:rPr lang="en-US" smtClean="0"/>
              <a:t>‹#›</a:t>
            </a:fld>
            <a:endParaRPr lang="en-US" dirty="0"/>
          </a:p>
        </p:txBody>
      </p:sp>
      <p:sp>
        <p:nvSpPr>
          <p:cNvPr id="5" name="Footer Placeholder 4"/>
          <p:cNvSpPr>
            <a:spLocks noGrp="1"/>
          </p:cNvSpPr>
          <p:nvPr>
            <p:ph type="ftr" sz="quarter" idx="11"/>
          </p:nvPr>
        </p:nvSpPr>
        <p:spPr/>
        <p:txBody>
          <a:bodyPr/>
          <a:lstStyle>
            <a:lvl1pPr>
              <a:defRPr sz="1800" b="1">
                <a:solidFill>
                  <a:schemeClr val="bg1"/>
                </a:solidFill>
              </a:defRPr>
            </a:lvl1pPr>
          </a:lstStyle>
          <a:p>
            <a:r>
              <a:rPr lang="en-US" dirty="0" smtClean="0"/>
              <a:t>UECS3213 / UECS3453 Data Mining</a:t>
            </a:r>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30C72D-1B5A-4156-9B39-BA6378268198}" type="datetime1">
              <a:rPr lang="en-US" smtClean="0"/>
              <a:t>2/1/2019</a:t>
            </a:fld>
            <a:endParaRPr lang="en-US"/>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a:t>
            </a:fld>
            <a:endParaRPr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6DA9A9-C8C3-4176-B4BB-0C5AEBB0AF9A}" type="datetime1">
              <a:rPr lang="en-US" smtClean="0"/>
              <a:t>2/1/2019</a:t>
            </a:fld>
            <a:endParaRPr lang="en-US"/>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a:t>
            </a:fld>
            <a:endParaRPr lang="en-US"/>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MY"/>
          </a:p>
        </p:txBody>
      </p:sp>
      <p:sp>
        <p:nvSpPr>
          <p:cNvPr id="3" name="Table Placeholder 2"/>
          <p:cNvSpPr>
            <a:spLocks noGrp="1"/>
          </p:cNvSpPr>
          <p:nvPr>
            <p:ph type="tbl" idx="1"/>
          </p:nvPr>
        </p:nvSpPr>
        <p:spPr>
          <a:xfrm>
            <a:off x="914400" y="1981200"/>
            <a:ext cx="10363200" cy="4114800"/>
          </a:xfrm>
        </p:spPr>
        <p:txBody>
          <a:bodyPr/>
          <a:lstStyle/>
          <a:p>
            <a:endParaRPr lang="en-MY"/>
          </a:p>
        </p:txBody>
      </p:sp>
      <p:sp>
        <p:nvSpPr>
          <p:cNvPr id="4" name="Date Placeholder 3"/>
          <p:cNvSpPr>
            <a:spLocks noGrp="1"/>
          </p:cNvSpPr>
          <p:nvPr>
            <p:ph type="dt" sz="half" idx="10"/>
          </p:nvPr>
        </p:nvSpPr>
        <p:spPr>
          <a:xfrm>
            <a:off x="914400" y="6248400"/>
            <a:ext cx="2540000" cy="457200"/>
          </a:xfrm>
        </p:spPr>
        <p:txBody>
          <a:bodyPr/>
          <a:lstStyle>
            <a:lvl1pPr>
              <a:defRPr/>
            </a:lvl1pPr>
          </a:lstStyle>
          <a:p>
            <a:endParaRPr lang="en-GB" altLang="en-US"/>
          </a:p>
        </p:txBody>
      </p:sp>
      <p:sp>
        <p:nvSpPr>
          <p:cNvPr id="5" name="Footer Placeholder 4"/>
          <p:cNvSpPr>
            <a:spLocks noGrp="1"/>
          </p:cNvSpPr>
          <p:nvPr>
            <p:ph type="ftr" sz="quarter" idx="11"/>
          </p:nvPr>
        </p:nvSpPr>
        <p:spPr>
          <a:xfrm>
            <a:off x="4165600" y="6248400"/>
            <a:ext cx="3860800" cy="457200"/>
          </a:xfrm>
        </p:spPr>
        <p:txBody>
          <a:bodyPr/>
          <a:lstStyle>
            <a:lvl1pPr>
              <a:defRPr/>
            </a:lvl1pPr>
          </a:lstStyle>
          <a:p>
            <a:r>
              <a:rPr lang="en-US" dirty="0" smtClean="0">
                <a:sym typeface="+mn-ea"/>
              </a:rPr>
              <a:t>UECS3213 / UECS3453 Data Mining</a:t>
            </a:r>
            <a:endParaRPr lang="en-GB" altLang="en-US"/>
          </a:p>
        </p:txBody>
      </p:sp>
      <p:sp>
        <p:nvSpPr>
          <p:cNvPr id="6" name="Slide Number Placeholder 5"/>
          <p:cNvSpPr>
            <a:spLocks noGrp="1"/>
          </p:cNvSpPr>
          <p:nvPr>
            <p:ph type="sldNum" sz="quarter" idx="12"/>
          </p:nvPr>
        </p:nvSpPr>
        <p:spPr>
          <a:xfrm>
            <a:off x="8737600" y="6248400"/>
            <a:ext cx="2540000" cy="457200"/>
          </a:xfrm>
        </p:spPr>
        <p:txBody>
          <a:bodyPr/>
          <a:lstStyle>
            <a:lvl1pPr>
              <a:defRPr/>
            </a:lvl1pPr>
          </a:lstStyle>
          <a:p>
            <a:fld id="{CF02BFAF-3D84-4919-98EB-C753742AF497}" type="slidenum">
              <a:rPr lang="en-GB" altLang="en-US"/>
              <a:t>‹#›</a:t>
            </a:fld>
            <a:endParaRPr lang="en-GB" altLang="en-US"/>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a:buClr>
                <a:schemeClr val="bg1"/>
              </a:buClr>
            </a:pPr>
            <a:endParaRPr lang="zh-CN" altLang="en-US" dirty="0">
              <a:latin typeface="Arial" panose="020B0604020202020204" pitchFamily="34" charset="0"/>
            </a:endParaRPr>
          </a:p>
        </p:txBody>
      </p:sp>
      <p:sp>
        <p:nvSpPr>
          <p:cNvPr id="6" name="Footer Placeholder 5"/>
          <p:cNvSpPr>
            <a:spLocks noGrp="1"/>
          </p:cNvSpPr>
          <p:nvPr>
            <p:ph type="ftr" sz="quarter" idx="11"/>
          </p:nvPr>
        </p:nvSpPr>
        <p:spPr/>
        <p:txBody>
          <a:bodyPr/>
          <a:lstStyle/>
          <a:p>
            <a:pPr lvl="0">
              <a:buClr>
                <a:schemeClr val="bg1"/>
              </a:buClr>
            </a:pPr>
            <a:r>
              <a:rPr lang="zh-CN" altLang="en-US" dirty="0">
                <a:latin typeface="Arial" panose="020B0604020202020204" pitchFamily="34" charset="0"/>
              </a:rPr>
              <a:t>UECS3213 / UECS3453 Data Mining</a:t>
            </a:r>
          </a:p>
        </p:txBody>
      </p:sp>
      <p:sp>
        <p:nvSpPr>
          <p:cNvPr id="7" name="Slide Number Placeholder 6"/>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682649-EF07-47CD-88E0-C07B78FDE40A}" type="datetime1">
              <a:rPr lang="en-US" smtClean="0"/>
              <a:t>2/1/2019</a:t>
            </a:fld>
            <a:endParaRPr lang="en-US"/>
          </a:p>
        </p:txBody>
      </p:sp>
      <p:sp>
        <p:nvSpPr>
          <p:cNvPr id="5" name="Footer Placeholder 4"/>
          <p:cNvSpPr>
            <a:spLocks noGrp="1"/>
          </p:cNvSpPr>
          <p:nvPr>
            <p:ph type="ftr" sz="quarter" idx="11"/>
          </p:nvPr>
        </p:nvSpPr>
        <p:spPr/>
        <p:txBody>
          <a:bodyPr/>
          <a:lstStyle>
            <a:lvl1pPr>
              <a:defRPr b="1"/>
            </a:lvl1pPr>
          </a:lstStyle>
          <a:p>
            <a:r>
              <a:rPr lang="en-US" dirty="0" smtClean="0">
                <a:sym typeface="+mn-ea"/>
              </a:rPr>
              <a:t>UECS3213 / UECS3453 Data Mining</a:t>
            </a:r>
            <a:endParaRPr lang="en-US" dirty="0"/>
          </a:p>
        </p:txBody>
      </p:sp>
      <p:sp>
        <p:nvSpPr>
          <p:cNvPr id="6" name="Slide Number Placeholder 5"/>
          <p:cNvSpPr>
            <a:spLocks noGrp="1"/>
          </p:cNvSpPr>
          <p:nvPr>
            <p:ph type="sldNum" sz="quarter" idx="12"/>
          </p:nvPr>
        </p:nvSpPr>
        <p:spPr/>
        <p:txBody>
          <a:bodyPr/>
          <a:lstStyle>
            <a:lvl1pPr>
              <a:defRPr b="1"/>
            </a:lvl1pPr>
          </a:lstStyle>
          <a:p>
            <a:fld id="{E8366257-D7B9-47E0-9D98-9493A294C6AB}" type="slidenum">
              <a:rPr lang="en-US" smtClean="0"/>
              <a:t>‹#›</a:t>
            </a:fld>
            <a:endParaRPr lang="en-US"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66E9A42-3E0D-4289-B6A8-29683479F53E}" type="datetime1">
              <a:rPr lang="en-US" smtClean="0"/>
              <a:t>2/1/2019</a:t>
            </a:fld>
            <a:endParaRPr lang="en-US"/>
          </a:p>
        </p:txBody>
      </p:sp>
      <p:sp>
        <p:nvSpPr>
          <p:cNvPr id="8" name="Footer Placeholder 7"/>
          <p:cNvSpPr>
            <a:spLocks noGrp="1"/>
          </p:cNvSpPr>
          <p:nvPr>
            <p:ph type="ftr" sz="quarter" idx="11"/>
          </p:nvPr>
        </p:nvSpPr>
        <p:spPr/>
        <p:txBody>
          <a:bodyPr/>
          <a:lstStyle/>
          <a:p>
            <a:r>
              <a:rPr lang="en-US" dirty="0" smtClean="0">
                <a:sym typeface="+mn-ea"/>
              </a:rPr>
              <a:t>UECS3213 / UECS3453 Data Mining</a:t>
            </a:r>
            <a:endParaRPr lang="en-US" dirty="0"/>
          </a:p>
        </p:txBody>
      </p:sp>
      <p:sp>
        <p:nvSpPr>
          <p:cNvPr id="9" name="Slide Number Placeholder 8"/>
          <p:cNvSpPr>
            <a:spLocks noGrp="1"/>
          </p:cNvSpPr>
          <p:nvPr>
            <p:ph type="sldNum" sz="quarter" idx="12"/>
          </p:nvPr>
        </p:nvSpPr>
        <p:spPr/>
        <p:txBody>
          <a:bodyPr/>
          <a:lstStyle/>
          <a:p>
            <a:fld id="{E8366257-D7B9-47E0-9D98-9493A294C6AB}"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overrideClrMapping bg1="lt1" tx1="dk1" bg2="lt2" tx2="dk2" accent1="accent1" accent2="accent2" accent3="accent3" accent4="accent4" accent5="accent5" accent6="accent6" hlink="hlink" folHlink="folHlink"/>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18BBEC-678C-45A7-A7DF-30919E88A742}" type="datetime1">
              <a:rPr lang="en-US" smtClean="0"/>
              <a:t>2/1/2019</a:t>
            </a:fld>
            <a:endParaRPr lang="en-US"/>
          </a:p>
        </p:txBody>
      </p:sp>
      <p:sp>
        <p:nvSpPr>
          <p:cNvPr id="6" name="Footer Placeholder 5"/>
          <p:cNvSpPr>
            <a:spLocks noGrp="1"/>
          </p:cNvSpPr>
          <p:nvPr>
            <p:ph type="ftr" sz="quarter" idx="11"/>
          </p:nvPr>
        </p:nvSpPr>
        <p:spPr/>
        <p:txBody>
          <a:bodyPr/>
          <a:lstStyle/>
          <a:p>
            <a:r>
              <a:rPr lang="en-US" dirty="0" smtClean="0">
                <a:sym typeface="+mn-ea"/>
              </a:rPr>
              <a:t>UECS3213 / UECS3453 Data Mining</a:t>
            </a:r>
            <a:endParaRPr lang="en-US"/>
          </a:p>
        </p:txBody>
      </p:sp>
      <p:sp>
        <p:nvSpPr>
          <p:cNvPr id="7" name="Slide Number Placeholder 6"/>
          <p:cNvSpPr>
            <a:spLocks noGrp="1"/>
          </p:cNvSpPr>
          <p:nvPr>
            <p:ph type="sldNum" sz="quarter" idx="12"/>
          </p:nvPr>
        </p:nvSpPr>
        <p:spPr/>
        <p:txBody>
          <a:bodyPr/>
          <a:lstStyle/>
          <a:p>
            <a:fld id="{E8366257-D7B9-47E0-9D98-9493A294C6AB}" type="slidenum">
              <a:rPr lang="en-US" smtClean="0"/>
              <a:t>‹#›</a:t>
            </a:fld>
            <a:endParaRPr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C13E6CC-630A-411D-B640-BAB5D9ECFF9D}" type="datetime1">
              <a:rPr lang="en-US" smtClean="0"/>
              <a:t>2/1/2019</a:t>
            </a:fld>
            <a:endParaRPr lang="en-US"/>
          </a:p>
        </p:txBody>
      </p:sp>
      <p:sp>
        <p:nvSpPr>
          <p:cNvPr id="8" name="Footer Placeholder 7"/>
          <p:cNvSpPr>
            <a:spLocks noGrp="1"/>
          </p:cNvSpPr>
          <p:nvPr>
            <p:ph type="ftr" sz="quarter" idx="11"/>
          </p:nvPr>
        </p:nvSpPr>
        <p:spPr/>
        <p:txBody>
          <a:bodyPr/>
          <a:lstStyle/>
          <a:p>
            <a:r>
              <a:rPr lang="en-US" dirty="0" smtClean="0">
                <a:sym typeface="+mn-ea"/>
              </a:rPr>
              <a:t>UECS3213 / UECS3453 Data Mining</a:t>
            </a:r>
            <a:endParaRPr lang="en-US"/>
          </a:p>
        </p:txBody>
      </p:sp>
      <p:sp>
        <p:nvSpPr>
          <p:cNvPr id="9" name="Slide Number Placeholder 8"/>
          <p:cNvSpPr>
            <a:spLocks noGrp="1"/>
          </p:cNvSpPr>
          <p:nvPr>
            <p:ph type="sldNum" sz="quarter" idx="12"/>
          </p:nvPr>
        </p:nvSpPr>
        <p:spPr/>
        <p:txBody>
          <a:bodyPr/>
          <a:lstStyle/>
          <a:p>
            <a:fld id="{E8366257-D7B9-47E0-9D98-9493A294C6AB}" type="slidenum">
              <a:rPr lang="en-US" smtClean="0"/>
              <a:t>‹#›</a:t>
            </a:fld>
            <a:endParaRPr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36E521-1925-4AE3-BB9E-A4C950766045}" type="datetime1">
              <a:rPr lang="en-US" smtClean="0"/>
              <a:t>2/1/2019</a:t>
            </a:fld>
            <a:endParaRPr lang="en-US"/>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a:p>
        </p:txBody>
      </p:sp>
      <p:sp>
        <p:nvSpPr>
          <p:cNvPr id="5" name="Slide Number Placeholder 4"/>
          <p:cNvSpPr>
            <a:spLocks noGrp="1"/>
          </p:cNvSpPr>
          <p:nvPr>
            <p:ph type="sldNum" sz="quarter" idx="12"/>
          </p:nvPr>
        </p:nvSpPr>
        <p:spPr/>
        <p:txBody>
          <a:bodyPr/>
          <a:lstStyle/>
          <a:p>
            <a:fld id="{E8366257-D7B9-47E0-9D98-9493A294C6AB}" type="slidenum">
              <a:rPr lang="en-US" smtClean="0"/>
              <a:t>‹#›</a:t>
            </a:fld>
            <a:endParaRPr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B45B3-8F4B-4CA7-8D50-849E3AAAB23A}" type="datetime1">
              <a:rPr lang="en-US" smtClean="0"/>
              <a:t>2/1/2019</a:t>
            </a:fld>
            <a:endParaRPr lang="en-US"/>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a:p>
        </p:txBody>
      </p:sp>
      <p:sp>
        <p:nvSpPr>
          <p:cNvPr id="4" name="Slide Number Placeholder 3"/>
          <p:cNvSpPr>
            <a:spLocks noGrp="1"/>
          </p:cNvSpPr>
          <p:nvPr>
            <p:ph type="sldNum" sz="quarter" idx="12"/>
          </p:nvPr>
        </p:nvSpPr>
        <p:spPr/>
        <p:txBody>
          <a:bodyPr/>
          <a:lstStyle/>
          <a:p>
            <a:fld id="{E8366257-D7B9-47E0-9D98-9493A294C6AB}" type="slidenum">
              <a:rPr lang="en-US" smtClean="0"/>
              <a:t>‹#›</a:t>
            </a:fld>
            <a:endParaRPr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C3B44D-FA4B-4911-9134-3CA900BE4180}" type="datetime1">
              <a:rPr lang="en-US" smtClean="0"/>
              <a:t>2/1/2019</a:t>
            </a:fld>
            <a:endParaRPr lang="en-US"/>
          </a:p>
        </p:txBody>
      </p:sp>
      <p:sp>
        <p:nvSpPr>
          <p:cNvPr id="6" name="Footer Placeholder 5"/>
          <p:cNvSpPr>
            <a:spLocks noGrp="1"/>
          </p:cNvSpPr>
          <p:nvPr>
            <p:ph type="ftr" sz="quarter" idx="11"/>
          </p:nvPr>
        </p:nvSpPr>
        <p:spPr/>
        <p:txBody>
          <a:bodyPr/>
          <a:lstStyle/>
          <a:p>
            <a:r>
              <a:rPr lang="en-US" dirty="0" smtClean="0">
                <a:sym typeface="+mn-ea"/>
              </a:rPr>
              <a:t>UECS3213 / UECS3453 Data Mining</a:t>
            </a:r>
            <a:endParaRPr lang="en-US"/>
          </a:p>
        </p:txBody>
      </p:sp>
      <p:sp>
        <p:nvSpPr>
          <p:cNvPr id="7" name="Slide Number Placeholder 6"/>
          <p:cNvSpPr>
            <a:spLocks noGrp="1"/>
          </p:cNvSpPr>
          <p:nvPr>
            <p:ph type="sldNum" sz="quarter" idx="12"/>
          </p:nvPr>
        </p:nvSpPr>
        <p:spPr/>
        <p:txBody>
          <a:bodyPr/>
          <a:lstStyle/>
          <a:p>
            <a:fld id="{E8366257-D7B9-47E0-9D98-9493A294C6AB}" type="slidenum">
              <a:rPr lang="en-US" smtClean="0"/>
              <a:t>‹#›</a:t>
            </a:fld>
            <a:endParaRPr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EBB24E-60B9-4CAC-A883-8B27323FAD7A}" type="datetime1">
              <a:rPr lang="en-US" smtClean="0"/>
              <a:t>2/1/2019</a:t>
            </a:fld>
            <a:endParaRPr lang="en-US"/>
          </a:p>
        </p:txBody>
      </p:sp>
      <p:sp>
        <p:nvSpPr>
          <p:cNvPr id="6" name="Footer Placeholder 5"/>
          <p:cNvSpPr>
            <a:spLocks noGrp="1"/>
          </p:cNvSpPr>
          <p:nvPr>
            <p:ph type="ftr" sz="quarter" idx="11"/>
          </p:nvPr>
        </p:nvSpPr>
        <p:spPr/>
        <p:txBody>
          <a:bodyPr/>
          <a:lstStyle/>
          <a:p>
            <a:r>
              <a:rPr lang="en-US" dirty="0" smtClean="0">
                <a:sym typeface="+mn-ea"/>
              </a:rPr>
              <a:t>UECS3213 / UECS3453 Data Mining</a:t>
            </a:r>
            <a:endParaRPr lang="en-US"/>
          </a:p>
        </p:txBody>
      </p:sp>
      <p:sp>
        <p:nvSpPr>
          <p:cNvPr id="7" name="Slide Number Placeholder 6"/>
          <p:cNvSpPr>
            <a:spLocks noGrp="1"/>
          </p:cNvSpPr>
          <p:nvPr>
            <p:ph type="sldNum" sz="quarter" idx="12"/>
          </p:nvPr>
        </p:nvSpPr>
        <p:spPr/>
        <p:txBody>
          <a:bodyPr/>
          <a:lstStyle/>
          <a:p>
            <a:fld id="{E8366257-D7B9-47E0-9D98-9493A294C6AB}" type="slidenum">
              <a:rPr lang="en-US" smtClean="0"/>
              <a:t>‹#›</a:t>
            </a:fld>
            <a:endParaRPr 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0" y="6176963"/>
            <a:ext cx="12192000" cy="681037"/>
          </a:xfrm>
          <a:prstGeom prst="rect">
            <a:avLst/>
          </a:prstGeom>
          <a:solidFill>
            <a:srgbClr val="14233E"/>
          </a:solidFill>
        </p:spPr>
        <p:txBody>
          <a:bodyPr wrap="square" rtlCol="0">
            <a:spAutoFit/>
          </a:bodyPr>
          <a:lstStyle/>
          <a:p>
            <a:endParaRPr lang="en-US" dirty="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3476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14EAB-7F57-41B5-B208-F334EAC5918F}" type="datetime1">
              <a:rPr lang="en-US" smtClean="0"/>
              <a:t>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800">
                <a:solidFill>
                  <a:schemeClr val="bg1"/>
                </a:solidFill>
              </a:defRPr>
            </a:lvl1pPr>
          </a:lstStyle>
          <a:p>
            <a:r>
              <a:rPr lang="en-US" dirty="0" smtClean="0">
                <a:sym typeface="+mn-ea"/>
              </a:rPr>
              <a:t>UECS3213 / UECS3453 Data Mining</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bg1"/>
                </a:solidFill>
              </a:defRPr>
            </a:lvl1pPr>
          </a:lstStyle>
          <a:p>
            <a:fld id="{E8366257-D7B9-47E0-9D98-9493A294C6AB}" type="slidenum">
              <a:rPr lang="en-US" smtClean="0"/>
              <a:t>‹#›</a:t>
            </a:fld>
            <a:endParaRPr lang="en-US" dirty="0"/>
          </a:p>
        </p:txBody>
      </p:sp>
      <p:pic>
        <p:nvPicPr>
          <p:cNvPr id="7" name="Picture 6" descr="utar logo"/>
          <p:cNvPicPr>
            <a:picLocks noChangeAspect="1"/>
          </p:cNvPicPr>
          <p:nvPr userDrawn="1"/>
        </p:nvPicPr>
        <p:blipFill>
          <a:blip r:embed="rId15"/>
          <a:stretch>
            <a:fillRect/>
          </a:stretch>
        </p:blipFill>
        <p:spPr>
          <a:xfrm>
            <a:off x="0" y="6218555"/>
            <a:ext cx="1000125" cy="50292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36.vml"/><Relationship Id="rId4" Type="http://schemas.openxmlformats.org/officeDocument/2006/relationships/image" Target="../media/image7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77.wmf"/><Relationship Id="rId4" Type="http://schemas.openxmlformats.org/officeDocument/2006/relationships/oleObject" Target="../embeddings/oleObject43.bin"/></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4.xml"/><Relationship Id="rId1" Type="http://schemas.openxmlformats.org/officeDocument/2006/relationships/vmlDrawing" Target="../drawings/vmlDrawing38.vml"/><Relationship Id="rId4" Type="http://schemas.openxmlformats.org/officeDocument/2006/relationships/image" Target="../media/image79.w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1.wmf"/><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oleObject" Target="../embeddings/oleObject46.bin"/><Relationship Id="rId5" Type="http://schemas.openxmlformats.org/officeDocument/2006/relationships/image" Target="../media/image80.wmf"/><Relationship Id="rId4" Type="http://schemas.openxmlformats.org/officeDocument/2006/relationships/oleObject" Target="../embeddings/oleObject45.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4.xml"/><Relationship Id="rId1" Type="http://schemas.openxmlformats.org/officeDocument/2006/relationships/vmlDrawing" Target="../drawings/vmlDrawing40.vml"/><Relationship Id="rId4" Type="http://schemas.openxmlformats.org/officeDocument/2006/relationships/image" Target="../media/image82.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41.vml"/><Relationship Id="rId6" Type="http://schemas.openxmlformats.org/officeDocument/2006/relationships/image" Target="../media/image84.wmf"/><Relationship Id="rId5" Type="http://schemas.openxmlformats.org/officeDocument/2006/relationships/oleObject" Target="../embeddings/oleObject49.bin"/><Relationship Id="rId4" Type="http://schemas.openxmlformats.org/officeDocument/2006/relationships/image" Target="../media/image83.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4.xml"/><Relationship Id="rId1" Type="http://schemas.openxmlformats.org/officeDocument/2006/relationships/vmlDrawing" Target="../drawings/vmlDrawing42.vml"/><Relationship Id="rId6" Type="http://schemas.openxmlformats.org/officeDocument/2006/relationships/image" Target="../media/image86.wmf"/><Relationship Id="rId5" Type="http://schemas.openxmlformats.org/officeDocument/2006/relationships/oleObject" Target="../embeddings/oleObject51.bin"/><Relationship Id="rId4" Type="http://schemas.openxmlformats.org/officeDocument/2006/relationships/image" Target="../media/image85.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87.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88.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89.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GI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2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7.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8.wmf"/><Relationship Id="rId4" Type="http://schemas.openxmlformats.org/officeDocument/2006/relationships/oleObject" Target="../embeddings/oleObject6.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9.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1.wmf"/><Relationship Id="rId5" Type="http://schemas.openxmlformats.org/officeDocument/2006/relationships/oleObject" Target="../embeddings/oleObject9.bin"/><Relationship Id="rId4" Type="http://schemas.openxmlformats.org/officeDocument/2006/relationships/image" Target="../media/image30.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7.wmf"/></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0.w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1.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2.w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image" Target="../media/image44.wmf"/><Relationship Id="rId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7.wmf"/><Relationship Id="rId5" Type="http://schemas.openxmlformats.org/officeDocument/2006/relationships/oleObject" Target="../embeddings/oleObject19.bin"/><Relationship Id="rId4" Type="http://schemas.openxmlformats.org/officeDocument/2006/relationships/image" Target="../media/image46.wmf"/></Relationships>
</file>

<file path=ppt/slides/_rels/slide66.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9.wmf"/><Relationship Id="rId5" Type="http://schemas.openxmlformats.org/officeDocument/2006/relationships/oleObject" Target="../embeddings/oleObject21.bin"/><Relationship Id="rId4" Type="http://schemas.openxmlformats.org/officeDocument/2006/relationships/image" Target="../media/image48.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oleObject" Target="../embeddings/oleObject23.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3.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54.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55.w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57.wmf"/><Relationship Id="rId5" Type="http://schemas.openxmlformats.org/officeDocument/2006/relationships/oleObject" Target="../embeddings/oleObject28.bin"/><Relationship Id="rId4" Type="http://schemas.openxmlformats.org/officeDocument/2006/relationships/image" Target="../media/image56.w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58.wmf"/><Relationship Id="rId4" Type="http://schemas.openxmlformats.org/officeDocument/2006/relationships/oleObject" Target="../embeddings/oleObject29.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25.vml"/><Relationship Id="rId4" Type="http://schemas.openxmlformats.org/officeDocument/2006/relationships/image" Target="../media/image59.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61.wmf"/><Relationship Id="rId5" Type="http://schemas.openxmlformats.org/officeDocument/2006/relationships/oleObject" Target="../embeddings/oleObject32.bin"/><Relationship Id="rId4" Type="http://schemas.openxmlformats.org/officeDocument/2006/relationships/image" Target="../media/image60.w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62.wmf"/><Relationship Id="rId4" Type="http://schemas.openxmlformats.org/officeDocument/2006/relationships/oleObject" Target="../embeddings/oleObject33.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65.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57.wmf"/></Relationships>
</file>

<file path=ppt/slides/_rels/slide8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30.vml"/><Relationship Id="rId4" Type="http://schemas.openxmlformats.org/officeDocument/2006/relationships/image" Target="../media/image67.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4.xml"/><Relationship Id="rId1" Type="http://schemas.openxmlformats.org/officeDocument/2006/relationships/vmlDrawing" Target="../drawings/vmlDrawing31.vml"/><Relationship Id="rId4" Type="http://schemas.openxmlformats.org/officeDocument/2006/relationships/image" Target="../media/image68.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69.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70.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4.xml"/><Relationship Id="rId1" Type="http://schemas.openxmlformats.org/officeDocument/2006/relationships/vmlDrawing" Target="../drawings/vmlDrawing34.vml"/><Relationship Id="rId4" Type="http://schemas.openxmlformats.org/officeDocument/2006/relationships/image" Target="../media/image74.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4.xml"/><Relationship Id="rId1" Type="http://schemas.openxmlformats.org/officeDocument/2006/relationships/vmlDrawing" Target="../drawings/vmlDrawing35.v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165" y="689610"/>
            <a:ext cx="10287635" cy="1465580"/>
          </a:xfrm>
        </p:spPr>
        <p:txBody>
          <a:bodyPr>
            <a:normAutofit fontScale="90000"/>
          </a:bodyPr>
          <a:lstStyle/>
          <a:p>
            <a:r>
              <a:rPr sz="2700" dirty="0"/>
              <a:t>UECS3213 / UECS3453 </a:t>
            </a:r>
            <a:r>
              <a:rPr lang="en-MY" sz="2700" dirty="0"/>
              <a:t>Data Mining</a:t>
            </a:r>
            <a:r>
              <a:rPr lang="en-US" sz="3200" dirty="0" smtClean="0"/>
              <a:t/>
            </a:r>
            <a:br>
              <a:rPr lang="en-US" sz="3200" dirty="0" smtClean="0"/>
            </a:br>
            <a:r>
              <a:rPr lang="en-US" sz="1800" dirty="0" smtClean="0"/>
              <a:t/>
            </a:r>
            <a:br>
              <a:rPr lang="en-US" sz="1800" dirty="0" smtClean="0"/>
            </a:br>
            <a:r>
              <a:rPr lang="en-MY" altLang="en-AU" sz="3600" dirty="0"/>
              <a:t>Topic 3a: Classification (Part 1): </a:t>
            </a:r>
            <a:br>
              <a:rPr lang="en-MY" altLang="en-AU" sz="3600" dirty="0"/>
            </a:br>
            <a:r>
              <a:rPr lang="en-MY" altLang="en-AU" sz="3600" dirty="0"/>
              <a:t>kNN, Decision Tree Classifier</a:t>
            </a:r>
          </a:p>
        </p:txBody>
      </p:sp>
      <p:sp>
        <p:nvSpPr>
          <p:cNvPr id="3" name="Subtitle 2"/>
          <p:cNvSpPr>
            <a:spLocks noGrp="1"/>
          </p:cNvSpPr>
          <p:nvPr>
            <p:ph type="subTitle" idx="1"/>
          </p:nvPr>
        </p:nvSpPr>
        <p:spPr>
          <a:xfrm>
            <a:off x="2667000" y="5574535"/>
            <a:ext cx="6858000" cy="1291727"/>
          </a:xfrm>
        </p:spPr>
        <p:txBody>
          <a:bodyPr/>
          <a:lstStyle/>
          <a:p>
            <a:r>
              <a:rPr lang="en-US" dirty="0" smtClean="0"/>
              <a:t>Dr. Simon Lau </a:t>
            </a:r>
            <a:r>
              <a:rPr lang="en-US" dirty="0" err="1" smtClean="0"/>
              <a:t>Boung</a:t>
            </a:r>
            <a:r>
              <a:rPr lang="en-US" dirty="0" smtClean="0"/>
              <a:t> Yew</a:t>
            </a:r>
          </a:p>
          <a:p>
            <a:endParaRPr lang="en-US" dirty="0" smtClean="0"/>
          </a:p>
        </p:txBody>
      </p:sp>
      <p:sp>
        <p:nvSpPr>
          <p:cNvPr id="6" name="Slide Number Placeholder 5"/>
          <p:cNvSpPr>
            <a:spLocks noGrp="1"/>
          </p:cNvSpPr>
          <p:nvPr>
            <p:ph type="sldNum" sz="quarter" idx="12"/>
          </p:nvPr>
        </p:nvSpPr>
        <p:spPr/>
        <p:txBody>
          <a:bodyPr/>
          <a:lstStyle/>
          <a:p>
            <a:fld id="{E8366257-D7B9-47E0-9D98-9493A294C6AB}" type="slidenum">
              <a:rPr lang="en-US" smtClean="0"/>
              <a:t>1</a:t>
            </a:fld>
            <a:endParaRPr lang="en-US" dirty="0"/>
          </a:p>
        </p:txBody>
      </p:sp>
      <p:sp>
        <p:nvSpPr>
          <p:cNvPr id="7" name="Footer Placeholder 6"/>
          <p:cNvSpPr>
            <a:spLocks noGrp="1"/>
          </p:cNvSpPr>
          <p:nvPr>
            <p:ph type="ftr" sz="quarter" idx="11"/>
          </p:nvPr>
        </p:nvSpPr>
        <p:spPr/>
        <p:txBody>
          <a:bodyPr/>
          <a:lstStyle/>
          <a:p>
            <a:r>
              <a:rPr lang="en-US" dirty="0" smtClean="0"/>
              <a:t>UECS3213 / UECS3453 Data Mining</a:t>
            </a:r>
          </a:p>
        </p:txBody>
      </p:sp>
      <p:pic>
        <p:nvPicPr>
          <p:cNvPr id="4" name="Picture 3" descr="700_FO69163353_b660c4930d9160799c41c8f66d4c24c7"/>
          <p:cNvPicPr>
            <a:picLocks noChangeAspect="1"/>
          </p:cNvPicPr>
          <p:nvPr/>
        </p:nvPicPr>
        <p:blipFill>
          <a:blip r:embed="rId2"/>
          <a:stretch>
            <a:fillRect/>
          </a:stretch>
        </p:blipFill>
        <p:spPr>
          <a:xfrm>
            <a:off x="-39370" y="2123440"/>
            <a:ext cx="12250420" cy="34512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r>
              <a:rPr lang="en-MY" altLang="en-US"/>
              <a:t>Classification: Example</a:t>
            </a:r>
          </a:p>
        </p:txBody>
      </p:sp>
      <p:graphicFrame>
        <p:nvGraphicFramePr>
          <p:cNvPr id="3" name="object 3"/>
          <p:cNvGraphicFramePr>
            <a:graphicFrameLocks noGrp="1"/>
          </p:cNvGraphicFramePr>
          <p:nvPr/>
        </p:nvGraphicFramePr>
        <p:xfrm>
          <a:off x="1812876" y="2281715"/>
          <a:ext cx="3274695" cy="3577590"/>
        </p:xfrm>
        <a:graphic>
          <a:graphicData uri="http://schemas.openxmlformats.org/drawingml/2006/table">
            <a:tbl>
              <a:tblPr firstRow="1" bandRow="1">
                <a:tableStyleId>{2D5ABB26-0587-4C30-8999-92F81FD0307C}</a:tableStyleId>
              </a:tblPr>
              <a:tblGrid>
                <a:gridCol w="382905"/>
                <a:gridCol w="711200"/>
                <a:gridCol w="812165"/>
                <a:gridCol w="777875"/>
                <a:gridCol w="590550"/>
              </a:tblGrid>
              <a:tr h="504825">
                <a:tc>
                  <a:txBody>
                    <a:bodyPr/>
                    <a:lstStyle/>
                    <a:p>
                      <a:pPr marL="21590">
                        <a:lnSpc>
                          <a:spcPts val="1445"/>
                        </a:lnSpc>
                      </a:pPr>
                      <a:r>
                        <a:rPr sz="1250" i="1" spc="25" dirty="0">
                          <a:solidFill>
                            <a:srgbClr val="FFFFFF"/>
                          </a:solidFill>
                          <a:latin typeface="Arial" panose="020B0604020202020204"/>
                          <a:cs typeface="Arial" panose="020B0604020202020204"/>
                        </a:rPr>
                        <a:t>Tid</a:t>
                      </a:r>
                      <a:endParaRPr sz="1250">
                        <a:latin typeface="Arial" panose="020B0604020202020204"/>
                        <a:cs typeface="Arial" panose="020B0604020202020204"/>
                      </a:endParaRPr>
                    </a:p>
                  </a:txBody>
                  <a:tcPr marL="0" marR="0" marT="0" marB="0">
                    <a:solidFill>
                      <a:srgbClr val="000080"/>
                    </a:solidFill>
                  </a:tcPr>
                </a:tc>
                <a:tc>
                  <a:txBody>
                    <a:bodyPr/>
                    <a:lstStyle/>
                    <a:p>
                      <a:pPr marL="22225">
                        <a:lnSpc>
                          <a:spcPts val="1445"/>
                        </a:lnSpc>
                      </a:pPr>
                      <a:r>
                        <a:rPr sz="1250" b="1" spc="35" dirty="0">
                          <a:solidFill>
                            <a:srgbClr val="FFFFFF"/>
                          </a:solidFill>
                          <a:latin typeface="Arial" panose="020B0604020202020204"/>
                          <a:cs typeface="Arial" panose="020B0604020202020204"/>
                        </a:rPr>
                        <a:t>Refund</a:t>
                      </a:r>
                      <a:endParaRPr sz="1250">
                        <a:latin typeface="Arial" panose="020B0604020202020204"/>
                        <a:cs typeface="Arial" panose="020B0604020202020204"/>
                      </a:endParaRPr>
                    </a:p>
                  </a:txBody>
                  <a:tcPr marL="0" marR="0" marT="0" marB="0">
                    <a:solidFill>
                      <a:srgbClr val="000080"/>
                    </a:solidFill>
                  </a:tcPr>
                </a:tc>
                <a:tc>
                  <a:txBody>
                    <a:bodyPr/>
                    <a:lstStyle/>
                    <a:p>
                      <a:pPr marL="45085" marR="216535">
                        <a:lnSpc>
                          <a:spcPts val="1460"/>
                        </a:lnSpc>
                        <a:spcBef>
                          <a:spcPts val="25"/>
                        </a:spcBef>
                      </a:pPr>
                      <a:r>
                        <a:rPr sz="1250" b="1" dirty="0">
                          <a:solidFill>
                            <a:srgbClr val="FFFFFF"/>
                          </a:solidFill>
                          <a:latin typeface="Arial" panose="020B0604020202020204"/>
                          <a:cs typeface="Arial" panose="020B0604020202020204"/>
                        </a:rPr>
                        <a:t>Marital  </a:t>
                      </a:r>
                      <a:r>
                        <a:rPr sz="1250" b="1" spc="30" dirty="0">
                          <a:solidFill>
                            <a:srgbClr val="FFFFFF"/>
                          </a:solidFill>
                          <a:latin typeface="Arial" panose="020B0604020202020204"/>
                          <a:cs typeface="Arial" panose="020B0604020202020204"/>
                        </a:rPr>
                        <a:t>Status</a:t>
                      </a:r>
                      <a:endParaRPr sz="1250">
                        <a:latin typeface="Arial" panose="020B0604020202020204"/>
                        <a:cs typeface="Arial" panose="020B0604020202020204"/>
                      </a:endParaRPr>
                    </a:p>
                  </a:txBody>
                  <a:tcPr marL="0" marR="0" marT="3175" marB="0">
                    <a:solidFill>
                      <a:srgbClr val="000080"/>
                    </a:solidFill>
                  </a:tcPr>
                </a:tc>
                <a:tc>
                  <a:txBody>
                    <a:bodyPr/>
                    <a:lstStyle/>
                    <a:p>
                      <a:pPr marL="45085" marR="97155">
                        <a:lnSpc>
                          <a:spcPts val="1460"/>
                        </a:lnSpc>
                        <a:spcBef>
                          <a:spcPts val="25"/>
                        </a:spcBef>
                      </a:pPr>
                      <a:r>
                        <a:rPr sz="1250" b="1" dirty="0">
                          <a:solidFill>
                            <a:srgbClr val="FFFFFF"/>
                          </a:solidFill>
                          <a:latin typeface="Arial" panose="020B0604020202020204"/>
                          <a:cs typeface="Arial" panose="020B0604020202020204"/>
                        </a:rPr>
                        <a:t>Taxable  </a:t>
                      </a:r>
                      <a:r>
                        <a:rPr sz="1250" b="1" spc="35" dirty="0">
                          <a:solidFill>
                            <a:srgbClr val="FFFFFF"/>
                          </a:solidFill>
                          <a:latin typeface="Arial" panose="020B0604020202020204"/>
                          <a:cs typeface="Arial" panose="020B0604020202020204"/>
                        </a:rPr>
                        <a:t>Income</a:t>
                      </a:r>
                      <a:endParaRPr sz="1250">
                        <a:latin typeface="Arial" panose="020B0604020202020204"/>
                        <a:cs typeface="Arial" panose="020B0604020202020204"/>
                      </a:endParaRPr>
                    </a:p>
                  </a:txBody>
                  <a:tcPr marL="0" marR="0" marT="3175" marB="0">
                    <a:solidFill>
                      <a:srgbClr val="000080"/>
                    </a:solidFill>
                  </a:tcPr>
                </a:tc>
                <a:tc>
                  <a:txBody>
                    <a:bodyPr/>
                    <a:lstStyle/>
                    <a:p>
                      <a:pPr marL="45085">
                        <a:lnSpc>
                          <a:spcPct val="100000"/>
                        </a:lnSpc>
                        <a:spcBef>
                          <a:spcPts val="1190"/>
                        </a:spcBef>
                      </a:pPr>
                      <a:r>
                        <a:rPr sz="1250" b="1" spc="35" dirty="0">
                          <a:solidFill>
                            <a:srgbClr val="FFFFFF"/>
                          </a:solidFill>
                          <a:latin typeface="Arial" panose="020B0604020202020204"/>
                          <a:cs typeface="Arial" panose="020B0604020202020204"/>
                        </a:rPr>
                        <a:t>Cheat</a:t>
                      </a:r>
                      <a:endParaRPr sz="1250">
                        <a:latin typeface="Arial" panose="020B0604020202020204"/>
                        <a:cs typeface="Arial" panose="020B0604020202020204"/>
                      </a:endParaRPr>
                    </a:p>
                  </a:txBody>
                  <a:tcPr marL="0" marR="0" marT="151130" marB="0">
                    <a:solidFill>
                      <a:srgbClr val="000080"/>
                    </a:solidFill>
                  </a:tcPr>
                </a:tc>
              </a:tr>
              <a:tr h="307340">
                <a:tc>
                  <a:txBody>
                    <a:bodyPr/>
                    <a:lstStyle/>
                    <a:p>
                      <a:pPr marL="45085">
                        <a:lnSpc>
                          <a:spcPct val="100000"/>
                        </a:lnSpc>
                        <a:spcBef>
                          <a:spcPts val="400"/>
                        </a:spcBef>
                      </a:pPr>
                      <a:r>
                        <a:rPr sz="1250" dirty="0">
                          <a:latin typeface="Arial" panose="020B0604020202020204"/>
                          <a:cs typeface="Arial" panose="020B0604020202020204"/>
                        </a:rPr>
                        <a:t>1</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400"/>
                        </a:spcBef>
                      </a:pPr>
                      <a:r>
                        <a:rPr sz="1250" spc="40" dirty="0">
                          <a:latin typeface="Arial" panose="020B0604020202020204"/>
                          <a:cs typeface="Arial" panose="020B0604020202020204"/>
                        </a:rPr>
                        <a:t>Yes</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spc="30" dirty="0">
                          <a:latin typeface="Arial" panose="020B0604020202020204"/>
                          <a:cs typeface="Arial" panose="020B0604020202020204"/>
                        </a:rPr>
                        <a:t>Single</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400"/>
                        </a:spcBef>
                      </a:pPr>
                      <a:r>
                        <a:rPr sz="1250" spc="40" dirty="0">
                          <a:latin typeface="Arial" panose="020B0604020202020204"/>
                          <a:cs typeface="Arial" panose="020B0604020202020204"/>
                        </a:rPr>
                        <a:t>125K</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1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2069"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395"/>
                        </a:spcBef>
                      </a:pPr>
                      <a:r>
                        <a:rPr sz="1250" dirty="0">
                          <a:latin typeface="Arial" panose="020B0604020202020204"/>
                          <a:cs typeface="Arial" panose="020B0604020202020204"/>
                        </a:rPr>
                        <a:t>2</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Married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100K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395"/>
                        </a:spcBef>
                      </a:pPr>
                      <a:r>
                        <a:rPr sz="1250" dirty="0">
                          <a:latin typeface="Arial" panose="020B0604020202020204"/>
                          <a:cs typeface="Arial" panose="020B0604020202020204"/>
                        </a:rPr>
                        <a:t>3</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Single</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70K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395"/>
                        </a:spcBef>
                      </a:pPr>
                      <a:r>
                        <a:rPr sz="1250" dirty="0">
                          <a:latin typeface="Arial" panose="020B0604020202020204"/>
                          <a:cs typeface="Arial" panose="020B0604020202020204"/>
                        </a:rPr>
                        <a:t>4</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Yes</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Married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120K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5"/>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395"/>
                        </a:spcBef>
                      </a:pPr>
                      <a:r>
                        <a:rPr sz="1250" dirty="0">
                          <a:latin typeface="Arial" panose="020B0604020202020204"/>
                          <a:cs typeface="Arial" panose="020B0604020202020204"/>
                        </a:rPr>
                        <a:t>5</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Divorced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95K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5"/>
                        </a:spcBef>
                      </a:pPr>
                      <a:r>
                        <a:rPr sz="1250" b="1" spc="40" dirty="0">
                          <a:solidFill>
                            <a:srgbClr val="FF0000"/>
                          </a:solidFill>
                          <a:latin typeface="Arial" panose="020B0604020202020204"/>
                          <a:cs typeface="Arial" panose="020B0604020202020204"/>
                        </a:rPr>
                        <a:t>Yes</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395"/>
                        </a:spcBef>
                      </a:pPr>
                      <a:r>
                        <a:rPr sz="1250" dirty="0">
                          <a:latin typeface="Arial" panose="020B0604020202020204"/>
                          <a:cs typeface="Arial" panose="020B0604020202020204"/>
                        </a:rPr>
                        <a:t>6</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Married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60K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395"/>
                        </a:spcBef>
                      </a:pPr>
                      <a:r>
                        <a:rPr sz="1250" dirty="0">
                          <a:latin typeface="Arial" panose="020B0604020202020204"/>
                          <a:cs typeface="Arial" panose="020B0604020202020204"/>
                        </a:rPr>
                        <a:t>7</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Yes</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Divorced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220K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5"/>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395"/>
                        </a:spcBef>
                      </a:pPr>
                      <a:r>
                        <a:rPr sz="1250" dirty="0">
                          <a:latin typeface="Arial" panose="020B0604020202020204"/>
                          <a:cs typeface="Arial" panose="020B0604020202020204"/>
                        </a:rPr>
                        <a:t>8</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Single</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85K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0" dirty="0">
                          <a:solidFill>
                            <a:srgbClr val="FF0000"/>
                          </a:solidFill>
                          <a:latin typeface="Arial" panose="020B0604020202020204"/>
                          <a:cs typeface="Arial" panose="020B0604020202020204"/>
                        </a:rPr>
                        <a:t>Yes</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395"/>
                        </a:spcBef>
                      </a:pPr>
                      <a:r>
                        <a:rPr sz="1250" dirty="0">
                          <a:latin typeface="Arial" panose="020B0604020202020204"/>
                          <a:cs typeface="Arial" panose="020B0604020202020204"/>
                        </a:rPr>
                        <a:t>9</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Married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75K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9245">
                <a:tc>
                  <a:txBody>
                    <a:bodyPr/>
                    <a:lstStyle/>
                    <a:p>
                      <a:pPr marL="45085">
                        <a:lnSpc>
                          <a:spcPct val="100000"/>
                        </a:lnSpc>
                        <a:spcBef>
                          <a:spcPts val="400"/>
                        </a:spcBef>
                      </a:pPr>
                      <a:r>
                        <a:rPr sz="1250" spc="35" dirty="0">
                          <a:latin typeface="Arial" panose="020B0604020202020204"/>
                          <a:cs typeface="Arial" panose="020B0604020202020204"/>
                        </a:rPr>
                        <a:t>10</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c>
                  <a:txBody>
                    <a:bodyPr/>
                    <a:lstStyle/>
                    <a:p>
                      <a:pPr marL="45085">
                        <a:lnSpc>
                          <a:spcPct val="100000"/>
                        </a:lnSpc>
                        <a:spcBef>
                          <a:spcPts val="400"/>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45085">
                        <a:lnSpc>
                          <a:spcPct val="100000"/>
                        </a:lnSpc>
                        <a:spcBef>
                          <a:spcPts val="400"/>
                        </a:spcBef>
                      </a:pPr>
                      <a:r>
                        <a:rPr sz="1250" spc="30" dirty="0">
                          <a:latin typeface="Arial" panose="020B0604020202020204"/>
                          <a:cs typeface="Arial" panose="020B0604020202020204"/>
                        </a:rPr>
                        <a:t>Single</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c>
                  <a:txBody>
                    <a:bodyPr/>
                    <a:lstStyle/>
                    <a:p>
                      <a:pPr marL="45085">
                        <a:lnSpc>
                          <a:spcPct val="100000"/>
                        </a:lnSpc>
                        <a:spcBef>
                          <a:spcPts val="400"/>
                        </a:spcBef>
                      </a:pPr>
                      <a:r>
                        <a:rPr sz="1250" spc="40" dirty="0">
                          <a:latin typeface="Arial" panose="020B0604020202020204"/>
                          <a:cs typeface="Arial" panose="020B0604020202020204"/>
                        </a:rPr>
                        <a:t>90K</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45085">
                        <a:lnSpc>
                          <a:spcPct val="100000"/>
                        </a:lnSpc>
                        <a:spcBef>
                          <a:spcPts val="410"/>
                        </a:spcBef>
                      </a:pPr>
                      <a:r>
                        <a:rPr sz="1250" b="1" spc="40" dirty="0">
                          <a:solidFill>
                            <a:srgbClr val="FF0000"/>
                          </a:solidFill>
                          <a:latin typeface="Arial" panose="020B0604020202020204"/>
                          <a:cs typeface="Arial" panose="020B0604020202020204"/>
                        </a:rPr>
                        <a:t>Yes</a:t>
                      </a:r>
                      <a:endParaRPr sz="1250">
                        <a:latin typeface="Arial" panose="020B0604020202020204"/>
                        <a:cs typeface="Arial" panose="020B0604020202020204"/>
                      </a:endParaRPr>
                    </a:p>
                  </a:txBody>
                  <a:tcPr marL="0" marR="0" marT="52069"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r>
            </a:tbl>
          </a:graphicData>
        </a:graphic>
      </p:graphicFrame>
      <p:sp>
        <p:nvSpPr>
          <p:cNvPr id="4" name="object 4"/>
          <p:cNvSpPr txBox="1"/>
          <p:nvPr/>
        </p:nvSpPr>
        <p:spPr>
          <a:xfrm>
            <a:off x="1788121" y="5845310"/>
            <a:ext cx="33655"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dirty="0">
                <a:latin typeface="Arial" panose="020B0604020202020204"/>
                <a:cs typeface="Arial" panose="020B0604020202020204"/>
              </a:rPr>
              <a:t>10</a:t>
            </a:r>
            <a:endParaRPr sz="100">
              <a:latin typeface="Arial" panose="020B0604020202020204"/>
              <a:cs typeface="Arial" panose="020B0604020202020204"/>
            </a:endParaRPr>
          </a:p>
        </p:txBody>
      </p:sp>
      <p:sp>
        <p:nvSpPr>
          <p:cNvPr id="5" name="object 5"/>
          <p:cNvSpPr/>
          <p:nvPr/>
        </p:nvSpPr>
        <p:spPr>
          <a:xfrm>
            <a:off x="2619713" y="1460005"/>
            <a:ext cx="2581698" cy="774444"/>
          </a:xfrm>
          <a:prstGeom prst="rect">
            <a:avLst/>
          </a:prstGeom>
          <a:blipFill>
            <a:blip r:embed="rId2"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5850513" y="2267473"/>
          <a:ext cx="2842895" cy="2393950"/>
        </p:xfrm>
        <a:graphic>
          <a:graphicData uri="http://schemas.openxmlformats.org/drawingml/2006/table">
            <a:tbl>
              <a:tblPr firstRow="1" bandRow="1">
                <a:tableStyleId>{2D5ABB26-0587-4C30-8999-92F81FD0307C}</a:tableStyleId>
              </a:tblPr>
              <a:tblGrid>
                <a:gridCol w="698500"/>
                <a:gridCol w="798830"/>
                <a:gridCol w="764540"/>
                <a:gridCol w="581025"/>
              </a:tblGrid>
              <a:tr h="514350">
                <a:tc>
                  <a:txBody>
                    <a:bodyPr/>
                    <a:lstStyle/>
                    <a:p>
                      <a:pPr marL="21590">
                        <a:lnSpc>
                          <a:spcPts val="1475"/>
                        </a:lnSpc>
                      </a:pPr>
                      <a:r>
                        <a:rPr sz="1300" b="1" spc="-5" dirty="0">
                          <a:solidFill>
                            <a:srgbClr val="FFFFFF"/>
                          </a:solidFill>
                          <a:latin typeface="Arial" panose="020B0604020202020204"/>
                          <a:cs typeface="Arial" panose="020B0604020202020204"/>
                        </a:rPr>
                        <a:t>Refund</a:t>
                      </a:r>
                      <a:endParaRPr sz="1300">
                        <a:latin typeface="Arial" panose="020B0604020202020204"/>
                        <a:cs typeface="Arial" panose="020B0604020202020204"/>
                      </a:endParaRPr>
                    </a:p>
                  </a:txBody>
                  <a:tcPr marL="0" marR="0" marT="0" marB="0">
                    <a:solidFill>
                      <a:srgbClr val="000080"/>
                    </a:solidFill>
                  </a:tcPr>
                </a:tc>
                <a:tc>
                  <a:txBody>
                    <a:bodyPr/>
                    <a:lstStyle/>
                    <a:p>
                      <a:pPr marL="43815" marR="212090">
                        <a:lnSpc>
                          <a:spcPts val="1490"/>
                        </a:lnSpc>
                        <a:spcBef>
                          <a:spcPts val="20"/>
                        </a:spcBef>
                      </a:pPr>
                      <a:r>
                        <a:rPr sz="1300" b="1" dirty="0">
                          <a:solidFill>
                            <a:srgbClr val="FFFFFF"/>
                          </a:solidFill>
                          <a:latin typeface="Arial" panose="020B0604020202020204"/>
                          <a:cs typeface="Arial" panose="020B0604020202020204"/>
                        </a:rPr>
                        <a:t>Marital  </a:t>
                      </a:r>
                      <a:r>
                        <a:rPr sz="1300" b="1" spc="-5" dirty="0">
                          <a:solidFill>
                            <a:srgbClr val="FFFFFF"/>
                          </a:solidFill>
                          <a:latin typeface="Arial" panose="020B0604020202020204"/>
                          <a:cs typeface="Arial" panose="020B0604020202020204"/>
                        </a:rPr>
                        <a:t>Status</a:t>
                      </a:r>
                      <a:endParaRPr sz="1300">
                        <a:latin typeface="Arial" panose="020B0604020202020204"/>
                        <a:cs typeface="Arial" panose="020B0604020202020204"/>
                      </a:endParaRPr>
                    </a:p>
                  </a:txBody>
                  <a:tcPr marL="0" marR="0" marT="2540" marB="0">
                    <a:solidFill>
                      <a:srgbClr val="000080"/>
                    </a:solidFill>
                  </a:tcPr>
                </a:tc>
                <a:tc>
                  <a:txBody>
                    <a:bodyPr/>
                    <a:lstStyle/>
                    <a:p>
                      <a:pPr marL="44450" marR="94615">
                        <a:lnSpc>
                          <a:spcPts val="1490"/>
                        </a:lnSpc>
                        <a:spcBef>
                          <a:spcPts val="20"/>
                        </a:spcBef>
                      </a:pPr>
                      <a:r>
                        <a:rPr sz="1300" b="1" dirty="0">
                          <a:solidFill>
                            <a:srgbClr val="FFFFFF"/>
                          </a:solidFill>
                          <a:latin typeface="Arial" panose="020B0604020202020204"/>
                          <a:cs typeface="Arial" panose="020B0604020202020204"/>
                        </a:rPr>
                        <a:t>Taxable  </a:t>
                      </a:r>
                      <a:r>
                        <a:rPr sz="1300" b="1" spc="-5" dirty="0">
                          <a:solidFill>
                            <a:srgbClr val="FFFFFF"/>
                          </a:solidFill>
                          <a:latin typeface="Arial" panose="020B0604020202020204"/>
                          <a:cs typeface="Arial" panose="020B0604020202020204"/>
                        </a:rPr>
                        <a:t>Income</a:t>
                      </a:r>
                      <a:endParaRPr sz="1300">
                        <a:latin typeface="Arial" panose="020B0604020202020204"/>
                        <a:cs typeface="Arial" panose="020B0604020202020204"/>
                      </a:endParaRPr>
                    </a:p>
                  </a:txBody>
                  <a:tcPr marL="0" marR="0" marT="2540" marB="0">
                    <a:solidFill>
                      <a:srgbClr val="000080"/>
                    </a:solidFill>
                  </a:tcPr>
                </a:tc>
                <a:tc>
                  <a:txBody>
                    <a:bodyPr/>
                    <a:lstStyle/>
                    <a:p>
                      <a:pPr marL="43815">
                        <a:lnSpc>
                          <a:spcPct val="100000"/>
                        </a:lnSpc>
                        <a:spcBef>
                          <a:spcPts val="1185"/>
                        </a:spcBef>
                      </a:pPr>
                      <a:r>
                        <a:rPr sz="1300" b="1" spc="-5" dirty="0">
                          <a:solidFill>
                            <a:srgbClr val="FFFFFF"/>
                          </a:solidFill>
                          <a:latin typeface="Arial" panose="020B0604020202020204"/>
                          <a:cs typeface="Arial" panose="020B0604020202020204"/>
                        </a:rPr>
                        <a:t>Cheat</a:t>
                      </a:r>
                      <a:endParaRPr sz="1300">
                        <a:latin typeface="Arial" panose="020B0604020202020204"/>
                        <a:cs typeface="Arial" panose="020B0604020202020204"/>
                      </a:endParaRPr>
                    </a:p>
                  </a:txBody>
                  <a:tcPr marL="0" marR="0" marT="150495" marB="0">
                    <a:solidFill>
                      <a:srgbClr val="000080"/>
                    </a:solidFill>
                  </a:tcPr>
                </a:tc>
              </a:tr>
              <a:tr h="313055">
                <a:tc>
                  <a:txBody>
                    <a:bodyPr/>
                    <a:lstStyle/>
                    <a:p>
                      <a:pPr marL="44450">
                        <a:lnSpc>
                          <a:spcPct val="100000"/>
                        </a:lnSpc>
                        <a:spcBef>
                          <a:spcPts val="380"/>
                        </a:spcBef>
                      </a:pPr>
                      <a:r>
                        <a:rPr sz="1300" dirty="0">
                          <a:latin typeface="Arial" panose="020B0604020202020204"/>
                          <a:cs typeface="Arial" panose="020B0604020202020204"/>
                        </a:rPr>
                        <a:t>No</a:t>
                      </a:r>
                      <a:endParaRPr sz="1300">
                        <a:latin typeface="Arial" panose="020B0604020202020204"/>
                        <a:cs typeface="Arial" panose="020B0604020202020204"/>
                      </a:endParaRPr>
                    </a:p>
                  </a:txBody>
                  <a:tcPr marL="0" marR="0" marT="48260"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80"/>
                        </a:spcBef>
                      </a:pPr>
                      <a:r>
                        <a:rPr sz="1300" dirty="0">
                          <a:latin typeface="Arial" panose="020B0604020202020204"/>
                          <a:cs typeface="Arial" panose="020B0604020202020204"/>
                        </a:rPr>
                        <a:t>Single</a:t>
                      </a:r>
                      <a:endParaRPr sz="1300">
                        <a:latin typeface="Arial" panose="020B0604020202020204"/>
                        <a:cs typeface="Arial" panose="020B0604020202020204"/>
                      </a:endParaRPr>
                    </a:p>
                  </a:txBody>
                  <a:tcPr marL="0" marR="0" marT="48260"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380"/>
                        </a:spcBef>
                      </a:pPr>
                      <a:r>
                        <a:rPr sz="1300" dirty="0">
                          <a:latin typeface="Arial" panose="020B0604020202020204"/>
                          <a:cs typeface="Arial" panose="020B0604020202020204"/>
                        </a:rPr>
                        <a:t>75K</a:t>
                      </a:r>
                      <a:endParaRPr sz="1300">
                        <a:latin typeface="Arial" panose="020B0604020202020204"/>
                        <a:cs typeface="Arial" panose="020B0604020202020204"/>
                      </a:endParaRPr>
                    </a:p>
                  </a:txBody>
                  <a:tcPr marL="0" marR="0" marT="48260"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90"/>
                        </a:spcBef>
                      </a:pPr>
                      <a:r>
                        <a:rPr sz="1300" b="1" dirty="0">
                          <a:solidFill>
                            <a:srgbClr val="FF0000"/>
                          </a:solidFill>
                          <a:latin typeface="Arial" panose="020B0604020202020204"/>
                          <a:cs typeface="Arial" panose="020B0604020202020204"/>
                        </a:rPr>
                        <a:t>?</a:t>
                      </a:r>
                      <a:endParaRPr sz="1300">
                        <a:latin typeface="Arial" panose="020B0604020202020204"/>
                        <a:cs typeface="Arial" panose="020B0604020202020204"/>
                      </a:endParaRPr>
                    </a:p>
                  </a:txBody>
                  <a:tcPr marL="0" marR="0" marT="49530" marB="0">
                    <a:lnL w="6350">
                      <a:solidFill>
                        <a:srgbClr val="000080"/>
                      </a:solidFill>
                      <a:prstDash val="solid"/>
                    </a:lnL>
                    <a:lnR w="6350">
                      <a:solidFill>
                        <a:srgbClr val="000080"/>
                      </a:solidFill>
                      <a:prstDash val="solid"/>
                    </a:lnR>
                    <a:solidFill>
                      <a:srgbClr val="C0C0C0"/>
                    </a:solidFill>
                  </a:tcPr>
                </a:tc>
              </a:tr>
              <a:tr h="311785">
                <a:tc>
                  <a:txBody>
                    <a:bodyPr/>
                    <a:lstStyle/>
                    <a:p>
                      <a:pPr marL="44450">
                        <a:lnSpc>
                          <a:spcPct val="100000"/>
                        </a:lnSpc>
                        <a:spcBef>
                          <a:spcPts val="370"/>
                        </a:spcBef>
                      </a:pPr>
                      <a:r>
                        <a:rPr sz="1300" dirty="0">
                          <a:latin typeface="Arial" panose="020B0604020202020204"/>
                          <a:cs typeface="Arial" panose="020B0604020202020204"/>
                        </a:rPr>
                        <a:t>Yes</a:t>
                      </a:r>
                      <a:endParaRPr sz="1300">
                        <a:latin typeface="Arial" panose="020B0604020202020204"/>
                        <a:cs typeface="Arial" panose="020B0604020202020204"/>
                      </a:endParaRPr>
                    </a:p>
                  </a:txBody>
                  <a:tcPr marL="0" marR="0" marT="46990"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70"/>
                        </a:spcBef>
                      </a:pPr>
                      <a:r>
                        <a:rPr sz="1300" spc="-5" dirty="0">
                          <a:latin typeface="Arial" panose="020B0604020202020204"/>
                          <a:cs typeface="Arial" panose="020B0604020202020204"/>
                        </a:rPr>
                        <a:t>Married</a:t>
                      </a:r>
                      <a:endParaRPr sz="1300">
                        <a:latin typeface="Arial" panose="020B0604020202020204"/>
                        <a:cs typeface="Arial" panose="020B0604020202020204"/>
                      </a:endParaRPr>
                    </a:p>
                  </a:txBody>
                  <a:tcPr marL="0" marR="0" marT="46990"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370"/>
                        </a:spcBef>
                      </a:pPr>
                      <a:r>
                        <a:rPr sz="1300" dirty="0">
                          <a:latin typeface="Arial" panose="020B0604020202020204"/>
                          <a:cs typeface="Arial" panose="020B0604020202020204"/>
                        </a:rPr>
                        <a:t>50K</a:t>
                      </a:r>
                      <a:endParaRPr sz="1300">
                        <a:latin typeface="Arial" panose="020B0604020202020204"/>
                        <a:cs typeface="Arial" panose="020B0604020202020204"/>
                      </a:endParaRPr>
                    </a:p>
                  </a:txBody>
                  <a:tcPr marL="0" marR="0" marT="46990"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80"/>
                        </a:spcBef>
                      </a:pPr>
                      <a:r>
                        <a:rPr sz="1300" b="1" dirty="0">
                          <a:solidFill>
                            <a:srgbClr val="FF0000"/>
                          </a:solidFill>
                          <a:latin typeface="Arial" panose="020B0604020202020204"/>
                          <a:cs typeface="Arial" panose="020B0604020202020204"/>
                        </a:rPr>
                        <a:t>?</a:t>
                      </a:r>
                      <a:endParaRPr sz="1300">
                        <a:latin typeface="Arial" panose="020B0604020202020204"/>
                        <a:cs typeface="Arial" panose="020B0604020202020204"/>
                      </a:endParaRPr>
                    </a:p>
                  </a:txBody>
                  <a:tcPr marL="0" marR="0" marT="48260" marB="0">
                    <a:lnL w="6350">
                      <a:solidFill>
                        <a:srgbClr val="000080"/>
                      </a:solidFill>
                      <a:prstDash val="solid"/>
                    </a:lnL>
                    <a:lnR w="6350">
                      <a:solidFill>
                        <a:srgbClr val="000080"/>
                      </a:solidFill>
                      <a:prstDash val="solid"/>
                    </a:lnR>
                    <a:solidFill>
                      <a:srgbClr val="C0C0C0"/>
                    </a:solidFill>
                  </a:tcPr>
                </a:tc>
              </a:tr>
              <a:tr h="313055">
                <a:tc>
                  <a:txBody>
                    <a:bodyPr/>
                    <a:lstStyle/>
                    <a:p>
                      <a:pPr marL="44450">
                        <a:lnSpc>
                          <a:spcPct val="100000"/>
                        </a:lnSpc>
                        <a:spcBef>
                          <a:spcPts val="375"/>
                        </a:spcBef>
                      </a:pPr>
                      <a:r>
                        <a:rPr sz="1300" dirty="0">
                          <a:latin typeface="Arial" panose="020B0604020202020204"/>
                          <a:cs typeface="Arial" panose="020B0604020202020204"/>
                        </a:rPr>
                        <a:t>No</a:t>
                      </a:r>
                      <a:endParaRPr sz="1300">
                        <a:latin typeface="Arial" panose="020B0604020202020204"/>
                        <a:cs typeface="Arial" panose="020B0604020202020204"/>
                      </a:endParaRPr>
                    </a:p>
                  </a:txBody>
                  <a:tcPr marL="0" marR="0" marT="47625"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75"/>
                        </a:spcBef>
                      </a:pPr>
                      <a:r>
                        <a:rPr sz="1300" spc="-5" dirty="0">
                          <a:latin typeface="Arial" panose="020B0604020202020204"/>
                          <a:cs typeface="Arial" panose="020B0604020202020204"/>
                        </a:rPr>
                        <a:t>Married</a:t>
                      </a:r>
                      <a:endParaRPr sz="1300">
                        <a:latin typeface="Arial" panose="020B0604020202020204"/>
                        <a:cs typeface="Arial" panose="020B0604020202020204"/>
                      </a:endParaRPr>
                    </a:p>
                  </a:txBody>
                  <a:tcPr marL="0" marR="0" marT="4762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375"/>
                        </a:spcBef>
                      </a:pPr>
                      <a:r>
                        <a:rPr sz="1300" dirty="0">
                          <a:latin typeface="Arial" panose="020B0604020202020204"/>
                          <a:cs typeface="Arial" panose="020B0604020202020204"/>
                        </a:rPr>
                        <a:t>150K</a:t>
                      </a:r>
                      <a:endParaRPr sz="1300">
                        <a:latin typeface="Arial" panose="020B0604020202020204"/>
                        <a:cs typeface="Arial" panose="020B0604020202020204"/>
                      </a:endParaRPr>
                    </a:p>
                  </a:txBody>
                  <a:tcPr marL="0" marR="0" marT="47625"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80"/>
                        </a:spcBef>
                      </a:pPr>
                      <a:r>
                        <a:rPr sz="1300" b="1" dirty="0">
                          <a:solidFill>
                            <a:srgbClr val="FF0000"/>
                          </a:solidFill>
                          <a:latin typeface="Arial" panose="020B0604020202020204"/>
                          <a:cs typeface="Arial" panose="020B0604020202020204"/>
                        </a:rPr>
                        <a:t>?</a:t>
                      </a:r>
                      <a:endParaRPr sz="1300">
                        <a:latin typeface="Arial" panose="020B0604020202020204"/>
                        <a:cs typeface="Arial" panose="020B0604020202020204"/>
                      </a:endParaRPr>
                    </a:p>
                  </a:txBody>
                  <a:tcPr marL="0" marR="0" marT="48260" marB="0">
                    <a:lnL w="6350">
                      <a:solidFill>
                        <a:srgbClr val="000080"/>
                      </a:solidFill>
                      <a:prstDash val="solid"/>
                    </a:lnL>
                    <a:lnR w="6350">
                      <a:solidFill>
                        <a:srgbClr val="000080"/>
                      </a:solidFill>
                      <a:prstDash val="solid"/>
                    </a:lnR>
                    <a:solidFill>
                      <a:srgbClr val="C0C0C0"/>
                    </a:solidFill>
                  </a:tcPr>
                </a:tc>
              </a:tr>
              <a:tr h="313055">
                <a:tc>
                  <a:txBody>
                    <a:bodyPr/>
                    <a:lstStyle/>
                    <a:p>
                      <a:pPr marL="44450">
                        <a:lnSpc>
                          <a:spcPct val="100000"/>
                        </a:lnSpc>
                        <a:spcBef>
                          <a:spcPts val="375"/>
                        </a:spcBef>
                      </a:pPr>
                      <a:r>
                        <a:rPr sz="1300" dirty="0">
                          <a:latin typeface="Arial" panose="020B0604020202020204"/>
                          <a:cs typeface="Arial" panose="020B0604020202020204"/>
                        </a:rPr>
                        <a:t>Yes</a:t>
                      </a:r>
                      <a:endParaRPr sz="1300">
                        <a:latin typeface="Arial" panose="020B0604020202020204"/>
                        <a:cs typeface="Arial" panose="020B0604020202020204"/>
                      </a:endParaRPr>
                    </a:p>
                  </a:txBody>
                  <a:tcPr marL="0" marR="0" marT="47625"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75"/>
                        </a:spcBef>
                      </a:pPr>
                      <a:r>
                        <a:rPr sz="1300" spc="-5" dirty="0">
                          <a:latin typeface="Arial" panose="020B0604020202020204"/>
                          <a:cs typeface="Arial" panose="020B0604020202020204"/>
                        </a:rPr>
                        <a:t>Divorced</a:t>
                      </a:r>
                      <a:endParaRPr sz="1300">
                        <a:latin typeface="Arial" panose="020B0604020202020204"/>
                        <a:cs typeface="Arial" panose="020B0604020202020204"/>
                      </a:endParaRPr>
                    </a:p>
                  </a:txBody>
                  <a:tcPr marL="0" marR="0" marT="4762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375"/>
                        </a:spcBef>
                      </a:pPr>
                      <a:r>
                        <a:rPr sz="1300" dirty="0">
                          <a:latin typeface="Arial" panose="020B0604020202020204"/>
                          <a:cs typeface="Arial" panose="020B0604020202020204"/>
                        </a:rPr>
                        <a:t>90K</a:t>
                      </a:r>
                      <a:endParaRPr sz="1300">
                        <a:latin typeface="Arial" panose="020B0604020202020204"/>
                        <a:cs typeface="Arial" panose="020B0604020202020204"/>
                      </a:endParaRPr>
                    </a:p>
                  </a:txBody>
                  <a:tcPr marL="0" marR="0" marT="47625"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85"/>
                        </a:spcBef>
                      </a:pPr>
                      <a:r>
                        <a:rPr sz="1300" b="1" dirty="0">
                          <a:solidFill>
                            <a:srgbClr val="FF0000"/>
                          </a:solidFill>
                          <a:latin typeface="Arial" panose="020B0604020202020204"/>
                          <a:cs typeface="Arial" panose="020B0604020202020204"/>
                        </a:rPr>
                        <a:t>?</a:t>
                      </a:r>
                      <a:endParaRPr sz="1300">
                        <a:latin typeface="Arial" panose="020B0604020202020204"/>
                        <a:cs typeface="Arial" panose="020B0604020202020204"/>
                      </a:endParaRPr>
                    </a:p>
                  </a:txBody>
                  <a:tcPr marL="0" marR="0" marT="48894" marB="0">
                    <a:lnL w="6350">
                      <a:solidFill>
                        <a:srgbClr val="000080"/>
                      </a:solidFill>
                      <a:prstDash val="solid"/>
                    </a:lnL>
                    <a:lnR w="6350">
                      <a:solidFill>
                        <a:srgbClr val="000080"/>
                      </a:solidFill>
                      <a:prstDash val="solid"/>
                    </a:lnR>
                    <a:solidFill>
                      <a:srgbClr val="C0C0C0"/>
                    </a:solidFill>
                  </a:tcPr>
                </a:tc>
              </a:tr>
              <a:tr h="312420">
                <a:tc>
                  <a:txBody>
                    <a:bodyPr/>
                    <a:lstStyle/>
                    <a:p>
                      <a:pPr marL="44450">
                        <a:lnSpc>
                          <a:spcPct val="100000"/>
                        </a:lnSpc>
                        <a:spcBef>
                          <a:spcPts val="375"/>
                        </a:spcBef>
                      </a:pPr>
                      <a:r>
                        <a:rPr sz="1300" dirty="0">
                          <a:latin typeface="Arial" panose="020B0604020202020204"/>
                          <a:cs typeface="Arial" panose="020B0604020202020204"/>
                        </a:rPr>
                        <a:t>No</a:t>
                      </a:r>
                      <a:endParaRPr sz="1300">
                        <a:latin typeface="Arial" panose="020B0604020202020204"/>
                        <a:cs typeface="Arial" panose="020B0604020202020204"/>
                      </a:endParaRPr>
                    </a:p>
                  </a:txBody>
                  <a:tcPr marL="0" marR="0" marT="47625"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75"/>
                        </a:spcBef>
                      </a:pPr>
                      <a:r>
                        <a:rPr sz="1300" dirty="0">
                          <a:latin typeface="Arial" panose="020B0604020202020204"/>
                          <a:cs typeface="Arial" panose="020B0604020202020204"/>
                        </a:rPr>
                        <a:t>Single</a:t>
                      </a:r>
                      <a:endParaRPr sz="1300">
                        <a:latin typeface="Arial" panose="020B0604020202020204"/>
                        <a:cs typeface="Arial" panose="020B0604020202020204"/>
                      </a:endParaRPr>
                    </a:p>
                  </a:txBody>
                  <a:tcPr marL="0" marR="0" marT="4762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375"/>
                        </a:spcBef>
                      </a:pPr>
                      <a:r>
                        <a:rPr sz="1300" dirty="0">
                          <a:latin typeface="Arial" panose="020B0604020202020204"/>
                          <a:cs typeface="Arial" panose="020B0604020202020204"/>
                        </a:rPr>
                        <a:t>40K</a:t>
                      </a:r>
                      <a:endParaRPr sz="1300">
                        <a:latin typeface="Arial" panose="020B0604020202020204"/>
                        <a:cs typeface="Arial" panose="020B0604020202020204"/>
                      </a:endParaRPr>
                    </a:p>
                  </a:txBody>
                  <a:tcPr marL="0" marR="0" marT="47625" marB="0">
                    <a:lnL w="6350">
                      <a:solidFill>
                        <a:srgbClr val="000080"/>
                      </a:solidFill>
                      <a:prstDash val="solid"/>
                    </a:lnL>
                    <a:lnR w="6350">
                      <a:solidFill>
                        <a:srgbClr val="000080"/>
                      </a:solidFill>
                      <a:prstDash val="solid"/>
                    </a:lnR>
                    <a:solidFill>
                      <a:srgbClr val="E4E4E4"/>
                    </a:solidFill>
                  </a:tcPr>
                </a:tc>
                <a:tc>
                  <a:txBody>
                    <a:bodyPr/>
                    <a:lstStyle/>
                    <a:p>
                      <a:pPr marL="43815">
                        <a:lnSpc>
                          <a:spcPct val="100000"/>
                        </a:lnSpc>
                        <a:spcBef>
                          <a:spcPts val="385"/>
                        </a:spcBef>
                      </a:pPr>
                      <a:r>
                        <a:rPr sz="1300" b="1" dirty="0">
                          <a:solidFill>
                            <a:srgbClr val="FF0000"/>
                          </a:solidFill>
                          <a:latin typeface="Arial" panose="020B0604020202020204"/>
                          <a:cs typeface="Arial" panose="020B0604020202020204"/>
                        </a:rPr>
                        <a:t>?</a:t>
                      </a:r>
                      <a:endParaRPr sz="1300">
                        <a:latin typeface="Arial" panose="020B0604020202020204"/>
                        <a:cs typeface="Arial" panose="020B0604020202020204"/>
                      </a:endParaRPr>
                    </a:p>
                  </a:txBody>
                  <a:tcPr marL="0" marR="0" marT="48895" marB="0">
                    <a:lnL w="6350">
                      <a:solidFill>
                        <a:srgbClr val="000080"/>
                      </a:solidFill>
                      <a:prstDash val="solid"/>
                    </a:lnL>
                    <a:lnR w="6350">
                      <a:solidFill>
                        <a:srgbClr val="000080"/>
                      </a:solidFill>
                      <a:prstDash val="solid"/>
                    </a:lnR>
                    <a:solidFill>
                      <a:srgbClr val="C0C0C0"/>
                    </a:solidFill>
                  </a:tcPr>
                </a:tc>
              </a:tr>
              <a:tr h="316230">
                <a:tc>
                  <a:txBody>
                    <a:bodyPr/>
                    <a:lstStyle/>
                    <a:p>
                      <a:pPr marL="44450">
                        <a:lnSpc>
                          <a:spcPct val="100000"/>
                        </a:lnSpc>
                        <a:spcBef>
                          <a:spcPts val="370"/>
                        </a:spcBef>
                      </a:pPr>
                      <a:r>
                        <a:rPr sz="1300" dirty="0">
                          <a:latin typeface="Arial" panose="020B0604020202020204"/>
                          <a:cs typeface="Arial" panose="020B0604020202020204"/>
                        </a:rPr>
                        <a:t>No</a:t>
                      </a:r>
                      <a:endParaRPr sz="1300">
                        <a:latin typeface="Arial" panose="020B0604020202020204"/>
                        <a:cs typeface="Arial" panose="020B0604020202020204"/>
                      </a:endParaRPr>
                    </a:p>
                  </a:txBody>
                  <a:tcPr marL="0" marR="0" marT="46990"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43815">
                        <a:lnSpc>
                          <a:spcPct val="100000"/>
                        </a:lnSpc>
                        <a:spcBef>
                          <a:spcPts val="370"/>
                        </a:spcBef>
                      </a:pPr>
                      <a:r>
                        <a:rPr sz="1300" spc="-5" dirty="0">
                          <a:latin typeface="Arial" panose="020B0604020202020204"/>
                          <a:cs typeface="Arial" panose="020B0604020202020204"/>
                        </a:rPr>
                        <a:t>Married</a:t>
                      </a:r>
                      <a:endParaRPr sz="1300">
                        <a:latin typeface="Arial" panose="020B0604020202020204"/>
                        <a:cs typeface="Arial" panose="020B0604020202020204"/>
                      </a:endParaRPr>
                    </a:p>
                  </a:txBody>
                  <a:tcPr marL="0" marR="0" marT="46990"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c>
                  <a:txBody>
                    <a:bodyPr/>
                    <a:lstStyle/>
                    <a:p>
                      <a:pPr marL="44450">
                        <a:lnSpc>
                          <a:spcPct val="100000"/>
                        </a:lnSpc>
                        <a:spcBef>
                          <a:spcPts val="370"/>
                        </a:spcBef>
                      </a:pPr>
                      <a:r>
                        <a:rPr sz="1300" dirty="0">
                          <a:latin typeface="Arial" panose="020B0604020202020204"/>
                          <a:cs typeface="Arial" panose="020B0604020202020204"/>
                        </a:rPr>
                        <a:t>80K</a:t>
                      </a:r>
                      <a:endParaRPr sz="1300">
                        <a:latin typeface="Arial" panose="020B0604020202020204"/>
                        <a:cs typeface="Arial" panose="020B0604020202020204"/>
                      </a:endParaRPr>
                    </a:p>
                  </a:txBody>
                  <a:tcPr marL="0" marR="0" marT="46990"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43815">
                        <a:lnSpc>
                          <a:spcPct val="100000"/>
                        </a:lnSpc>
                        <a:spcBef>
                          <a:spcPts val="380"/>
                        </a:spcBef>
                      </a:pPr>
                      <a:r>
                        <a:rPr sz="1300" b="1" dirty="0">
                          <a:solidFill>
                            <a:srgbClr val="FF0000"/>
                          </a:solidFill>
                          <a:latin typeface="Arial" panose="020B0604020202020204"/>
                          <a:cs typeface="Arial" panose="020B0604020202020204"/>
                        </a:rPr>
                        <a:t>?</a:t>
                      </a:r>
                      <a:endParaRPr sz="1300">
                        <a:latin typeface="Arial" panose="020B0604020202020204"/>
                        <a:cs typeface="Arial" panose="020B0604020202020204"/>
                      </a:endParaRPr>
                    </a:p>
                  </a:txBody>
                  <a:tcPr marL="0" marR="0" marT="48260"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r>
            </a:tbl>
          </a:graphicData>
        </a:graphic>
      </p:graphicFrame>
      <p:sp>
        <p:nvSpPr>
          <p:cNvPr id="7" name="object 7"/>
          <p:cNvSpPr txBox="1"/>
          <p:nvPr/>
        </p:nvSpPr>
        <p:spPr>
          <a:xfrm>
            <a:off x="5825950" y="4646341"/>
            <a:ext cx="33655"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dirty="0">
                <a:latin typeface="Arial" panose="020B0604020202020204"/>
                <a:cs typeface="Arial" panose="020B0604020202020204"/>
              </a:rPr>
              <a:t>10</a:t>
            </a:r>
            <a:endParaRPr sz="100">
              <a:latin typeface="Arial" panose="020B0604020202020204"/>
              <a:cs typeface="Arial" panose="020B0604020202020204"/>
            </a:endParaRPr>
          </a:p>
        </p:txBody>
      </p:sp>
      <p:sp>
        <p:nvSpPr>
          <p:cNvPr id="8" name="object 8"/>
          <p:cNvSpPr/>
          <p:nvPr/>
        </p:nvSpPr>
        <p:spPr>
          <a:xfrm>
            <a:off x="9220200" y="4252213"/>
            <a:ext cx="990600" cy="600075"/>
          </a:xfrm>
          <a:custGeom>
            <a:avLst/>
            <a:gdLst/>
            <a:ahLst/>
            <a:cxnLst/>
            <a:rect l="l" t="t" r="r" b="b"/>
            <a:pathLst>
              <a:path w="990600" h="600075">
                <a:moveTo>
                  <a:pt x="0" y="0"/>
                </a:moveTo>
                <a:lnTo>
                  <a:pt x="0" y="514350"/>
                </a:lnTo>
                <a:lnTo>
                  <a:pt x="5370" y="527023"/>
                </a:lnTo>
                <a:lnTo>
                  <a:pt x="46032" y="550500"/>
                </a:lnTo>
                <a:lnTo>
                  <a:pt x="121484" y="570602"/>
                </a:lnTo>
                <a:lnTo>
                  <a:pt x="170342" y="579057"/>
                </a:lnTo>
                <a:lnTo>
                  <a:pt x="225598" y="586270"/>
                </a:lnTo>
                <a:lnTo>
                  <a:pt x="286489" y="592111"/>
                </a:lnTo>
                <a:lnTo>
                  <a:pt x="352246" y="596447"/>
                </a:lnTo>
                <a:lnTo>
                  <a:pt x="422105" y="599146"/>
                </a:lnTo>
                <a:lnTo>
                  <a:pt x="495300" y="600075"/>
                </a:lnTo>
                <a:lnTo>
                  <a:pt x="568494" y="599146"/>
                </a:lnTo>
                <a:lnTo>
                  <a:pt x="638353" y="596447"/>
                </a:lnTo>
                <a:lnTo>
                  <a:pt x="704110" y="592111"/>
                </a:lnTo>
                <a:lnTo>
                  <a:pt x="765001" y="586270"/>
                </a:lnTo>
                <a:lnTo>
                  <a:pt x="820257" y="579057"/>
                </a:lnTo>
                <a:lnTo>
                  <a:pt x="869115" y="570602"/>
                </a:lnTo>
                <a:lnTo>
                  <a:pt x="910806" y="561039"/>
                </a:lnTo>
                <a:lnTo>
                  <a:pt x="969630" y="539118"/>
                </a:lnTo>
                <a:lnTo>
                  <a:pt x="990600" y="514350"/>
                </a:lnTo>
                <a:lnTo>
                  <a:pt x="990600" y="85725"/>
                </a:lnTo>
                <a:lnTo>
                  <a:pt x="495300" y="85725"/>
                </a:lnTo>
                <a:lnTo>
                  <a:pt x="422105" y="84796"/>
                </a:lnTo>
                <a:lnTo>
                  <a:pt x="352246" y="82097"/>
                </a:lnTo>
                <a:lnTo>
                  <a:pt x="286489" y="77761"/>
                </a:lnTo>
                <a:lnTo>
                  <a:pt x="225598" y="71920"/>
                </a:lnTo>
                <a:lnTo>
                  <a:pt x="170342" y="64707"/>
                </a:lnTo>
                <a:lnTo>
                  <a:pt x="121484" y="56252"/>
                </a:lnTo>
                <a:lnTo>
                  <a:pt x="79793" y="46689"/>
                </a:lnTo>
                <a:lnTo>
                  <a:pt x="20969" y="24768"/>
                </a:lnTo>
                <a:lnTo>
                  <a:pt x="5370" y="12673"/>
                </a:lnTo>
                <a:lnTo>
                  <a:pt x="0" y="0"/>
                </a:lnTo>
                <a:close/>
              </a:path>
              <a:path w="990600" h="600075">
                <a:moveTo>
                  <a:pt x="990600" y="0"/>
                </a:moveTo>
                <a:lnTo>
                  <a:pt x="944567" y="36150"/>
                </a:lnTo>
                <a:lnTo>
                  <a:pt x="869115" y="56252"/>
                </a:lnTo>
                <a:lnTo>
                  <a:pt x="820257" y="64707"/>
                </a:lnTo>
                <a:lnTo>
                  <a:pt x="765001" y="71920"/>
                </a:lnTo>
                <a:lnTo>
                  <a:pt x="704110" y="77761"/>
                </a:lnTo>
                <a:lnTo>
                  <a:pt x="638353" y="82097"/>
                </a:lnTo>
                <a:lnTo>
                  <a:pt x="568494" y="84796"/>
                </a:lnTo>
                <a:lnTo>
                  <a:pt x="495300" y="85725"/>
                </a:lnTo>
                <a:lnTo>
                  <a:pt x="990600" y="85725"/>
                </a:lnTo>
                <a:lnTo>
                  <a:pt x="990600" y="0"/>
                </a:lnTo>
                <a:close/>
              </a:path>
            </a:pathLst>
          </a:custGeom>
          <a:solidFill>
            <a:srgbClr val="CCCCFF"/>
          </a:solidFill>
        </p:spPr>
        <p:txBody>
          <a:bodyPr wrap="square" lIns="0" tIns="0" rIns="0" bIns="0" rtlCol="0"/>
          <a:lstStyle/>
          <a:p>
            <a:endParaRPr/>
          </a:p>
        </p:txBody>
      </p:sp>
      <p:sp>
        <p:nvSpPr>
          <p:cNvPr id="9" name="object 9"/>
          <p:cNvSpPr/>
          <p:nvPr/>
        </p:nvSpPr>
        <p:spPr>
          <a:xfrm>
            <a:off x="9220200" y="4166488"/>
            <a:ext cx="990600" cy="171450"/>
          </a:xfrm>
          <a:custGeom>
            <a:avLst/>
            <a:gdLst/>
            <a:ahLst/>
            <a:cxnLst/>
            <a:rect l="l" t="t" r="r" b="b"/>
            <a:pathLst>
              <a:path w="990600" h="171450">
                <a:moveTo>
                  <a:pt x="495300" y="0"/>
                </a:moveTo>
                <a:lnTo>
                  <a:pt x="422105" y="931"/>
                </a:lnTo>
                <a:lnTo>
                  <a:pt x="352246" y="3637"/>
                </a:lnTo>
                <a:lnTo>
                  <a:pt x="286489" y="7983"/>
                </a:lnTo>
                <a:lnTo>
                  <a:pt x="225598" y="13836"/>
                </a:lnTo>
                <a:lnTo>
                  <a:pt x="170342" y="21060"/>
                </a:lnTo>
                <a:lnTo>
                  <a:pt x="121484" y="29523"/>
                </a:lnTo>
                <a:lnTo>
                  <a:pt x="79793" y="39091"/>
                </a:lnTo>
                <a:lnTo>
                  <a:pt x="20969" y="61003"/>
                </a:lnTo>
                <a:lnTo>
                  <a:pt x="0" y="85725"/>
                </a:lnTo>
                <a:lnTo>
                  <a:pt x="5370" y="98398"/>
                </a:lnTo>
                <a:lnTo>
                  <a:pt x="46032" y="121875"/>
                </a:lnTo>
                <a:lnTo>
                  <a:pt x="121484" y="141977"/>
                </a:lnTo>
                <a:lnTo>
                  <a:pt x="170342" y="150432"/>
                </a:lnTo>
                <a:lnTo>
                  <a:pt x="225598" y="157645"/>
                </a:lnTo>
                <a:lnTo>
                  <a:pt x="286489" y="163486"/>
                </a:lnTo>
                <a:lnTo>
                  <a:pt x="352246" y="167822"/>
                </a:lnTo>
                <a:lnTo>
                  <a:pt x="422105" y="170521"/>
                </a:lnTo>
                <a:lnTo>
                  <a:pt x="495300" y="171450"/>
                </a:lnTo>
                <a:lnTo>
                  <a:pt x="568494" y="170521"/>
                </a:lnTo>
                <a:lnTo>
                  <a:pt x="638353" y="167822"/>
                </a:lnTo>
                <a:lnTo>
                  <a:pt x="704110" y="163486"/>
                </a:lnTo>
                <a:lnTo>
                  <a:pt x="765001" y="157645"/>
                </a:lnTo>
                <a:lnTo>
                  <a:pt x="820257" y="150432"/>
                </a:lnTo>
                <a:lnTo>
                  <a:pt x="869115" y="141977"/>
                </a:lnTo>
                <a:lnTo>
                  <a:pt x="910806" y="132414"/>
                </a:lnTo>
                <a:lnTo>
                  <a:pt x="969630" y="110493"/>
                </a:lnTo>
                <a:lnTo>
                  <a:pt x="990600" y="85725"/>
                </a:lnTo>
                <a:lnTo>
                  <a:pt x="985229" y="73079"/>
                </a:lnTo>
                <a:lnTo>
                  <a:pt x="944567" y="49629"/>
                </a:lnTo>
                <a:lnTo>
                  <a:pt x="869115" y="29523"/>
                </a:lnTo>
                <a:lnTo>
                  <a:pt x="820257" y="21060"/>
                </a:lnTo>
                <a:lnTo>
                  <a:pt x="765001" y="13836"/>
                </a:lnTo>
                <a:lnTo>
                  <a:pt x="704110" y="7983"/>
                </a:lnTo>
                <a:lnTo>
                  <a:pt x="638353" y="3637"/>
                </a:lnTo>
                <a:lnTo>
                  <a:pt x="568494" y="931"/>
                </a:lnTo>
                <a:lnTo>
                  <a:pt x="495300" y="0"/>
                </a:lnTo>
                <a:close/>
              </a:path>
            </a:pathLst>
          </a:custGeom>
          <a:solidFill>
            <a:srgbClr val="DFDFFF"/>
          </a:solidFill>
        </p:spPr>
        <p:txBody>
          <a:bodyPr wrap="square" lIns="0" tIns="0" rIns="0" bIns="0" rtlCol="0"/>
          <a:lstStyle/>
          <a:p>
            <a:endParaRPr/>
          </a:p>
        </p:txBody>
      </p:sp>
      <p:sp>
        <p:nvSpPr>
          <p:cNvPr id="10" name="object 10"/>
          <p:cNvSpPr/>
          <p:nvPr/>
        </p:nvSpPr>
        <p:spPr>
          <a:xfrm>
            <a:off x="9220200" y="4166488"/>
            <a:ext cx="990600" cy="171450"/>
          </a:xfrm>
          <a:custGeom>
            <a:avLst/>
            <a:gdLst/>
            <a:ahLst/>
            <a:cxnLst/>
            <a:rect l="l" t="t" r="r" b="b"/>
            <a:pathLst>
              <a:path w="990600" h="171450">
                <a:moveTo>
                  <a:pt x="990600" y="85725"/>
                </a:moveTo>
                <a:lnTo>
                  <a:pt x="944567" y="121875"/>
                </a:lnTo>
                <a:lnTo>
                  <a:pt x="869115" y="141977"/>
                </a:lnTo>
                <a:lnTo>
                  <a:pt x="820257" y="150432"/>
                </a:lnTo>
                <a:lnTo>
                  <a:pt x="765001" y="157645"/>
                </a:lnTo>
                <a:lnTo>
                  <a:pt x="704110" y="163486"/>
                </a:lnTo>
                <a:lnTo>
                  <a:pt x="638353" y="167822"/>
                </a:lnTo>
                <a:lnTo>
                  <a:pt x="568494" y="170521"/>
                </a:lnTo>
                <a:lnTo>
                  <a:pt x="495300" y="171450"/>
                </a:lnTo>
                <a:lnTo>
                  <a:pt x="422105" y="170521"/>
                </a:lnTo>
                <a:lnTo>
                  <a:pt x="352246" y="167822"/>
                </a:lnTo>
                <a:lnTo>
                  <a:pt x="286489" y="163486"/>
                </a:lnTo>
                <a:lnTo>
                  <a:pt x="225598" y="157645"/>
                </a:lnTo>
                <a:lnTo>
                  <a:pt x="170342" y="150432"/>
                </a:lnTo>
                <a:lnTo>
                  <a:pt x="121484" y="141977"/>
                </a:lnTo>
                <a:lnTo>
                  <a:pt x="79793" y="132414"/>
                </a:lnTo>
                <a:lnTo>
                  <a:pt x="20969" y="110493"/>
                </a:lnTo>
                <a:lnTo>
                  <a:pt x="0" y="85725"/>
                </a:lnTo>
                <a:lnTo>
                  <a:pt x="5370" y="73079"/>
                </a:lnTo>
                <a:lnTo>
                  <a:pt x="46032" y="49629"/>
                </a:lnTo>
                <a:lnTo>
                  <a:pt x="121484" y="29523"/>
                </a:lnTo>
                <a:lnTo>
                  <a:pt x="170342" y="21060"/>
                </a:lnTo>
                <a:lnTo>
                  <a:pt x="225598" y="13836"/>
                </a:lnTo>
                <a:lnTo>
                  <a:pt x="286489" y="7983"/>
                </a:lnTo>
                <a:lnTo>
                  <a:pt x="352246" y="3637"/>
                </a:lnTo>
                <a:lnTo>
                  <a:pt x="422105" y="931"/>
                </a:lnTo>
                <a:lnTo>
                  <a:pt x="495300" y="0"/>
                </a:lnTo>
                <a:lnTo>
                  <a:pt x="568494" y="931"/>
                </a:lnTo>
                <a:lnTo>
                  <a:pt x="638353" y="3637"/>
                </a:lnTo>
                <a:lnTo>
                  <a:pt x="704110" y="7983"/>
                </a:lnTo>
                <a:lnTo>
                  <a:pt x="765001" y="13836"/>
                </a:lnTo>
                <a:lnTo>
                  <a:pt x="820257" y="21060"/>
                </a:lnTo>
                <a:lnTo>
                  <a:pt x="869115" y="29523"/>
                </a:lnTo>
                <a:lnTo>
                  <a:pt x="910806" y="39091"/>
                </a:lnTo>
                <a:lnTo>
                  <a:pt x="969630" y="61003"/>
                </a:lnTo>
                <a:lnTo>
                  <a:pt x="990600" y="85725"/>
                </a:lnTo>
                <a:close/>
              </a:path>
            </a:pathLst>
          </a:custGeom>
          <a:ln w="12700">
            <a:solidFill>
              <a:srgbClr val="0000FF"/>
            </a:solidFill>
          </a:ln>
        </p:spPr>
        <p:txBody>
          <a:bodyPr wrap="square" lIns="0" tIns="0" rIns="0" bIns="0" rtlCol="0"/>
          <a:lstStyle/>
          <a:p>
            <a:endParaRPr/>
          </a:p>
        </p:txBody>
      </p:sp>
      <p:sp>
        <p:nvSpPr>
          <p:cNvPr id="11" name="object 11"/>
          <p:cNvSpPr/>
          <p:nvPr/>
        </p:nvSpPr>
        <p:spPr>
          <a:xfrm>
            <a:off x="9220200" y="4252213"/>
            <a:ext cx="990600" cy="600075"/>
          </a:xfrm>
          <a:custGeom>
            <a:avLst/>
            <a:gdLst/>
            <a:ahLst/>
            <a:cxnLst/>
            <a:rect l="l" t="t" r="r" b="b"/>
            <a:pathLst>
              <a:path w="990600" h="600075">
                <a:moveTo>
                  <a:pt x="990600" y="0"/>
                </a:moveTo>
                <a:lnTo>
                  <a:pt x="990600" y="514350"/>
                </a:lnTo>
                <a:lnTo>
                  <a:pt x="985229" y="527023"/>
                </a:lnTo>
                <a:lnTo>
                  <a:pt x="944567" y="550500"/>
                </a:lnTo>
                <a:lnTo>
                  <a:pt x="869115" y="570602"/>
                </a:lnTo>
                <a:lnTo>
                  <a:pt x="820257" y="579057"/>
                </a:lnTo>
                <a:lnTo>
                  <a:pt x="765001" y="586270"/>
                </a:lnTo>
                <a:lnTo>
                  <a:pt x="704110" y="592111"/>
                </a:lnTo>
                <a:lnTo>
                  <a:pt x="638353" y="596447"/>
                </a:lnTo>
                <a:lnTo>
                  <a:pt x="568494" y="599146"/>
                </a:lnTo>
                <a:lnTo>
                  <a:pt x="495300" y="600075"/>
                </a:lnTo>
                <a:lnTo>
                  <a:pt x="422105" y="599146"/>
                </a:lnTo>
                <a:lnTo>
                  <a:pt x="352246" y="596447"/>
                </a:lnTo>
                <a:lnTo>
                  <a:pt x="286489" y="592111"/>
                </a:lnTo>
                <a:lnTo>
                  <a:pt x="225598" y="586270"/>
                </a:lnTo>
                <a:lnTo>
                  <a:pt x="170342" y="579057"/>
                </a:lnTo>
                <a:lnTo>
                  <a:pt x="121484" y="570602"/>
                </a:lnTo>
                <a:lnTo>
                  <a:pt x="79793" y="561039"/>
                </a:lnTo>
                <a:lnTo>
                  <a:pt x="20969" y="539118"/>
                </a:lnTo>
                <a:lnTo>
                  <a:pt x="0" y="514350"/>
                </a:lnTo>
                <a:lnTo>
                  <a:pt x="0" y="0"/>
                </a:lnTo>
              </a:path>
            </a:pathLst>
          </a:custGeom>
          <a:ln w="12700">
            <a:solidFill>
              <a:srgbClr val="0000FF"/>
            </a:solidFill>
          </a:ln>
        </p:spPr>
        <p:txBody>
          <a:bodyPr wrap="square" lIns="0" tIns="0" rIns="0" bIns="0" rtlCol="0"/>
          <a:lstStyle/>
          <a:p>
            <a:endParaRPr/>
          </a:p>
        </p:txBody>
      </p:sp>
      <p:sp>
        <p:nvSpPr>
          <p:cNvPr id="12" name="object 12"/>
          <p:cNvSpPr/>
          <p:nvPr/>
        </p:nvSpPr>
        <p:spPr>
          <a:xfrm>
            <a:off x="9445625" y="4357052"/>
            <a:ext cx="548005" cy="474980"/>
          </a:xfrm>
          <a:custGeom>
            <a:avLst/>
            <a:gdLst/>
            <a:ahLst/>
            <a:cxnLst/>
            <a:rect l="l" t="t" r="r" b="b"/>
            <a:pathLst>
              <a:path w="548004" h="474979">
                <a:moveTo>
                  <a:pt x="0" y="474662"/>
                </a:moveTo>
                <a:lnTo>
                  <a:pt x="547687" y="474662"/>
                </a:lnTo>
                <a:lnTo>
                  <a:pt x="547687" y="0"/>
                </a:lnTo>
                <a:lnTo>
                  <a:pt x="0" y="0"/>
                </a:lnTo>
                <a:lnTo>
                  <a:pt x="0" y="474662"/>
                </a:lnTo>
                <a:close/>
              </a:path>
            </a:pathLst>
          </a:custGeom>
          <a:solidFill>
            <a:srgbClr val="CCCCFF"/>
          </a:solidFill>
        </p:spPr>
        <p:txBody>
          <a:bodyPr wrap="square" lIns="0" tIns="0" rIns="0" bIns="0" rtlCol="0"/>
          <a:lstStyle/>
          <a:p>
            <a:endParaRPr/>
          </a:p>
        </p:txBody>
      </p:sp>
      <p:sp>
        <p:nvSpPr>
          <p:cNvPr id="13" name="object 13"/>
          <p:cNvSpPr txBox="1"/>
          <p:nvPr/>
        </p:nvSpPr>
        <p:spPr>
          <a:xfrm>
            <a:off x="9544557" y="4342130"/>
            <a:ext cx="352425" cy="443230"/>
          </a:xfrm>
          <a:prstGeom prst="rect">
            <a:avLst/>
          </a:prstGeom>
        </p:spPr>
        <p:txBody>
          <a:bodyPr vert="horz" wrap="square" lIns="0" tIns="12700" rIns="0" bIns="0" rtlCol="0">
            <a:spAutoFit/>
          </a:bodyPr>
          <a:lstStyle/>
          <a:p>
            <a:pPr marL="41275" marR="5080" indent="-29210">
              <a:lnSpc>
                <a:spcPct val="100000"/>
              </a:lnSpc>
              <a:spcBef>
                <a:spcPts val="100"/>
              </a:spcBef>
            </a:pPr>
            <a:r>
              <a:rPr sz="1400" spc="-165" dirty="0">
                <a:solidFill>
                  <a:srgbClr val="0000CC"/>
                </a:solidFill>
                <a:latin typeface="Arial" panose="020B0604020202020204"/>
                <a:cs typeface="Arial" panose="020B0604020202020204"/>
              </a:rPr>
              <a:t>T</a:t>
            </a:r>
            <a:r>
              <a:rPr sz="1400" dirty="0">
                <a:solidFill>
                  <a:srgbClr val="0000CC"/>
                </a:solidFill>
                <a:latin typeface="Arial" panose="020B0604020202020204"/>
                <a:cs typeface="Arial" panose="020B0604020202020204"/>
              </a:rPr>
              <a:t>est  </a:t>
            </a:r>
            <a:r>
              <a:rPr sz="1400" spc="-5" dirty="0">
                <a:solidFill>
                  <a:srgbClr val="0000CC"/>
                </a:solidFill>
                <a:latin typeface="Arial" panose="020B0604020202020204"/>
                <a:cs typeface="Arial" panose="020B0604020202020204"/>
              </a:rPr>
              <a:t>Set</a:t>
            </a:r>
            <a:endParaRPr sz="1400">
              <a:latin typeface="Arial" panose="020B0604020202020204"/>
              <a:cs typeface="Arial" panose="020B0604020202020204"/>
            </a:endParaRPr>
          </a:p>
        </p:txBody>
      </p:sp>
      <p:sp>
        <p:nvSpPr>
          <p:cNvPr id="14" name="object 14"/>
          <p:cNvSpPr/>
          <p:nvPr/>
        </p:nvSpPr>
        <p:spPr>
          <a:xfrm>
            <a:off x="5410200" y="5395468"/>
            <a:ext cx="990600" cy="600075"/>
          </a:xfrm>
          <a:custGeom>
            <a:avLst/>
            <a:gdLst/>
            <a:ahLst/>
            <a:cxnLst/>
            <a:rect l="l" t="t" r="r" b="b"/>
            <a:pathLst>
              <a:path w="990600" h="600075">
                <a:moveTo>
                  <a:pt x="0" y="0"/>
                </a:moveTo>
                <a:lnTo>
                  <a:pt x="0" y="513969"/>
                </a:lnTo>
                <a:lnTo>
                  <a:pt x="5370" y="526664"/>
                </a:lnTo>
                <a:lnTo>
                  <a:pt x="46032" y="550187"/>
                </a:lnTo>
                <a:lnTo>
                  <a:pt x="121484" y="570334"/>
                </a:lnTo>
                <a:lnTo>
                  <a:pt x="170342" y="578809"/>
                </a:lnTo>
                <a:lnTo>
                  <a:pt x="225598" y="586042"/>
                </a:lnTo>
                <a:lnTo>
                  <a:pt x="286489" y="591898"/>
                </a:lnTo>
                <a:lnTo>
                  <a:pt x="352246" y="596246"/>
                </a:lnTo>
                <a:lnTo>
                  <a:pt x="422105" y="598952"/>
                </a:lnTo>
                <a:lnTo>
                  <a:pt x="495300" y="599884"/>
                </a:lnTo>
                <a:lnTo>
                  <a:pt x="568494" y="598952"/>
                </a:lnTo>
                <a:lnTo>
                  <a:pt x="638353" y="596246"/>
                </a:lnTo>
                <a:lnTo>
                  <a:pt x="704110" y="591898"/>
                </a:lnTo>
                <a:lnTo>
                  <a:pt x="765001" y="586042"/>
                </a:lnTo>
                <a:lnTo>
                  <a:pt x="820257" y="578809"/>
                </a:lnTo>
                <a:lnTo>
                  <a:pt x="869115" y="570334"/>
                </a:lnTo>
                <a:lnTo>
                  <a:pt x="910806" y="560749"/>
                </a:lnTo>
                <a:lnTo>
                  <a:pt x="969630" y="538781"/>
                </a:lnTo>
                <a:lnTo>
                  <a:pt x="990600" y="513969"/>
                </a:lnTo>
                <a:lnTo>
                  <a:pt x="990600" y="85915"/>
                </a:lnTo>
                <a:lnTo>
                  <a:pt x="495300" y="85915"/>
                </a:lnTo>
                <a:lnTo>
                  <a:pt x="422105" y="84983"/>
                </a:lnTo>
                <a:lnTo>
                  <a:pt x="352246" y="82277"/>
                </a:lnTo>
                <a:lnTo>
                  <a:pt x="286489" y="77929"/>
                </a:lnTo>
                <a:lnTo>
                  <a:pt x="225598" y="72073"/>
                </a:lnTo>
                <a:lnTo>
                  <a:pt x="170342" y="64840"/>
                </a:lnTo>
                <a:lnTo>
                  <a:pt x="121484" y="56365"/>
                </a:lnTo>
                <a:lnTo>
                  <a:pt x="79793" y="46780"/>
                </a:lnTo>
                <a:lnTo>
                  <a:pt x="20969" y="24812"/>
                </a:lnTo>
                <a:lnTo>
                  <a:pt x="5370" y="12695"/>
                </a:lnTo>
                <a:lnTo>
                  <a:pt x="0" y="0"/>
                </a:lnTo>
                <a:close/>
              </a:path>
              <a:path w="990600" h="600075">
                <a:moveTo>
                  <a:pt x="990600" y="0"/>
                </a:moveTo>
                <a:lnTo>
                  <a:pt x="944567" y="36218"/>
                </a:lnTo>
                <a:lnTo>
                  <a:pt x="869115" y="56365"/>
                </a:lnTo>
                <a:lnTo>
                  <a:pt x="820257" y="64840"/>
                </a:lnTo>
                <a:lnTo>
                  <a:pt x="765001" y="72073"/>
                </a:lnTo>
                <a:lnTo>
                  <a:pt x="704110" y="77929"/>
                </a:lnTo>
                <a:lnTo>
                  <a:pt x="638353" y="82277"/>
                </a:lnTo>
                <a:lnTo>
                  <a:pt x="568494" y="84983"/>
                </a:lnTo>
                <a:lnTo>
                  <a:pt x="495300" y="85915"/>
                </a:lnTo>
                <a:lnTo>
                  <a:pt x="990600" y="85915"/>
                </a:lnTo>
                <a:lnTo>
                  <a:pt x="990600" y="0"/>
                </a:lnTo>
                <a:close/>
              </a:path>
            </a:pathLst>
          </a:custGeom>
          <a:solidFill>
            <a:srgbClr val="DA1F28"/>
          </a:solidFill>
        </p:spPr>
        <p:txBody>
          <a:bodyPr wrap="square" lIns="0" tIns="0" rIns="0" bIns="0" rtlCol="0"/>
          <a:lstStyle/>
          <a:p>
            <a:endParaRPr/>
          </a:p>
        </p:txBody>
      </p:sp>
      <p:sp>
        <p:nvSpPr>
          <p:cNvPr id="15" name="object 15"/>
          <p:cNvSpPr/>
          <p:nvPr/>
        </p:nvSpPr>
        <p:spPr>
          <a:xfrm>
            <a:off x="5410200" y="5309616"/>
            <a:ext cx="990600" cy="172085"/>
          </a:xfrm>
          <a:custGeom>
            <a:avLst/>
            <a:gdLst/>
            <a:ahLst/>
            <a:cxnLst/>
            <a:rect l="l" t="t" r="r" b="b"/>
            <a:pathLst>
              <a:path w="990600" h="172085">
                <a:moveTo>
                  <a:pt x="495300" y="0"/>
                </a:moveTo>
                <a:lnTo>
                  <a:pt x="422105" y="930"/>
                </a:lnTo>
                <a:lnTo>
                  <a:pt x="352246" y="3632"/>
                </a:lnTo>
                <a:lnTo>
                  <a:pt x="286489" y="7974"/>
                </a:lnTo>
                <a:lnTo>
                  <a:pt x="225598" y="13823"/>
                </a:lnTo>
                <a:lnTo>
                  <a:pt x="170342" y="21047"/>
                </a:lnTo>
                <a:lnTo>
                  <a:pt x="121484" y="29513"/>
                </a:lnTo>
                <a:lnTo>
                  <a:pt x="79793" y="39090"/>
                </a:lnTo>
                <a:lnTo>
                  <a:pt x="20969" y="61044"/>
                </a:lnTo>
                <a:lnTo>
                  <a:pt x="0" y="85852"/>
                </a:lnTo>
                <a:lnTo>
                  <a:pt x="5370" y="98547"/>
                </a:lnTo>
                <a:lnTo>
                  <a:pt x="46032" y="122070"/>
                </a:lnTo>
                <a:lnTo>
                  <a:pt x="121484" y="142217"/>
                </a:lnTo>
                <a:lnTo>
                  <a:pt x="170342" y="150692"/>
                </a:lnTo>
                <a:lnTo>
                  <a:pt x="225598" y="157925"/>
                </a:lnTo>
                <a:lnTo>
                  <a:pt x="286489" y="163781"/>
                </a:lnTo>
                <a:lnTo>
                  <a:pt x="352246" y="168129"/>
                </a:lnTo>
                <a:lnTo>
                  <a:pt x="422105" y="170835"/>
                </a:lnTo>
                <a:lnTo>
                  <a:pt x="495300" y="171767"/>
                </a:lnTo>
                <a:lnTo>
                  <a:pt x="568494" y="170835"/>
                </a:lnTo>
                <a:lnTo>
                  <a:pt x="638353" y="168129"/>
                </a:lnTo>
                <a:lnTo>
                  <a:pt x="704110" y="163781"/>
                </a:lnTo>
                <a:lnTo>
                  <a:pt x="765001" y="157925"/>
                </a:lnTo>
                <a:lnTo>
                  <a:pt x="820257" y="150692"/>
                </a:lnTo>
                <a:lnTo>
                  <a:pt x="869115" y="142217"/>
                </a:lnTo>
                <a:lnTo>
                  <a:pt x="910806" y="132632"/>
                </a:lnTo>
                <a:lnTo>
                  <a:pt x="969630" y="110664"/>
                </a:lnTo>
                <a:lnTo>
                  <a:pt x="990600" y="85852"/>
                </a:lnTo>
                <a:lnTo>
                  <a:pt x="985229" y="73158"/>
                </a:lnTo>
                <a:lnTo>
                  <a:pt x="944567" y="49644"/>
                </a:lnTo>
                <a:lnTo>
                  <a:pt x="869115" y="29513"/>
                </a:lnTo>
                <a:lnTo>
                  <a:pt x="820257" y="21047"/>
                </a:lnTo>
                <a:lnTo>
                  <a:pt x="765001" y="13823"/>
                </a:lnTo>
                <a:lnTo>
                  <a:pt x="704110" y="7974"/>
                </a:lnTo>
                <a:lnTo>
                  <a:pt x="638353" y="3632"/>
                </a:lnTo>
                <a:lnTo>
                  <a:pt x="568494" y="930"/>
                </a:lnTo>
                <a:lnTo>
                  <a:pt x="495300" y="0"/>
                </a:lnTo>
                <a:close/>
              </a:path>
            </a:pathLst>
          </a:custGeom>
          <a:solidFill>
            <a:srgbClr val="E9797D"/>
          </a:solidFill>
        </p:spPr>
        <p:txBody>
          <a:bodyPr wrap="square" lIns="0" tIns="0" rIns="0" bIns="0" rtlCol="0"/>
          <a:lstStyle/>
          <a:p>
            <a:endParaRPr/>
          </a:p>
        </p:txBody>
      </p:sp>
      <p:sp>
        <p:nvSpPr>
          <p:cNvPr id="16" name="object 16"/>
          <p:cNvSpPr/>
          <p:nvPr/>
        </p:nvSpPr>
        <p:spPr>
          <a:xfrm>
            <a:off x="5410200" y="5309616"/>
            <a:ext cx="990600" cy="172085"/>
          </a:xfrm>
          <a:custGeom>
            <a:avLst/>
            <a:gdLst/>
            <a:ahLst/>
            <a:cxnLst/>
            <a:rect l="l" t="t" r="r" b="b"/>
            <a:pathLst>
              <a:path w="990600" h="172085">
                <a:moveTo>
                  <a:pt x="990600" y="85852"/>
                </a:moveTo>
                <a:lnTo>
                  <a:pt x="944567" y="122070"/>
                </a:lnTo>
                <a:lnTo>
                  <a:pt x="869115" y="142217"/>
                </a:lnTo>
                <a:lnTo>
                  <a:pt x="820257" y="150692"/>
                </a:lnTo>
                <a:lnTo>
                  <a:pt x="765001" y="157925"/>
                </a:lnTo>
                <a:lnTo>
                  <a:pt x="704110" y="163781"/>
                </a:lnTo>
                <a:lnTo>
                  <a:pt x="638353" y="168129"/>
                </a:lnTo>
                <a:lnTo>
                  <a:pt x="568494" y="170835"/>
                </a:lnTo>
                <a:lnTo>
                  <a:pt x="495300" y="171767"/>
                </a:lnTo>
                <a:lnTo>
                  <a:pt x="422105" y="170835"/>
                </a:lnTo>
                <a:lnTo>
                  <a:pt x="352246" y="168129"/>
                </a:lnTo>
                <a:lnTo>
                  <a:pt x="286489" y="163781"/>
                </a:lnTo>
                <a:lnTo>
                  <a:pt x="225598" y="157925"/>
                </a:lnTo>
                <a:lnTo>
                  <a:pt x="170342" y="150692"/>
                </a:lnTo>
                <a:lnTo>
                  <a:pt x="121484" y="142217"/>
                </a:lnTo>
                <a:lnTo>
                  <a:pt x="79793" y="132632"/>
                </a:lnTo>
                <a:lnTo>
                  <a:pt x="20969" y="110664"/>
                </a:lnTo>
                <a:lnTo>
                  <a:pt x="0" y="85852"/>
                </a:lnTo>
                <a:lnTo>
                  <a:pt x="5370" y="73158"/>
                </a:lnTo>
                <a:lnTo>
                  <a:pt x="46032" y="49644"/>
                </a:lnTo>
                <a:lnTo>
                  <a:pt x="121484" y="29513"/>
                </a:lnTo>
                <a:lnTo>
                  <a:pt x="170342" y="21047"/>
                </a:lnTo>
                <a:lnTo>
                  <a:pt x="225598" y="13823"/>
                </a:lnTo>
                <a:lnTo>
                  <a:pt x="286489" y="7974"/>
                </a:lnTo>
                <a:lnTo>
                  <a:pt x="352246" y="3632"/>
                </a:lnTo>
                <a:lnTo>
                  <a:pt x="422105" y="930"/>
                </a:lnTo>
                <a:lnTo>
                  <a:pt x="495300" y="0"/>
                </a:lnTo>
                <a:lnTo>
                  <a:pt x="568494" y="930"/>
                </a:lnTo>
                <a:lnTo>
                  <a:pt x="638353" y="3632"/>
                </a:lnTo>
                <a:lnTo>
                  <a:pt x="704110" y="7974"/>
                </a:lnTo>
                <a:lnTo>
                  <a:pt x="765001" y="13823"/>
                </a:lnTo>
                <a:lnTo>
                  <a:pt x="820257" y="21047"/>
                </a:lnTo>
                <a:lnTo>
                  <a:pt x="869115" y="29513"/>
                </a:lnTo>
                <a:lnTo>
                  <a:pt x="910806" y="39090"/>
                </a:lnTo>
                <a:lnTo>
                  <a:pt x="969630" y="61044"/>
                </a:lnTo>
                <a:lnTo>
                  <a:pt x="990600" y="85852"/>
                </a:lnTo>
                <a:close/>
              </a:path>
            </a:pathLst>
          </a:custGeom>
          <a:ln w="12700">
            <a:solidFill>
              <a:srgbClr val="0000FF"/>
            </a:solidFill>
          </a:ln>
        </p:spPr>
        <p:txBody>
          <a:bodyPr wrap="square" lIns="0" tIns="0" rIns="0" bIns="0" rtlCol="0"/>
          <a:lstStyle/>
          <a:p>
            <a:endParaRPr/>
          </a:p>
        </p:txBody>
      </p:sp>
      <p:sp>
        <p:nvSpPr>
          <p:cNvPr id="17" name="object 17"/>
          <p:cNvSpPr/>
          <p:nvPr/>
        </p:nvSpPr>
        <p:spPr>
          <a:xfrm>
            <a:off x="5410200" y="5395468"/>
            <a:ext cx="990600" cy="600075"/>
          </a:xfrm>
          <a:custGeom>
            <a:avLst/>
            <a:gdLst/>
            <a:ahLst/>
            <a:cxnLst/>
            <a:rect l="l" t="t" r="r" b="b"/>
            <a:pathLst>
              <a:path w="990600" h="600075">
                <a:moveTo>
                  <a:pt x="990600" y="0"/>
                </a:moveTo>
                <a:lnTo>
                  <a:pt x="990600" y="513969"/>
                </a:lnTo>
                <a:lnTo>
                  <a:pt x="985229" y="526664"/>
                </a:lnTo>
                <a:lnTo>
                  <a:pt x="944567" y="550187"/>
                </a:lnTo>
                <a:lnTo>
                  <a:pt x="869115" y="570334"/>
                </a:lnTo>
                <a:lnTo>
                  <a:pt x="820257" y="578809"/>
                </a:lnTo>
                <a:lnTo>
                  <a:pt x="765001" y="586042"/>
                </a:lnTo>
                <a:lnTo>
                  <a:pt x="704110" y="591898"/>
                </a:lnTo>
                <a:lnTo>
                  <a:pt x="638353" y="596246"/>
                </a:lnTo>
                <a:lnTo>
                  <a:pt x="568494" y="598952"/>
                </a:lnTo>
                <a:lnTo>
                  <a:pt x="495300" y="599884"/>
                </a:lnTo>
                <a:lnTo>
                  <a:pt x="422105" y="598952"/>
                </a:lnTo>
                <a:lnTo>
                  <a:pt x="352246" y="596246"/>
                </a:lnTo>
                <a:lnTo>
                  <a:pt x="286489" y="591898"/>
                </a:lnTo>
                <a:lnTo>
                  <a:pt x="225598" y="586042"/>
                </a:lnTo>
                <a:lnTo>
                  <a:pt x="170342" y="578809"/>
                </a:lnTo>
                <a:lnTo>
                  <a:pt x="121484" y="570334"/>
                </a:lnTo>
                <a:lnTo>
                  <a:pt x="79793" y="560749"/>
                </a:lnTo>
                <a:lnTo>
                  <a:pt x="20969" y="538781"/>
                </a:lnTo>
                <a:lnTo>
                  <a:pt x="0" y="513969"/>
                </a:lnTo>
                <a:lnTo>
                  <a:pt x="0" y="0"/>
                </a:lnTo>
              </a:path>
            </a:pathLst>
          </a:custGeom>
          <a:ln w="12700">
            <a:solidFill>
              <a:srgbClr val="0000FF"/>
            </a:solidFill>
          </a:ln>
        </p:spPr>
        <p:txBody>
          <a:bodyPr wrap="square" lIns="0" tIns="0" rIns="0" bIns="0" rtlCol="0"/>
          <a:lstStyle/>
          <a:p>
            <a:endParaRPr/>
          </a:p>
        </p:txBody>
      </p:sp>
      <p:sp>
        <p:nvSpPr>
          <p:cNvPr id="18" name="object 18"/>
          <p:cNvSpPr txBox="1"/>
          <p:nvPr/>
        </p:nvSpPr>
        <p:spPr>
          <a:xfrm>
            <a:off x="5528309" y="5437860"/>
            <a:ext cx="750570" cy="504190"/>
          </a:xfrm>
          <a:prstGeom prst="rect">
            <a:avLst/>
          </a:prstGeom>
        </p:spPr>
        <p:txBody>
          <a:bodyPr vert="horz" wrap="square" lIns="0" tIns="12065" rIns="0" bIns="0" rtlCol="0">
            <a:spAutoFit/>
          </a:bodyPr>
          <a:lstStyle/>
          <a:p>
            <a:pPr algn="ctr">
              <a:lnSpc>
                <a:spcPct val="100000"/>
              </a:lnSpc>
              <a:spcBef>
                <a:spcPts val="95"/>
              </a:spcBef>
            </a:pPr>
            <a:r>
              <a:rPr sz="1600" spc="-70" dirty="0">
                <a:solidFill>
                  <a:srgbClr val="464646"/>
                </a:solidFill>
                <a:latin typeface="Arial" panose="020B0604020202020204"/>
                <a:cs typeface="Arial" panose="020B0604020202020204"/>
              </a:rPr>
              <a:t>T</a:t>
            </a:r>
            <a:r>
              <a:rPr sz="1600" spc="-5" dirty="0">
                <a:solidFill>
                  <a:srgbClr val="464646"/>
                </a:solidFill>
                <a:latin typeface="Arial" panose="020B0604020202020204"/>
                <a:cs typeface="Arial" panose="020B0604020202020204"/>
              </a:rPr>
              <a:t>r</a:t>
            </a:r>
            <a:r>
              <a:rPr sz="1600" spc="-10" dirty="0">
                <a:solidFill>
                  <a:srgbClr val="464646"/>
                </a:solidFill>
                <a:latin typeface="Arial" panose="020B0604020202020204"/>
                <a:cs typeface="Arial" panose="020B0604020202020204"/>
              </a:rPr>
              <a:t>a</a:t>
            </a:r>
            <a:r>
              <a:rPr sz="1600" spc="-5" dirty="0">
                <a:solidFill>
                  <a:srgbClr val="464646"/>
                </a:solidFill>
                <a:latin typeface="Arial" panose="020B0604020202020204"/>
                <a:cs typeface="Arial" panose="020B0604020202020204"/>
              </a:rPr>
              <a:t>ining</a:t>
            </a:r>
            <a:endParaRPr sz="1600">
              <a:latin typeface="Arial" panose="020B0604020202020204"/>
              <a:cs typeface="Arial" panose="020B0604020202020204"/>
            </a:endParaRPr>
          </a:p>
          <a:p>
            <a:pPr marL="57785" algn="ctr">
              <a:lnSpc>
                <a:spcPct val="100000"/>
              </a:lnSpc>
            </a:pPr>
            <a:r>
              <a:rPr sz="1600" spc="-5" dirty="0">
                <a:solidFill>
                  <a:srgbClr val="464646"/>
                </a:solidFill>
                <a:latin typeface="Arial" panose="020B0604020202020204"/>
                <a:cs typeface="Arial" panose="020B0604020202020204"/>
              </a:rPr>
              <a:t>Set</a:t>
            </a:r>
            <a:endParaRPr sz="1600">
              <a:latin typeface="Arial" panose="020B0604020202020204"/>
              <a:cs typeface="Arial" panose="020B0604020202020204"/>
            </a:endParaRPr>
          </a:p>
        </p:txBody>
      </p:sp>
      <p:sp>
        <p:nvSpPr>
          <p:cNvPr id="19" name="object 19"/>
          <p:cNvSpPr/>
          <p:nvPr/>
        </p:nvSpPr>
        <p:spPr>
          <a:xfrm>
            <a:off x="9161526" y="5304790"/>
            <a:ext cx="1125855" cy="688975"/>
          </a:xfrm>
          <a:custGeom>
            <a:avLst/>
            <a:gdLst/>
            <a:ahLst/>
            <a:cxnLst/>
            <a:rect l="l" t="t" r="r" b="b"/>
            <a:pathLst>
              <a:path w="1125854" h="688975">
                <a:moveTo>
                  <a:pt x="968882" y="117487"/>
                </a:moveTo>
                <a:lnTo>
                  <a:pt x="0" y="117487"/>
                </a:lnTo>
                <a:lnTo>
                  <a:pt x="0" y="664413"/>
                </a:lnTo>
                <a:lnTo>
                  <a:pt x="60512" y="674457"/>
                </a:lnTo>
                <a:lnTo>
                  <a:pt x="116008" y="681717"/>
                </a:lnTo>
                <a:lnTo>
                  <a:pt x="166966" y="686409"/>
                </a:lnTo>
                <a:lnTo>
                  <a:pt x="213864" y="688752"/>
                </a:lnTo>
                <a:lnTo>
                  <a:pt x="257179" y="688962"/>
                </a:lnTo>
                <a:lnTo>
                  <a:pt x="297388" y="687258"/>
                </a:lnTo>
                <a:lnTo>
                  <a:pt x="370405" y="678975"/>
                </a:lnTo>
                <a:lnTo>
                  <a:pt x="436734" y="665646"/>
                </a:lnTo>
                <a:lnTo>
                  <a:pt x="500200" y="649009"/>
                </a:lnTo>
                <a:lnTo>
                  <a:pt x="564625" y="630805"/>
                </a:lnTo>
                <a:lnTo>
                  <a:pt x="598391" y="621660"/>
                </a:lnTo>
                <a:lnTo>
                  <a:pt x="671420" y="604370"/>
                </a:lnTo>
                <a:lnTo>
                  <a:pt x="711639" y="596661"/>
                </a:lnTo>
                <a:lnTo>
                  <a:pt x="754963" y="589866"/>
                </a:lnTo>
                <a:lnTo>
                  <a:pt x="801873" y="584201"/>
                </a:lnTo>
                <a:lnTo>
                  <a:pt x="852843" y="579886"/>
                </a:lnTo>
                <a:lnTo>
                  <a:pt x="908354" y="577138"/>
                </a:lnTo>
                <a:lnTo>
                  <a:pt x="968882" y="576173"/>
                </a:lnTo>
                <a:lnTo>
                  <a:pt x="968882" y="117487"/>
                </a:lnTo>
                <a:close/>
              </a:path>
              <a:path w="1125854" h="688975">
                <a:moveTo>
                  <a:pt x="1042162" y="58026"/>
                </a:moveTo>
                <a:lnTo>
                  <a:pt x="79755" y="58026"/>
                </a:lnTo>
                <a:lnTo>
                  <a:pt x="79755" y="117487"/>
                </a:lnTo>
                <a:lnTo>
                  <a:pt x="968882" y="117487"/>
                </a:lnTo>
                <a:lnTo>
                  <a:pt x="968882" y="522782"/>
                </a:lnTo>
                <a:lnTo>
                  <a:pt x="975171" y="522282"/>
                </a:lnTo>
                <a:lnTo>
                  <a:pt x="991758" y="521182"/>
                </a:lnTo>
                <a:lnTo>
                  <a:pt x="1015228" y="520082"/>
                </a:lnTo>
                <a:lnTo>
                  <a:pt x="1042162" y="519582"/>
                </a:lnTo>
                <a:lnTo>
                  <a:pt x="1042162" y="58026"/>
                </a:lnTo>
                <a:close/>
              </a:path>
              <a:path w="1125854" h="688975">
                <a:moveTo>
                  <a:pt x="1125474" y="0"/>
                </a:moveTo>
                <a:lnTo>
                  <a:pt x="154813" y="0"/>
                </a:lnTo>
                <a:lnTo>
                  <a:pt x="154813" y="58026"/>
                </a:lnTo>
                <a:lnTo>
                  <a:pt x="1042162" y="58026"/>
                </a:lnTo>
                <a:lnTo>
                  <a:pt x="1042162" y="462521"/>
                </a:lnTo>
                <a:lnTo>
                  <a:pt x="1068197" y="461321"/>
                </a:lnTo>
                <a:lnTo>
                  <a:pt x="1094882" y="460496"/>
                </a:lnTo>
                <a:lnTo>
                  <a:pt x="1125474" y="460121"/>
                </a:lnTo>
                <a:lnTo>
                  <a:pt x="1125474" y="0"/>
                </a:lnTo>
                <a:close/>
              </a:path>
            </a:pathLst>
          </a:custGeom>
          <a:solidFill>
            <a:srgbClr val="00DFCA"/>
          </a:solidFill>
        </p:spPr>
        <p:txBody>
          <a:bodyPr wrap="square" lIns="0" tIns="0" rIns="0" bIns="0" rtlCol="0"/>
          <a:lstStyle/>
          <a:p>
            <a:endParaRPr/>
          </a:p>
        </p:txBody>
      </p:sp>
      <p:sp>
        <p:nvSpPr>
          <p:cNvPr id="20" name="object 20"/>
          <p:cNvSpPr/>
          <p:nvPr/>
        </p:nvSpPr>
        <p:spPr>
          <a:xfrm>
            <a:off x="9161526" y="5422277"/>
            <a:ext cx="969010" cy="571500"/>
          </a:xfrm>
          <a:custGeom>
            <a:avLst/>
            <a:gdLst/>
            <a:ahLst/>
            <a:cxnLst/>
            <a:rect l="l" t="t" r="r" b="b"/>
            <a:pathLst>
              <a:path w="969009" h="571500">
                <a:moveTo>
                  <a:pt x="0" y="0"/>
                </a:moveTo>
                <a:lnTo>
                  <a:pt x="968882" y="0"/>
                </a:lnTo>
                <a:lnTo>
                  <a:pt x="968882" y="458685"/>
                </a:lnTo>
                <a:lnTo>
                  <a:pt x="908354" y="459650"/>
                </a:lnTo>
                <a:lnTo>
                  <a:pt x="852843" y="462399"/>
                </a:lnTo>
                <a:lnTo>
                  <a:pt x="801873" y="466714"/>
                </a:lnTo>
                <a:lnTo>
                  <a:pt x="754963" y="472378"/>
                </a:lnTo>
                <a:lnTo>
                  <a:pt x="711639" y="479173"/>
                </a:lnTo>
                <a:lnTo>
                  <a:pt x="671420" y="486883"/>
                </a:lnTo>
                <a:lnTo>
                  <a:pt x="633830" y="495288"/>
                </a:lnTo>
                <a:lnTo>
                  <a:pt x="564625" y="513318"/>
                </a:lnTo>
                <a:lnTo>
                  <a:pt x="500200" y="531521"/>
                </a:lnTo>
                <a:lnTo>
                  <a:pt x="468587" y="540144"/>
                </a:lnTo>
                <a:lnTo>
                  <a:pt x="404166" y="555345"/>
                </a:lnTo>
                <a:lnTo>
                  <a:pt x="334971" y="566369"/>
                </a:lnTo>
                <a:lnTo>
                  <a:pt x="257179" y="571474"/>
                </a:lnTo>
                <a:lnTo>
                  <a:pt x="213864" y="571264"/>
                </a:lnTo>
                <a:lnTo>
                  <a:pt x="166966" y="568921"/>
                </a:lnTo>
                <a:lnTo>
                  <a:pt x="116008" y="564229"/>
                </a:lnTo>
                <a:lnTo>
                  <a:pt x="60512" y="556970"/>
                </a:lnTo>
                <a:lnTo>
                  <a:pt x="0" y="546925"/>
                </a:lnTo>
                <a:lnTo>
                  <a:pt x="0" y="0"/>
                </a:lnTo>
                <a:close/>
              </a:path>
            </a:pathLst>
          </a:custGeom>
          <a:ln w="12700">
            <a:solidFill>
              <a:srgbClr val="DEF5F9"/>
            </a:solidFill>
          </a:ln>
        </p:spPr>
        <p:txBody>
          <a:bodyPr wrap="square" lIns="0" tIns="0" rIns="0" bIns="0" rtlCol="0"/>
          <a:lstStyle/>
          <a:p>
            <a:endParaRPr/>
          </a:p>
        </p:txBody>
      </p:sp>
      <p:sp>
        <p:nvSpPr>
          <p:cNvPr id="21" name="object 21"/>
          <p:cNvSpPr/>
          <p:nvPr/>
        </p:nvSpPr>
        <p:spPr>
          <a:xfrm>
            <a:off x="9241281" y="5362816"/>
            <a:ext cx="962660" cy="464820"/>
          </a:xfrm>
          <a:custGeom>
            <a:avLst/>
            <a:gdLst/>
            <a:ahLst/>
            <a:cxnLst/>
            <a:rect l="l" t="t" r="r" b="b"/>
            <a:pathLst>
              <a:path w="962659" h="464820">
                <a:moveTo>
                  <a:pt x="0" y="59461"/>
                </a:moveTo>
                <a:lnTo>
                  <a:pt x="0" y="0"/>
                </a:lnTo>
                <a:lnTo>
                  <a:pt x="962406" y="0"/>
                </a:lnTo>
                <a:lnTo>
                  <a:pt x="962406" y="461556"/>
                </a:lnTo>
                <a:lnTo>
                  <a:pt x="935472" y="462056"/>
                </a:lnTo>
                <a:lnTo>
                  <a:pt x="912002" y="463156"/>
                </a:lnTo>
                <a:lnTo>
                  <a:pt x="895415" y="464256"/>
                </a:lnTo>
                <a:lnTo>
                  <a:pt x="889126" y="464756"/>
                </a:lnTo>
              </a:path>
            </a:pathLst>
          </a:custGeom>
          <a:ln w="12700">
            <a:solidFill>
              <a:srgbClr val="DEF5F9"/>
            </a:solidFill>
          </a:ln>
        </p:spPr>
        <p:txBody>
          <a:bodyPr wrap="square" lIns="0" tIns="0" rIns="0" bIns="0" rtlCol="0"/>
          <a:lstStyle/>
          <a:p>
            <a:endParaRPr/>
          </a:p>
        </p:txBody>
      </p:sp>
      <p:sp>
        <p:nvSpPr>
          <p:cNvPr id="22" name="object 22"/>
          <p:cNvSpPr/>
          <p:nvPr/>
        </p:nvSpPr>
        <p:spPr>
          <a:xfrm>
            <a:off x="9316339" y="5304790"/>
            <a:ext cx="970915" cy="462915"/>
          </a:xfrm>
          <a:custGeom>
            <a:avLst/>
            <a:gdLst/>
            <a:ahLst/>
            <a:cxnLst/>
            <a:rect l="l" t="t" r="r" b="b"/>
            <a:pathLst>
              <a:path w="970915" h="462914">
                <a:moveTo>
                  <a:pt x="0" y="58026"/>
                </a:moveTo>
                <a:lnTo>
                  <a:pt x="0" y="0"/>
                </a:lnTo>
                <a:lnTo>
                  <a:pt x="970660" y="0"/>
                </a:lnTo>
                <a:lnTo>
                  <a:pt x="970660" y="460121"/>
                </a:lnTo>
                <a:lnTo>
                  <a:pt x="940069" y="460496"/>
                </a:lnTo>
                <a:lnTo>
                  <a:pt x="913384" y="461321"/>
                </a:lnTo>
                <a:lnTo>
                  <a:pt x="894508" y="462146"/>
                </a:lnTo>
                <a:lnTo>
                  <a:pt x="887349" y="462521"/>
                </a:lnTo>
              </a:path>
            </a:pathLst>
          </a:custGeom>
          <a:ln w="12700">
            <a:solidFill>
              <a:srgbClr val="DEF5F9"/>
            </a:solidFill>
          </a:ln>
        </p:spPr>
        <p:txBody>
          <a:bodyPr wrap="square" lIns="0" tIns="0" rIns="0" bIns="0" rtlCol="0"/>
          <a:lstStyle/>
          <a:p>
            <a:endParaRPr/>
          </a:p>
        </p:txBody>
      </p:sp>
      <p:sp>
        <p:nvSpPr>
          <p:cNvPr id="23" name="object 23"/>
          <p:cNvSpPr txBox="1"/>
          <p:nvPr/>
        </p:nvSpPr>
        <p:spPr>
          <a:xfrm>
            <a:off x="9333356" y="5494553"/>
            <a:ext cx="718820" cy="32004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CC0000"/>
                </a:solidFill>
                <a:latin typeface="Arial" panose="020B0604020202020204"/>
                <a:cs typeface="Arial" panose="020B0604020202020204"/>
              </a:rPr>
              <a:t>Model</a:t>
            </a:r>
            <a:endParaRPr sz="2000">
              <a:latin typeface="Arial" panose="020B0604020202020204"/>
              <a:cs typeface="Arial" panose="020B0604020202020204"/>
            </a:endParaRPr>
          </a:p>
        </p:txBody>
      </p:sp>
      <p:sp>
        <p:nvSpPr>
          <p:cNvPr id="24" name="object 24"/>
          <p:cNvSpPr/>
          <p:nvPr/>
        </p:nvSpPr>
        <p:spPr>
          <a:xfrm>
            <a:off x="7010400" y="5157216"/>
            <a:ext cx="1447800" cy="124460"/>
          </a:xfrm>
          <a:custGeom>
            <a:avLst/>
            <a:gdLst/>
            <a:ahLst/>
            <a:cxnLst/>
            <a:rect l="l" t="t" r="r" b="b"/>
            <a:pathLst>
              <a:path w="1447800" h="124460">
                <a:moveTo>
                  <a:pt x="1447800" y="0"/>
                </a:moveTo>
                <a:lnTo>
                  <a:pt x="0" y="0"/>
                </a:lnTo>
                <a:lnTo>
                  <a:pt x="124460" y="124333"/>
                </a:lnTo>
                <a:lnTo>
                  <a:pt x="1323340" y="124333"/>
                </a:lnTo>
                <a:lnTo>
                  <a:pt x="1447800" y="0"/>
                </a:lnTo>
                <a:close/>
              </a:path>
            </a:pathLst>
          </a:custGeom>
          <a:solidFill>
            <a:srgbClr val="CCCCCC"/>
          </a:solidFill>
        </p:spPr>
        <p:txBody>
          <a:bodyPr wrap="square" lIns="0" tIns="0" rIns="0" bIns="0" rtlCol="0"/>
          <a:lstStyle/>
          <a:p>
            <a:endParaRPr/>
          </a:p>
        </p:txBody>
      </p:sp>
      <p:sp>
        <p:nvSpPr>
          <p:cNvPr id="25" name="object 25"/>
          <p:cNvSpPr/>
          <p:nvPr/>
        </p:nvSpPr>
        <p:spPr>
          <a:xfrm>
            <a:off x="7010400" y="6028093"/>
            <a:ext cx="1447800" cy="124460"/>
          </a:xfrm>
          <a:custGeom>
            <a:avLst/>
            <a:gdLst/>
            <a:ahLst/>
            <a:cxnLst/>
            <a:rect l="l" t="t" r="r" b="b"/>
            <a:pathLst>
              <a:path w="1447800" h="124460">
                <a:moveTo>
                  <a:pt x="1323340" y="0"/>
                </a:moveTo>
                <a:lnTo>
                  <a:pt x="124460" y="0"/>
                </a:lnTo>
                <a:lnTo>
                  <a:pt x="0" y="124421"/>
                </a:lnTo>
                <a:lnTo>
                  <a:pt x="1447800" y="124421"/>
                </a:lnTo>
                <a:lnTo>
                  <a:pt x="1323340" y="0"/>
                </a:lnTo>
                <a:close/>
              </a:path>
            </a:pathLst>
          </a:custGeom>
          <a:solidFill>
            <a:srgbClr val="9A9A9A"/>
          </a:solidFill>
        </p:spPr>
        <p:txBody>
          <a:bodyPr wrap="square" lIns="0" tIns="0" rIns="0" bIns="0" rtlCol="0"/>
          <a:lstStyle/>
          <a:p>
            <a:endParaRPr/>
          </a:p>
        </p:txBody>
      </p:sp>
      <p:sp>
        <p:nvSpPr>
          <p:cNvPr id="26" name="object 26"/>
          <p:cNvSpPr/>
          <p:nvPr/>
        </p:nvSpPr>
        <p:spPr>
          <a:xfrm>
            <a:off x="7010400" y="5157216"/>
            <a:ext cx="124460" cy="995680"/>
          </a:xfrm>
          <a:custGeom>
            <a:avLst/>
            <a:gdLst/>
            <a:ahLst/>
            <a:cxnLst/>
            <a:rect l="l" t="t" r="r" b="b"/>
            <a:pathLst>
              <a:path w="124460" h="995679">
                <a:moveTo>
                  <a:pt x="0" y="0"/>
                </a:moveTo>
                <a:lnTo>
                  <a:pt x="0" y="995299"/>
                </a:lnTo>
                <a:lnTo>
                  <a:pt x="124460" y="870877"/>
                </a:lnTo>
                <a:lnTo>
                  <a:pt x="124460" y="124333"/>
                </a:lnTo>
                <a:lnTo>
                  <a:pt x="0" y="0"/>
                </a:lnTo>
                <a:close/>
              </a:path>
            </a:pathLst>
          </a:custGeom>
          <a:solidFill>
            <a:srgbClr val="D9D9D9"/>
          </a:solidFill>
        </p:spPr>
        <p:txBody>
          <a:bodyPr wrap="square" lIns="0" tIns="0" rIns="0" bIns="0" rtlCol="0"/>
          <a:lstStyle/>
          <a:p>
            <a:endParaRPr/>
          </a:p>
        </p:txBody>
      </p:sp>
      <p:sp>
        <p:nvSpPr>
          <p:cNvPr id="27" name="object 27"/>
          <p:cNvSpPr/>
          <p:nvPr/>
        </p:nvSpPr>
        <p:spPr>
          <a:xfrm>
            <a:off x="8333740" y="5157216"/>
            <a:ext cx="124460" cy="995680"/>
          </a:xfrm>
          <a:custGeom>
            <a:avLst/>
            <a:gdLst/>
            <a:ahLst/>
            <a:cxnLst/>
            <a:rect l="l" t="t" r="r" b="b"/>
            <a:pathLst>
              <a:path w="124459" h="995679">
                <a:moveTo>
                  <a:pt x="124459" y="0"/>
                </a:moveTo>
                <a:lnTo>
                  <a:pt x="0" y="124333"/>
                </a:lnTo>
                <a:lnTo>
                  <a:pt x="0" y="870877"/>
                </a:lnTo>
                <a:lnTo>
                  <a:pt x="124459" y="995299"/>
                </a:lnTo>
                <a:lnTo>
                  <a:pt x="124459" y="0"/>
                </a:lnTo>
                <a:close/>
              </a:path>
            </a:pathLst>
          </a:custGeom>
          <a:solidFill>
            <a:srgbClr val="737373"/>
          </a:solidFill>
        </p:spPr>
        <p:txBody>
          <a:bodyPr wrap="square" lIns="0" tIns="0" rIns="0" bIns="0" rtlCol="0"/>
          <a:lstStyle/>
          <a:p>
            <a:endParaRPr/>
          </a:p>
        </p:txBody>
      </p:sp>
      <p:sp>
        <p:nvSpPr>
          <p:cNvPr id="28" name="object 28"/>
          <p:cNvSpPr txBox="1"/>
          <p:nvPr/>
        </p:nvSpPr>
        <p:spPr>
          <a:xfrm>
            <a:off x="7134859" y="5281574"/>
            <a:ext cx="1199515" cy="668655"/>
          </a:xfrm>
          <a:prstGeom prst="rect">
            <a:avLst/>
          </a:prstGeom>
          <a:solidFill>
            <a:srgbClr val="C0C0C0"/>
          </a:solidFill>
        </p:spPr>
        <p:txBody>
          <a:bodyPr vert="horz" wrap="square" lIns="0" tIns="0" rIns="0" bIns="0" rtlCol="0">
            <a:spAutoFit/>
          </a:bodyPr>
          <a:lstStyle/>
          <a:p>
            <a:pPr marR="29210" algn="ctr">
              <a:lnSpc>
                <a:spcPts val="2335"/>
              </a:lnSpc>
            </a:pPr>
            <a:r>
              <a:rPr sz="2000" dirty="0">
                <a:latin typeface="Arial" panose="020B0604020202020204"/>
                <a:cs typeface="Arial" panose="020B0604020202020204"/>
              </a:rPr>
              <a:t>Learn</a:t>
            </a:r>
            <a:endParaRPr sz="2000">
              <a:latin typeface="Arial" panose="020B0604020202020204"/>
              <a:cs typeface="Arial" panose="020B0604020202020204"/>
            </a:endParaRPr>
          </a:p>
          <a:p>
            <a:pPr marL="29210" algn="ctr">
              <a:lnSpc>
                <a:spcPct val="100000"/>
              </a:lnSpc>
              <a:spcBef>
                <a:spcPts val="480"/>
              </a:spcBef>
            </a:pPr>
            <a:r>
              <a:rPr sz="2000" dirty="0">
                <a:latin typeface="Arial" panose="020B0604020202020204"/>
                <a:cs typeface="Arial" panose="020B0604020202020204"/>
              </a:rPr>
              <a:t>Classifier</a:t>
            </a:r>
            <a:endParaRPr sz="2000">
              <a:latin typeface="Arial" panose="020B0604020202020204"/>
              <a:cs typeface="Arial" panose="020B0604020202020204"/>
            </a:endParaRPr>
          </a:p>
        </p:txBody>
      </p:sp>
      <p:sp>
        <p:nvSpPr>
          <p:cNvPr id="29" name="object 29"/>
          <p:cNvSpPr/>
          <p:nvPr/>
        </p:nvSpPr>
        <p:spPr>
          <a:xfrm>
            <a:off x="6511925" y="5568315"/>
            <a:ext cx="484505" cy="141605"/>
          </a:xfrm>
          <a:custGeom>
            <a:avLst/>
            <a:gdLst/>
            <a:ahLst/>
            <a:cxnLst/>
            <a:rect l="l" t="t" r="r" b="b"/>
            <a:pathLst>
              <a:path w="484504" h="141604">
                <a:moveTo>
                  <a:pt x="363092" y="0"/>
                </a:moveTo>
                <a:lnTo>
                  <a:pt x="363092" y="35318"/>
                </a:lnTo>
                <a:lnTo>
                  <a:pt x="0" y="35318"/>
                </a:lnTo>
                <a:lnTo>
                  <a:pt x="0" y="105968"/>
                </a:lnTo>
                <a:lnTo>
                  <a:pt x="363092" y="105968"/>
                </a:lnTo>
                <a:lnTo>
                  <a:pt x="363092" y="141287"/>
                </a:lnTo>
                <a:lnTo>
                  <a:pt x="484250" y="70637"/>
                </a:lnTo>
                <a:lnTo>
                  <a:pt x="363092" y="0"/>
                </a:lnTo>
                <a:close/>
              </a:path>
            </a:pathLst>
          </a:custGeom>
          <a:solidFill>
            <a:srgbClr val="CC0000"/>
          </a:solidFill>
        </p:spPr>
        <p:txBody>
          <a:bodyPr wrap="square" lIns="0" tIns="0" rIns="0" bIns="0" rtlCol="0"/>
          <a:lstStyle/>
          <a:p>
            <a:endParaRPr/>
          </a:p>
        </p:txBody>
      </p:sp>
      <p:sp>
        <p:nvSpPr>
          <p:cNvPr id="30" name="object 30"/>
          <p:cNvSpPr/>
          <p:nvPr/>
        </p:nvSpPr>
        <p:spPr>
          <a:xfrm>
            <a:off x="6511925" y="5568315"/>
            <a:ext cx="484505" cy="141605"/>
          </a:xfrm>
          <a:custGeom>
            <a:avLst/>
            <a:gdLst/>
            <a:ahLst/>
            <a:cxnLst/>
            <a:rect l="l" t="t" r="r" b="b"/>
            <a:pathLst>
              <a:path w="484504" h="141604">
                <a:moveTo>
                  <a:pt x="0" y="35318"/>
                </a:moveTo>
                <a:lnTo>
                  <a:pt x="363092" y="35318"/>
                </a:lnTo>
                <a:lnTo>
                  <a:pt x="363092" y="0"/>
                </a:lnTo>
                <a:lnTo>
                  <a:pt x="484250" y="70637"/>
                </a:lnTo>
                <a:lnTo>
                  <a:pt x="363092" y="141287"/>
                </a:lnTo>
                <a:lnTo>
                  <a:pt x="363092" y="105968"/>
                </a:lnTo>
                <a:lnTo>
                  <a:pt x="0" y="105968"/>
                </a:lnTo>
                <a:lnTo>
                  <a:pt x="0" y="35318"/>
                </a:lnTo>
                <a:close/>
              </a:path>
            </a:pathLst>
          </a:custGeom>
          <a:ln w="12700">
            <a:solidFill>
              <a:srgbClr val="CC0000"/>
            </a:solidFill>
          </a:ln>
        </p:spPr>
        <p:txBody>
          <a:bodyPr wrap="square" lIns="0" tIns="0" rIns="0" bIns="0" rtlCol="0"/>
          <a:lstStyle/>
          <a:p>
            <a:endParaRPr/>
          </a:p>
        </p:txBody>
      </p:sp>
      <p:sp>
        <p:nvSpPr>
          <p:cNvPr id="31" name="object 31"/>
          <p:cNvSpPr/>
          <p:nvPr/>
        </p:nvSpPr>
        <p:spPr>
          <a:xfrm>
            <a:off x="8534400" y="5533390"/>
            <a:ext cx="484505" cy="141605"/>
          </a:xfrm>
          <a:custGeom>
            <a:avLst/>
            <a:gdLst/>
            <a:ahLst/>
            <a:cxnLst/>
            <a:rect l="l" t="t" r="r" b="b"/>
            <a:pathLst>
              <a:path w="484504" h="141604">
                <a:moveTo>
                  <a:pt x="363093" y="0"/>
                </a:moveTo>
                <a:lnTo>
                  <a:pt x="363093" y="35318"/>
                </a:lnTo>
                <a:lnTo>
                  <a:pt x="0" y="35318"/>
                </a:lnTo>
                <a:lnTo>
                  <a:pt x="0" y="105968"/>
                </a:lnTo>
                <a:lnTo>
                  <a:pt x="363093" y="105968"/>
                </a:lnTo>
                <a:lnTo>
                  <a:pt x="363093" y="141287"/>
                </a:lnTo>
                <a:lnTo>
                  <a:pt x="484250" y="70637"/>
                </a:lnTo>
                <a:lnTo>
                  <a:pt x="363093" y="0"/>
                </a:lnTo>
                <a:close/>
              </a:path>
            </a:pathLst>
          </a:custGeom>
          <a:solidFill>
            <a:srgbClr val="CC0000"/>
          </a:solidFill>
        </p:spPr>
        <p:txBody>
          <a:bodyPr wrap="square" lIns="0" tIns="0" rIns="0" bIns="0" rtlCol="0"/>
          <a:lstStyle/>
          <a:p>
            <a:endParaRPr/>
          </a:p>
        </p:txBody>
      </p:sp>
      <p:sp>
        <p:nvSpPr>
          <p:cNvPr id="32" name="object 32"/>
          <p:cNvSpPr/>
          <p:nvPr/>
        </p:nvSpPr>
        <p:spPr>
          <a:xfrm>
            <a:off x="8534400" y="5533390"/>
            <a:ext cx="484505" cy="141605"/>
          </a:xfrm>
          <a:custGeom>
            <a:avLst/>
            <a:gdLst/>
            <a:ahLst/>
            <a:cxnLst/>
            <a:rect l="l" t="t" r="r" b="b"/>
            <a:pathLst>
              <a:path w="484504" h="141604">
                <a:moveTo>
                  <a:pt x="0" y="35318"/>
                </a:moveTo>
                <a:lnTo>
                  <a:pt x="363093" y="35318"/>
                </a:lnTo>
                <a:lnTo>
                  <a:pt x="363093" y="0"/>
                </a:lnTo>
                <a:lnTo>
                  <a:pt x="484250" y="70637"/>
                </a:lnTo>
                <a:lnTo>
                  <a:pt x="363093" y="141287"/>
                </a:lnTo>
                <a:lnTo>
                  <a:pt x="363093" y="105968"/>
                </a:lnTo>
                <a:lnTo>
                  <a:pt x="0" y="105968"/>
                </a:lnTo>
                <a:lnTo>
                  <a:pt x="0" y="35318"/>
                </a:lnTo>
                <a:close/>
              </a:path>
            </a:pathLst>
          </a:custGeom>
          <a:ln w="12700">
            <a:solidFill>
              <a:srgbClr val="CC0000"/>
            </a:solidFill>
          </a:ln>
        </p:spPr>
        <p:txBody>
          <a:bodyPr wrap="square" lIns="0" tIns="0" rIns="0" bIns="0" rtlCol="0"/>
          <a:lstStyle/>
          <a:p>
            <a:endParaRPr/>
          </a:p>
        </p:txBody>
      </p:sp>
      <p:sp>
        <p:nvSpPr>
          <p:cNvPr id="33" name="object 33"/>
          <p:cNvSpPr/>
          <p:nvPr/>
        </p:nvSpPr>
        <p:spPr>
          <a:xfrm>
            <a:off x="9677400" y="4928616"/>
            <a:ext cx="152400" cy="313055"/>
          </a:xfrm>
          <a:custGeom>
            <a:avLst/>
            <a:gdLst/>
            <a:ahLst/>
            <a:cxnLst/>
            <a:rect l="l" t="t" r="r" b="b"/>
            <a:pathLst>
              <a:path w="152400" h="313054">
                <a:moveTo>
                  <a:pt x="152400" y="234442"/>
                </a:moveTo>
                <a:lnTo>
                  <a:pt x="0" y="234442"/>
                </a:lnTo>
                <a:lnTo>
                  <a:pt x="76200" y="312674"/>
                </a:lnTo>
                <a:lnTo>
                  <a:pt x="152400" y="234442"/>
                </a:lnTo>
                <a:close/>
              </a:path>
              <a:path w="152400" h="313054">
                <a:moveTo>
                  <a:pt x="114300" y="0"/>
                </a:moveTo>
                <a:lnTo>
                  <a:pt x="38100" y="0"/>
                </a:lnTo>
                <a:lnTo>
                  <a:pt x="38100" y="234442"/>
                </a:lnTo>
                <a:lnTo>
                  <a:pt x="114300" y="234442"/>
                </a:lnTo>
                <a:lnTo>
                  <a:pt x="114300" y="0"/>
                </a:lnTo>
                <a:close/>
              </a:path>
            </a:pathLst>
          </a:custGeom>
          <a:solidFill>
            <a:srgbClr val="CC0000"/>
          </a:solidFill>
        </p:spPr>
        <p:txBody>
          <a:bodyPr wrap="square" lIns="0" tIns="0" rIns="0" bIns="0" rtlCol="0"/>
          <a:lstStyle/>
          <a:p>
            <a:endParaRPr/>
          </a:p>
        </p:txBody>
      </p:sp>
      <p:sp>
        <p:nvSpPr>
          <p:cNvPr id="34" name="object 34"/>
          <p:cNvSpPr/>
          <p:nvPr/>
        </p:nvSpPr>
        <p:spPr>
          <a:xfrm>
            <a:off x="9677400" y="4928616"/>
            <a:ext cx="152400" cy="313055"/>
          </a:xfrm>
          <a:custGeom>
            <a:avLst/>
            <a:gdLst/>
            <a:ahLst/>
            <a:cxnLst/>
            <a:rect l="l" t="t" r="r" b="b"/>
            <a:pathLst>
              <a:path w="152400" h="313054">
                <a:moveTo>
                  <a:pt x="114300" y="0"/>
                </a:moveTo>
                <a:lnTo>
                  <a:pt x="114300" y="234442"/>
                </a:lnTo>
                <a:lnTo>
                  <a:pt x="152400" y="234442"/>
                </a:lnTo>
                <a:lnTo>
                  <a:pt x="76200" y="312674"/>
                </a:lnTo>
                <a:lnTo>
                  <a:pt x="0" y="234442"/>
                </a:lnTo>
                <a:lnTo>
                  <a:pt x="38100" y="234442"/>
                </a:lnTo>
                <a:lnTo>
                  <a:pt x="38100" y="0"/>
                </a:lnTo>
                <a:lnTo>
                  <a:pt x="114300" y="0"/>
                </a:lnTo>
                <a:close/>
              </a:path>
            </a:pathLst>
          </a:custGeom>
          <a:ln w="12700">
            <a:solidFill>
              <a:srgbClr val="CC0000"/>
            </a:solidFill>
          </a:ln>
        </p:spPr>
        <p:txBody>
          <a:bodyPr wrap="square" lIns="0" tIns="0" rIns="0" bIns="0" rtlCol="0"/>
          <a:lstStyle/>
          <a:p>
            <a:endParaRPr/>
          </a:p>
        </p:txBody>
      </p:sp>
      <p:sp>
        <p:nvSpPr>
          <p:cNvPr id="35" name="object 35"/>
          <p:cNvSpPr/>
          <p:nvPr/>
        </p:nvSpPr>
        <p:spPr>
          <a:xfrm>
            <a:off x="5177282" y="4697856"/>
            <a:ext cx="309245" cy="612140"/>
          </a:xfrm>
          <a:custGeom>
            <a:avLst/>
            <a:gdLst/>
            <a:ahLst/>
            <a:cxnLst/>
            <a:rect l="l" t="t" r="r" b="b"/>
            <a:pathLst>
              <a:path w="309245" h="612139">
                <a:moveTo>
                  <a:pt x="270799" y="545665"/>
                </a:moveTo>
                <a:lnTo>
                  <a:pt x="240918" y="560577"/>
                </a:lnTo>
                <a:lnTo>
                  <a:pt x="309117" y="611631"/>
                </a:lnTo>
                <a:lnTo>
                  <a:pt x="309117" y="557021"/>
                </a:lnTo>
                <a:lnTo>
                  <a:pt x="276478" y="557021"/>
                </a:lnTo>
                <a:lnTo>
                  <a:pt x="270799" y="545665"/>
                </a:lnTo>
                <a:close/>
              </a:path>
              <a:path w="309245" h="612139">
                <a:moveTo>
                  <a:pt x="279288" y="541429"/>
                </a:moveTo>
                <a:lnTo>
                  <a:pt x="270799" y="545665"/>
                </a:lnTo>
                <a:lnTo>
                  <a:pt x="276478" y="557021"/>
                </a:lnTo>
                <a:lnTo>
                  <a:pt x="284988" y="552830"/>
                </a:lnTo>
                <a:lnTo>
                  <a:pt x="279288" y="541429"/>
                </a:lnTo>
                <a:close/>
              </a:path>
              <a:path w="309245" h="612139">
                <a:moveTo>
                  <a:pt x="309117" y="526541"/>
                </a:moveTo>
                <a:lnTo>
                  <a:pt x="279288" y="541429"/>
                </a:lnTo>
                <a:lnTo>
                  <a:pt x="284988" y="552830"/>
                </a:lnTo>
                <a:lnTo>
                  <a:pt x="276478" y="557021"/>
                </a:lnTo>
                <a:lnTo>
                  <a:pt x="309117" y="557021"/>
                </a:lnTo>
                <a:lnTo>
                  <a:pt x="309117" y="526541"/>
                </a:lnTo>
                <a:close/>
              </a:path>
              <a:path w="309245" h="612139">
                <a:moveTo>
                  <a:pt x="8635" y="0"/>
                </a:moveTo>
                <a:lnTo>
                  <a:pt x="0" y="4190"/>
                </a:lnTo>
                <a:lnTo>
                  <a:pt x="270799" y="545665"/>
                </a:lnTo>
                <a:lnTo>
                  <a:pt x="279288" y="541429"/>
                </a:lnTo>
                <a:lnTo>
                  <a:pt x="8635" y="0"/>
                </a:lnTo>
                <a:close/>
              </a:path>
            </a:pathLst>
          </a:custGeom>
          <a:solidFill>
            <a:srgbClr val="000000"/>
          </a:solidFill>
        </p:spPr>
        <p:txBody>
          <a:bodyPr wrap="square" lIns="0" tIns="0" rIns="0" bIns="0" rtlCol="0"/>
          <a:lstStyle/>
          <a:p>
            <a:endParaRPr/>
          </a:p>
        </p:txBody>
      </p:sp>
      <p:sp>
        <p:nvSpPr>
          <p:cNvPr id="36" name="object 36"/>
          <p:cNvSpPr/>
          <p:nvPr/>
        </p:nvSpPr>
        <p:spPr>
          <a:xfrm>
            <a:off x="8834881" y="3631056"/>
            <a:ext cx="309245" cy="612140"/>
          </a:xfrm>
          <a:custGeom>
            <a:avLst/>
            <a:gdLst/>
            <a:ahLst/>
            <a:cxnLst/>
            <a:rect l="l" t="t" r="r" b="b"/>
            <a:pathLst>
              <a:path w="309245" h="612139">
                <a:moveTo>
                  <a:pt x="270799" y="545665"/>
                </a:moveTo>
                <a:lnTo>
                  <a:pt x="240919" y="560577"/>
                </a:lnTo>
                <a:lnTo>
                  <a:pt x="309118" y="611631"/>
                </a:lnTo>
                <a:lnTo>
                  <a:pt x="309118" y="557021"/>
                </a:lnTo>
                <a:lnTo>
                  <a:pt x="276478" y="557021"/>
                </a:lnTo>
                <a:lnTo>
                  <a:pt x="270799" y="545665"/>
                </a:lnTo>
                <a:close/>
              </a:path>
              <a:path w="309245" h="612139">
                <a:moveTo>
                  <a:pt x="279288" y="541429"/>
                </a:moveTo>
                <a:lnTo>
                  <a:pt x="270799" y="545665"/>
                </a:lnTo>
                <a:lnTo>
                  <a:pt x="276478" y="557021"/>
                </a:lnTo>
                <a:lnTo>
                  <a:pt x="284988" y="552830"/>
                </a:lnTo>
                <a:lnTo>
                  <a:pt x="279288" y="541429"/>
                </a:lnTo>
                <a:close/>
              </a:path>
              <a:path w="309245" h="612139">
                <a:moveTo>
                  <a:pt x="309118" y="526541"/>
                </a:moveTo>
                <a:lnTo>
                  <a:pt x="279288" y="541429"/>
                </a:lnTo>
                <a:lnTo>
                  <a:pt x="284988" y="552830"/>
                </a:lnTo>
                <a:lnTo>
                  <a:pt x="276478" y="557021"/>
                </a:lnTo>
                <a:lnTo>
                  <a:pt x="309118" y="557021"/>
                </a:lnTo>
                <a:lnTo>
                  <a:pt x="309118" y="526541"/>
                </a:lnTo>
                <a:close/>
              </a:path>
              <a:path w="309245" h="612139">
                <a:moveTo>
                  <a:pt x="8636" y="0"/>
                </a:moveTo>
                <a:lnTo>
                  <a:pt x="0" y="4190"/>
                </a:lnTo>
                <a:lnTo>
                  <a:pt x="270799" y="545665"/>
                </a:lnTo>
                <a:lnTo>
                  <a:pt x="279288" y="541429"/>
                </a:lnTo>
                <a:lnTo>
                  <a:pt x="8636" y="0"/>
                </a:lnTo>
                <a:close/>
              </a:path>
            </a:pathLst>
          </a:custGeom>
          <a:solidFill>
            <a:srgbClr val="000000"/>
          </a:solidFill>
        </p:spPr>
        <p:txBody>
          <a:bodyPr wrap="square" lIns="0" tIns="0" rIns="0" bIns="0" rtlCol="0"/>
          <a:lstStyle/>
          <a:p>
            <a:endParaRPr/>
          </a:p>
        </p:txBody>
      </p:sp>
      <p:sp>
        <p:nvSpPr>
          <p:cNvPr id="37" name="Slide Number Placeholder 36"/>
          <p:cNvSpPr>
            <a:spLocks noGrp="1"/>
          </p:cNvSpPr>
          <p:nvPr>
            <p:ph type="sldNum" sz="quarter" idx="12"/>
          </p:nvPr>
        </p:nvSpPr>
        <p:spPr/>
        <p:txBody>
          <a:bodyPr/>
          <a:lstStyle/>
          <a:p>
            <a:fld id="{B6F15528-21DE-4FAA-801E-634DDDAF4B2B}" type="slidenum">
              <a:rPr/>
              <a:t>10</a:t>
            </a:fld>
            <a:endParaRPr/>
          </a:p>
        </p:txBody>
      </p:sp>
      <p:sp>
        <p:nvSpPr>
          <p:cNvPr id="38" name="Footer Placeholder 37"/>
          <p:cNvSpPr>
            <a:spLocks noGrp="1"/>
          </p:cNvSpPr>
          <p:nvPr>
            <p:ph type="ftr" sz="quarter" idx="11"/>
          </p:nvPr>
        </p:nvSpPr>
        <p:spPr/>
        <p:txBody>
          <a:bodyPr/>
          <a:lstStyle/>
          <a:p>
            <a:r>
              <a:t>UECS3213 / UECS3453 Data Mining</a:t>
            </a:r>
          </a:p>
        </p:txBody>
      </p:sp>
      <p:sp>
        <p:nvSpPr>
          <p:cNvPr id="2" name="Text Box 1"/>
          <p:cNvSpPr txBox="1"/>
          <p:nvPr/>
        </p:nvSpPr>
        <p:spPr>
          <a:xfrm>
            <a:off x="6788150" y="4649470"/>
            <a:ext cx="895985" cy="368300"/>
          </a:xfrm>
          <a:prstGeom prst="rect">
            <a:avLst/>
          </a:prstGeom>
          <a:noFill/>
        </p:spPr>
        <p:txBody>
          <a:bodyPr wrap="none" rtlCol="0">
            <a:spAutoFit/>
          </a:bodyPr>
          <a:lstStyle/>
          <a:p>
            <a:r>
              <a:rPr lang="en-MY" altLang="en-US"/>
              <a:t>Test Set</a:t>
            </a:r>
          </a:p>
        </p:txBody>
      </p:sp>
      <p:sp>
        <p:nvSpPr>
          <p:cNvPr id="41" name="Text Box 40"/>
          <p:cNvSpPr txBox="1"/>
          <p:nvPr/>
        </p:nvSpPr>
        <p:spPr>
          <a:xfrm>
            <a:off x="526415" y="4166235"/>
            <a:ext cx="1261745" cy="368300"/>
          </a:xfrm>
          <a:prstGeom prst="rect">
            <a:avLst/>
          </a:prstGeom>
          <a:noFill/>
        </p:spPr>
        <p:txBody>
          <a:bodyPr wrap="none" rtlCol="0">
            <a:spAutoFit/>
          </a:bodyPr>
          <a:lstStyle/>
          <a:p>
            <a:r>
              <a:rPr lang="en-MY" altLang="en-US"/>
              <a:t>Training Set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Title 54278"/>
          <p:cNvSpPr>
            <a:spLocks noGrp="1"/>
          </p:cNvSpPr>
          <p:nvPr>
            <p:ph type="title"/>
          </p:nvPr>
        </p:nvSpPr>
        <p:spPr/>
        <p:txBody>
          <a:bodyPr/>
          <a:lstStyle/>
          <a:p>
            <a:r>
              <a:rPr lang="en-US"/>
              <a:t>Example of Computing </a:t>
            </a:r>
            <a:r>
              <a:rPr lang="en-MY" altLang="en-US"/>
              <a:t>Information Gain</a:t>
            </a:r>
            <a:endParaRPr lang="en-MY" altLang="en-US" dirty="0"/>
          </a:p>
        </p:txBody>
      </p:sp>
      <p:graphicFrame>
        <p:nvGraphicFramePr>
          <p:cNvPr id="54278" name="Content Placeholder 54277"/>
          <p:cNvGraphicFramePr>
            <a:graphicFrameLocks noGrp="1"/>
          </p:cNvGraphicFramePr>
          <p:nvPr>
            <p:ph sz="half" idx="1"/>
          </p:nvPr>
        </p:nvGraphicFramePr>
        <p:xfrm>
          <a:off x="838200" y="1825625"/>
          <a:ext cx="4712970" cy="2918460"/>
        </p:xfrm>
        <a:graphic>
          <a:graphicData uri="http://schemas.openxmlformats.org/presentationml/2006/ole">
            <mc:AlternateContent xmlns:mc="http://schemas.openxmlformats.org/markup-compatibility/2006">
              <mc:Choice xmlns:v="urn:schemas-microsoft-com:vml" Requires="v">
                <p:oleObj spid="_x0000_s36927" r:id="rId3" imgW="4257675" imgH="1562100" progId="Paint.Picture">
                  <p:embed/>
                </p:oleObj>
              </mc:Choice>
              <mc:Fallback>
                <p:oleObj r:id="rId3" imgW="4257675" imgH="1562100" progId="Paint.Picture">
                  <p:embed/>
                  <p:pic>
                    <p:nvPicPr>
                      <p:cNvPr id="0" name="Picture 3078"/>
                      <p:cNvPicPr/>
                      <p:nvPr/>
                    </p:nvPicPr>
                    <p:blipFill>
                      <a:blip r:embed="rId4"/>
                      <a:stretch>
                        <a:fillRect/>
                      </a:stretch>
                    </p:blipFill>
                    <p:spPr>
                      <a:xfrm>
                        <a:off x="838200" y="1825625"/>
                        <a:ext cx="4712970" cy="2918460"/>
                      </a:xfrm>
                      <a:prstGeom prst="rect">
                        <a:avLst/>
                      </a:prstGeom>
                      <a:noFill/>
                      <a:ln w="38100">
                        <a:miter/>
                      </a:ln>
                    </p:spPr>
                  </p:pic>
                </p:oleObj>
              </mc:Fallback>
            </mc:AlternateContent>
          </a:graphicData>
        </a:graphic>
      </p:graphicFrame>
      <p:sp>
        <p:nvSpPr>
          <p:cNvPr id="2" name="Content Placeholder 1"/>
          <p:cNvSpPr>
            <a:spLocks noGrp="1"/>
          </p:cNvSpPr>
          <p:nvPr>
            <p:ph sz="half" idx="2"/>
          </p:nvPr>
        </p:nvSpPr>
        <p:spPr>
          <a:xfrm>
            <a:off x="6172200" y="1825625"/>
            <a:ext cx="5873750" cy="4351655"/>
          </a:xfrm>
        </p:spPr>
        <p:txBody>
          <a:bodyPr>
            <a:normAutofit fontScale="90000" lnSpcReduction="20000"/>
          </a:bodyPr>
          <a:lstStyle/>
          <a:p>
            <a:r>
              <a:rPr lang="en-MY" altLang="en-US" dirty="0"/>
              <a:t>U</a:t>
            </a:r>
            <a:r>
              <a:rPr lang="en-US" altLang="zh-CN" dirty="0"/>
              <a:t>sing the ``</a:t>
            </a:r>
            <a:r>
              <a:rPr lang="en-US" altLang="zh-CN" dirty="0">
                <a:solidFill>
                  <a:srgbClr val="0070C0"/>
                </a:solidFill>
              </a:rPr>
              <a:t>when</a:t>
            </a:r>
            <a:r>
              <a:rPr lang="en-US" altLang="zh-CN" dirty="0"/>
              <a:t>’’ attribute, divide into 3 subsets</a:t>
            </a:r>
          </a:p>
          <a:p>
            <a:pPr lvl="1"/>
            <a:r>
              <a:rPr lang="en-US" altLang="zh-CN" dirty="0"/>
              <a:t>Entropy of the first set</a:t>
            </a:r>
            <a:r>
              <a:rPr lang="en-MY" altLang="en-US" dirty="0"/>
              <a:t>, </a:t>
            </a:r>
            <a:r>
              <a:rPr lang="en-US" altLang="zh-CN" dirty="0"/>
              <a:t>H(5pm) </a:t>
            </a:r>
          </a:p>
          <a:p>
            <a:pPr lvl="2"/>
            <a:r>
              <a:rPr lang="en-US" altLang="zh-CN" dirty="0"/>
              <a:t>= - 1/4 log(1/4) - 3/4 log(3/4</a:t>
            </a:r>
            <a:r>
              <a:rPr lang="en-US" altLang="zh-CN" dirty="0" smtClean="0"/>
              <a:t>) = 0.8113</a:t>
            </a:r>
            <a:endParaRPr lang="en-US" altLang="zh-CN" dirty="0"/>
          </a:p>
          <a:p>
            <a:pPr lvl="1"/>
            <a:r>
              <a:rPr lang="en-US" altLang="zh-CN" dirty="0"/>
              <a:t>Entropy of the second set H(7pm) </a:t>
            </a:r>
          </a:p>
          <a:p>
            <a:pPr lvl="2"/>
            <a:r>
              <a:rPr lang="en-US" altLang="zh-CN" dirty="0"/>
              <a:t>= - 9/12 log(9/12) - 3/12 log(3/12</a:t>
            </a:r>
            <a:r>
              <a:rPr lang="en-US" altLang="zh-CN" dirty="0" smtClean="0"/>
              <a:t>) = 0.8113</a:t>
            </a:r>
            <a:endParaRPr lang="en-US" altLang="zh-CN" dirty="0"/>
          </a:p>
          <a:p>
            <a:pPr lvl="1"/>
            <a:r>
              <a:rPr lang="en-US" altLang="zh-CN" dirty="0"/>
              <a:t>Entropy of the second set H(9pm) </a:t>
            </a:r>
          </a:p>
          <a:p>
            <a:pPr lvl="2"/>
            <a:r>
              <a:rPr lang="en-US" altLang="zh-CN" dirty="0"/>
              <a:t>= - 0/4 log(0/4) - 4/4 log(4/4) = 0</a:t>
            </a:r>
          </a:p>
          <a:p>
            <a:r>
              <a:rPr lang="en-US" altLang="zh-CN" dirty="0">
                <a:solidFill>
                  <a:srgbClr val="0070C0"/>
                </a:solidFill>
              </a:rPr>
              <a:t>Expected </a:t>
            </a:r>
            <a:r>
              <a:rPr lang="en-US" altLang="zh-CN" dirty="0" smtClean="0">
                <a:solidFill>
                  <a:srgbClr val="0070C0"/>
                </a:solidFill>
              </a:rPr>
              <a:t>(weighted) entropy </a:t>
            </a:r>
            <a:r>
              <a:rPr lang="en-US" altLang="zh-CN" dirty="0"/>
              <a:t>after partitioning </a:t>
            </a:r>
          </a:p>
          <a:p>
            <a:pPr marL="457200" lvl="1" indent="0">
              <a:buNone/>
            </a:pPr>
            <a:r>
              <a:rPr lang="en-US" altLang="zh-CN" dirty="0" smtClean="0"/>
              <a:t>= 4/20 </a:t>
            </a:r>
            <a:r>
              <a:rPr lang="en-US" altLang="zh-CN" dirty="0"/>
              <a:t>* H(1/4, 3/4) + 12/20 * H(9/12, 3/12) + 4/20 * H(0/4, 4/4) = 0.65</a:t>
            </a:r>
          </a:p>
          <a:p>
            <a:r>
              <a:rPr lang="en-US" altLang="zh-CN" dirty="0"/>
              <a:t>Information gain 1-0.65 = </a:t>
            </a:r>
            <a:r>
              <a:rPr lang="en-US" altLang="zh-CN" b="1" dirty="0"/>
              <a:t>0.35</a:t>
            </a:r>
            <a:endParaRPr lang="en-US" altLang="zh-CN" dirty="0"/>
          </a:p>
          <a:p>
            <a:endParaRPr lang="en-US" altLang="zh-CN" dirty="0"/>
          </a:p>
        </p:txBody>
      </p:sp>
      <p:sp>
        <p:nvSpPr>
          <p:cNvPr id="3" name="Slide Number Placeholder 2"/>
          <p:cNvSpPr>
            <a:spLocks noGrp="1"/>
          </p:cNvSpPr>
          <p:nvPr>
            <p:ph type="sldNum" sz="quarter" idx="12"/>
          </p:nvPr>
        </p:nvSpPr>
        <p:spPr/>
        <p:txBody>
          <a:bodyPr/>
          <a:lstStyle/>
          <a:p>
            <a:fld id="{E8366257-D7B9-47E0-9D98-9493A294C6AB}" type="slidenum">
              <a:rPr lang="en-US" smtClean="0"/>
              <a:t>100</a:t>
            </a:fld>
            <a:endParaRPr lang="en-US"/>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6625"/>
          <p:cNvSpPr>
            <a:spLocks noGrp="1"/>
          </p:cNvSpPr>
          <p:nvPr>
            <p:ph type="title"/>
          </p:nvPr>
        </p:nvSpPr>
        <p:spPr/>
        <p:txBody>
          <a:bodyPr>
            <a:normAutofit/>
          </a:bodyPr>
          <a:lstStyle/>
          <a:p>
            <a:r>
              <a:rPr lang="en-US">
                <a:sym typeface="+mn-ea"/>
              </a:rPr>
              <a:t>Example of Computing </a:t>
            </a:r>
            <a:r>
              <a:rPr lang="en-MY" altLang="en-US">
                <a:sym typeface="+mn-ea"/>
              </a:rPr>
              <a:t>Information Gain: </a:t>
            </a:r>
            <a:r>
              <a:rPr lang="en-US" altLang="zh-CN"/>
              <a:t>Decision</a:t>
            </a:r>
          </a:p>
        </p:txBody>
      </p:sp>
      <p:sp>
        <p:nvSpPr>
          <p:cNvPr id="26627" name="Text Placeholder 26626"/>
          <p:cNvSpPr>
            <a:spLocks noGrp="1"/>
          </p:cNvSpPr>
          <p:nvPr>
            <p:ph type="body" idx="1"/>
          </p:nvPr>
        </p:nvSpPr>
        <p:spPr/>
        <p:txBody>
          <a:bodyPr>
            <a:normAutofit fontScale="92500" lnSpcReduction="10000"/>
          </a:bodyPr>
          <a:lstStyle/>
          <a:p>
            <a:r>
              <a:rPr lang="en-US" altLang="zh-CN" dirty="0"/>
              <a:t>Knowing the ``when’’ attribute values provides </a:t>
            </a:r>
            <a:r>
              <a:rPr lang="en-US" altLang="zh-CN" dirty="0">
                <a:solidFill>
                  <a:srgbClr val="0070C0"/>
                </a:solidFill>
              </a:rPr>
              <a:t>larger information gain</a:t>
            </a:r>
            <a:r>
              <a:rPr lang="en-US" altLang="zh-CN" dirty="0"/>
              <a:t> than ``where’’. </a:t>
            </a:r>
          </a:p>
          <a:p>
            <a:endParaRPr lang="en-US" altLang="zh-CN" dirty="0"/>
          </a:p>
          <a:p>
            <a:r>
              <a:rPr lang="en-US" altLang="zh-CN" dirty="0"/>
              <a:t>Therefore the ``when’’ attribute should be chosen for testing prior to the ``where’’ attribute.</a:t>
            </a:r>
          </a:p>
          <a:p>
            <a:endParaRPr lang="en-US" altLang="zh-CN" dirty="0"/>
          </a:p>
          <a:p>
            <a:r>
              <a:rPr lang="en-US" altLang="zh-CN" dirty="0"/>
              <a:t>Similarly, we can compute the information gain for other attributes.</a:t>
            </a:r>
          </a:p>
          <a:p>
            <a:endParaRPr lang="en-US" altLang="zh-CN" dirty="0"/>
          </a:p>
          <a:p>
            <a:r>
              <a:rPr lang="en-US" altLang="zh-CN" dirty="0"/>
              <a:t>At each node, choose the attribute </a:t>
            </a:r>
            <a:r>
              <a:rPr lang="en-US" altLang="zh-CN" dirty="0" smtClean="0"/>
              <a:t>the results in the </a:t>
            </a:r>
            <a:r>
              <a:rPr lang="en-US" altLang="zh-CN" b="1" dirty="0" smtClean="0">
                <a:solidFill>
                  <a:srgbClr val="0070C0"/>
                </a:solidFill>
              </a:rPr>
              <a:t>largest</a:t>
            </a:r>
            <a:r>
              <a:rPr lang="en-US" altLang="zh-CN" b="1" dirty="0" smtClean="0">
                <a:solidFill>
                  <a:srgbClr val="FF0000"/>
                </a:solidFill>
              </a:rPr>
              <a:t> </a:t>
            </a:r>
            <a:r>
              <a:rPr lang="en-US" altLang="zh-CN" b="1" dirty="0"/>
              <a:t>information gain</a:t>
            </a:r>
            <a:r>
              <a:rPr lang="en-US" altLang="zh-CN" dirty="0"/>
              <a:t>.</a:t>
            </a:r>
          </a:p>
        </p:txBody>
      </p:sp>
      <p:sp>
        <p:nvSpPr>
          <p:cNvPr id="2" name="Slide Number Placeholder 1"/>
          <p:cNvSpPr>
            <a:spLocks noGrp="1"/>
          </p:cNvSpPr>
          <p:nvPr>
            <p:ph type="sldNum" sz="quarter" idx="12"/>
          </p:nvPr>
        </p:nvSpPr>
        <p:spPr/>
        <p:txBody>
          <a:bodyPr/>
          <a:lstStyle/>
          <a:p>
            <a:fld id="{E8366257-D7B9-47E0-9D98-9493A294C6AB}" type="slidenum">
              <a:rPr lang="en-US" smtClean="0"/>
              <a:t>101</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Splitting based on </a:t>
            </a:r>
            <a:r>
              <a:rPr lang="en-MY" altLang="en-US" dirty="0">
                <a:solidFill>
                  <a:srgbClr val="0070C0"/>
                </a:solidFill>
                <a:sym typeface="+mn-ea"/>
              </a:rPr>
              <a:t>Gain Ratio</a:t>
            </a:r>
            <a:endParaRPr lang="en-US" dirty="0">
              <a:solidFill>
                <a:srgbClr val="0070C0"/>
              </a:solidFill>
            </a:endParaRPr>
          </a:p>
        </p:txBody>
      </p:sp>
      <p:sp>
        <p:nvSpPr>
          <p:cNvPr id="3" name="Content Placeholder 2"/>
          <p:cNvSpPr>
            <a:spLocks noGrp="1"/>
          </p:cNvSpPr>
          <p:nvPr>
            <p:ph idx="1"/>
          </p:nvPr>
        </p:nvSpPr>
        <p:spPr/>
        <p:txBody>
          <a:bodyPr>
            <a:normAutofit lnSpcReduction="10000"/>
          </a:bodyPr>
          <a:lstStyle/>
          <a:p>
            <a:r>
              <a:rPr lang="en-MY" b="1" dirty="0"/>
              <a:t>Gain Ratio</a:t>
            </a:r>
            <a:r>
              <a:rPr lang="en-MY" dirty="0"/>
              <a:t>:</a:t>
            </a:r>
          </a:p>
          <a:p>
            <a:endParaRPr lang="en-MY" dirty="0"/>
          </a:p>
          <a:p>
            <a:endParaRPr lang="en-MY" dirty="0"/>
          </a:p>
          <a:p>
            <a:pPr>
              <a:lnSpc>
                <a:spcPct val="120000"/>
              </a:lnSpc>
            </a:pPr>
            <a:r>
              <a:rPr dirty="0"/>
              <a:t>Adjusts </a:t>
            </a:r>
            <a:r>
              <a:rPr dirty="0">
                <a:solidFill>
                  <a:srgbClr val="0070C0"/>
                </a:solidFill>
              </a:rPr>
              <a:t>Information Gain </a:t>
            </a:r>
            <a:r>
              <a:rPr dirty="0"/>
              <a:t>by the </a:t>
            </a:r>
            <a:r>
              <a:rPr dirty="0">
                <a:solidFill>
                  <a:srgbClr val="0070C0"/>
                </a:solidFill>
              </a:rPr>
              <a:t>entropy of the partitioning </a:t>
            </a:r>
            <a:r>
              <a:rPr dirty="0"/>
              <a:t>(</a:t>
            </a:r>
            <a:r>
              <a:rPr dirty="0" err="1">
                <a:solidFill>
                  <a:srgbClr val="0070C0"/>
                </a:solidFill>
              </a:rPr>
              <a:t>SplitINFO</a:t>
            </a:r>
            <a:r>
              <a:rPr dirty="0"/>
              <a:t>) </a:t>
            </a:r>
            <a:r>
              <a:rPr lang="en-MY" dirty="0"/>
              <a:t>(after split)</a:t>
            </a:r>
            <a:r>
              <a:rPr dirty="0"/>
              <a:t>. </a:t>
            </a:r>
          </a:p>
          <a:p>
            <a:pPr>
              <a:lnSpc>
                <a:spcPct val="120000"/>
              </a:lnSpc>
            </a:pPr>
            <a:r>
              <a:rPr dirty="0">
                <a:sym typeface="+mn-ea"/>
              </a:rPr>
              <a:t>Used in C4.5</a:t>
            </a:r>
          </a:p>
          <a:p>
            <a:pPr>
              <a:lnSpc>
                <a:spcPct val="120000"/>
              </a:lnSpc>
            </a:pPr>
            <a:r>
              <a:rPr dirty="0" smtClean="0"/>
              <a:t>Designed </a:t>
            </a:r>
            <a:r>
              <a:rPr dirty="0"/>
              <a:t>to overcome the </a:t>
            </a:r>
            <a:r>
              <a:rPr dirty="0">
                <a:solidFill>
                  <a:srgbClr val="FF0000"/>
                </a:solidFill>
              </a:rPr>
              <a:t>disadvantage of Information Gain</a:t>
            </a:r>
          </a:p>
          <a:p>
            <a:r>
              <a:rPr lang="en-US" dirty="0"/>
              <a:t>Higher entropy partitioning (large number of small partitions) is penalized!</a:t>
            </a:r>
          </a:p>
          <a:p>
            <a:endParaRPr lang="en-US" dirty="0"/>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graphicFrame>
        <p:nvGraphicFramePr>
          <p:cNvPr id="6" name="Object 5"/>
          <p:cNvGraphicFramePr/>
          <p:nvPr>
            <p:extLst>
              <p:ext uri="{D42A27DB-BD31-4B8C-83A1-F6EECF244321}">
                <p14:modId xmlns:p14="http://schemas.microsoft.com/office/powerpoint/2010/main" val="983814321"/>
              </p:ext>
            </p:extLst>
          </p:nvPr>
        </p:nvGraphicFramePr>
        <p:xfrm>
          <a:off x="2962910" y="1690688"/>
          <a:ext cx="7397115" cy="1658620"/>
        </p:xfrm>
        <a:graphic>
          <a:graphicData uri="http://schemas.openxmlformats.org/presentationml/2006/ole">
            <mc:AlternateContent xmlns:mc="http://schemas.openxmlformats.org/markup-compatibility/2006">
              <mc:Choice xmlns:v="urn:schemas-microsoft-com:vml" Requires="v">
                <p:oleObj spid="_x0000_s37951" r:id="rId4" imgW="7391400" imgH="1657350" progId="Paint.Picture">
                  <p:embed/>
                </p:oleObj>
              </mc:Choice>
              <mc:Fallback>
                <p:oleObj r:id="rId4" imgW="7391400" imgH="1657350" progId="Paint.Picture">
                  <p:embed/>
                  <p:pic>
                    <p:nvPicPr>
                      <p:cNvPr id="0" name="Picture 6"/>
                      <p:cNvPicPr/>
                      <p:nvPr/>
                    </p:nvPicPr>
                    <p:blipFill>
                      <a:blip r:embed="rId5"/>
                      <a:stretch>
                        <a:fillRect/>
                      </a:stretch>
                    </p:blipFill>
                    <p:spPr>
                      <a:xfrm>
                        <a:off x="2962910" y="1690688"/>
                        <a:ext cx="7397115" cy="1658620"/>
                      </a:xfrm>
                      <a:prstGeom prst="rect">
                        <a:avLst/>
                      </a:prstGeom>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of Computing Gain Ratio</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8" name="Content Placeholder 7"/>
          <p:cNvSpPr>
            <a:spLocks noGrp="1"/>
          </p:cNvSpPr>
          <p:nvPr>
            <p:ph sz="half" idx="2"/>
          </p:nvPr>
        </p:nvSpPr>
        <p:spPr/>
        <p:txBody>
          <a:bodyPr/>
          <a:lstStyle/>
          <a:p>
            <a:r>
              <a:rPr lang="en-US" dirty="0"/>
              <a:t>Entropy(Decision) </a:t>
            </a:r>
          </a:p>
          <a:p>
            <a:pPr lvl="1"/>
            <a:r>
              <a:rPr lang="en-US" dirty="0"/>
              <a:t>= ∑ – p(I) . log</a:t>
            </a:r>
            <a:r>
              <a:rPr lang="en-US" baseline="-25000" dirty="0"/>
              <a:t>2</a:t>
            </a:r>
            <a:r>
              <a:rPr lang="en-US" dirty="0"/>
              <a:t>p(I) = – p(Yes) . log</a:t>
            </a:r>
            <a:r>
              <a:rPr lang="en-US" baseline="-25000" dirty="0"/>
              <a:t>2</a:t>
            </a:r>
            <a:r>
              <a:rPr lang="en-US" dirty="0"/>
              <a:t>p(Yes) – p(No) . log</a:t>
            </a:r>
            <a:r>
              <a:rPr lang="en-US" baseline="-25000" dirty="0"/>
              <a:t>2</a:t>
            </a:r>
            <a:r>
              <a:rPr lang="en-US" dirty="0"/>
              <a:t>p(No) </a:t>
            </a:r>
          </a:p>
          <a:p>
            <a:pPr lvl="1"/>
            <a:r>
              <a:rPr lang="en-US" dirty="0"/>
              <a:t>= – (9/14) . log</a:t>
            </a:r>
            <a:r>
              <a:rPr lang="en-US" baseline="-25000" dirty="0"/>
              <a:t>2</a:t>
            </a:r>
            <a:r>
              <a:rPr lang="en-US" dirty="0"/>
              <a:t>(9/14) – (5/14) . log</a:t>
            </a:r>
            <a:r>
              <a:rPr lang="en-US" baseline="-25000" dirty="0"/>
              <a:t>2</a:t>
            </a:r>
            <a:r>
              <a:rPr lang="en-US" dirty="0"/>
              <a:t>(5/14) =</a:t>
            </a:r>
            <a:r>
              <a:rPr lang="en-US" b="1" dirty="0"/>
              <a:t> 0.940</a:t>
            </a:r>
            <a:endParaRPr lang="en-US" dirty="0"/>
          </a:p>
          <a:p>
            <a:r>
              <a:rPr lang="en-US" dirty="0" err="1"/>
              <a:t>GainRatio</a:t>
            </a:r>
            <a:r>
              <a:rPr lang="en-US" dirty="0"/>
              <a:t>(A) = Gain(A) / </a:t>
            </a:r>
            <a:r>
              <a:rPr lang="en-US" dirty="0" err="1"/>
              <a:t>SplitInfo</a:t>
            </a:r>
            <a:r>
              <a:rPr lang="en-US" dirty="0"/>
              <a:t>(A)</a:t>
            </a:r>
          </a:p>
          <a:p>
            <a:r>
              <a:rPr lang="en-US" dirty="0" err="1"/>
              <a:t>SplitInfo</a:t>
            </a:r>
            <a:r>
              <a:rPr lang="en-US" dirty="0"/>
              <a:t>(A) = -∑ |</a:t>
            </a:r>
            <a:r>
              <a:rPr lang="en-US" dirty="0" err="1"/>
              <a:t>D</a:t>
            </a:r>
            <a:r>
              <a:rPr lang="en-US" baseline="-25000" dirty="0" err="1"/>
              <a:t>j</a:t>
            </a:r>
            <a:r>
              <a:rPr lang="en-US" dirty="0"/>
              <a:t>|/|D| x log</a:t>
            </a:r>
            <a:r>
              <a:rPr lang="en-US" baseline="-25000" dirty="0"/>
              <a:t>2</a:t>
            </a:r>
            <a:r>
              <a:rPr lang="en-US" dirty="0"/>
              <a:t>|D</a:t>
            </a:r>
            <a:r>
              <a:rPr lang="en-US" baseline="-25000" dirty="0"/>
              <a:t>j</a:t>
            </a:r>
            <a:r>
              <a:rPr lang="en-US" dirty="0"/>
              <a:t>|/|D|</a:t>
            </a:r>
          </a:p>
        </p:txBody>
      </p:sp>
      <p:sp>
        <p:nvSpPr>
          <p:cNvPr id="5" name="Slide Number Placeholder 4"/>
          <p:cNvSpPr>
            <a:spLocks noGrp="1"/>
          </p:cNvSpPr>
          <p:nvPr>
            <p:ph type="sldNum" sz="quarter" idx="12"/>
          </p:nvPr>
        </p:nvSpPr>
        <p:spPr/>
        <p:txBody>
          <a:bodyPr/>
          <a:lstStyle/>
          <a:p>
            <a:fld id="{E8366257-D7B9-47E0-9D98-9493A294C6AB}" type="slidenum">
              <a:rPr lang="en-US" smtClean="0"/>
              <a:t>103</a:t>
            </a:fld>
            <a:endParaRPr lang="en-US" dirty="0"/>
          </a:p>
        </p:txBody>
      </p:sp>
      <p:pic>
        <p:nvPicPr>
          <p:cNvPr id="7" name="Picture 6"/>
          <p:cNvPicPr>
            <a:picLocks noChangeAspect="1"/>
          </p:cNvPicPr>
          <p:nvPr/>
        </p:nvPicPr>
        <p:blipFill>
          <a:blip r:embed="rId3"/>
          <a:stretch>
            <a:fillRect/>
          </a:stretch>
        </p:blipFill>
        <p:spPr>
          <a:xfrm>
            <a:off x="622746" y="1825625"/>
            <a:ext cx="5473254" cy="3514725"/>
          </a:xfrm>
          <a:prstGeom prst="rect">
            <a:avLst/>
          </a:prstGeom>
        </p:spPr>
      </p:pic>
      <p:sp>
        <p:nvSpPr>
          <p:cNvPr id="9" name="TextBox 8"/>
          <p:cNvSpPr txBox="1"/>
          <p:nvPr/>
        </p:nvSpPr>
        <p:spPr>
          <a:xfrm>
            <a:off x="5040045" y="1613179"/>
            <a:ext cx="979755" cy="369332"/>
          </a:xfrm>
          <a:prstGeom prst="rect">
            <a:avLst/>
          </a:prstGeom>
          <a:noFill/>
        </p:spPr>
        <p:txBody>
          <a:bodyPr wrap="none" rtlCol="0">
            <a:spAutoFit/>
          </a:bodyPr>
          <a:lstStyle/>
          <a:p>
            <a:r>
              <a:rPr lang="en-MY" dirty="0" smtClean="0"/>
              <a:t>Decision</a:t>
            </a:r>
            <a:endParaRPr lang="en-MY"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of Computing Gain Ratio</a:t>
            </a:r>
            <a:r>
              <a:rPr lang="en-MY" altLang="en-US" dirty="0"/>
              <a:t>: (2)</a:t>
            </a:r>
            <a:br>
              <a:rPr lang="en-MY" altLang="en-US" dirty="0"/>
            </a:br>
            <a:r>
              <a:rPr lang="en-MY" altLang="en-US" dirty="0">
                <a:solidFill>
                  <a:srgbClr val="0070C0"/>
                </a:solidFill>
              </a:rPr>
              <a:t>Wind</a:t>
            </a:r>
            <a:r>
              <a:rPr lang="en-MY" altLang="en-US" dirty="0"/>
              <a:t> Attribute</a:t>
            </a:r>
          </a:p>
        </p:txBody>
      </p:sp>
      <p:sp>
        <p:nvSpPr>
          <p:cNvPr id="3" name="Content Placeholder 2"/>
          <p:cNvSpPr>
            <a:spLocks noGrp="1"/>
          </p:cNvSpPr>
          <p:nvPr>
            <p:ph sz="half" idx="1"/>
          </p:nvPr>
        </p:nvSpPr>
        <p:spPr/>
        <p:txBody>
          <a:bodyPr>
            <a:normAutofit fontScale="80000" lnSpcReduction="10000"/>
          </a:bodyPr>
          <a:lstStyle/>
          <a:p>
            <a:r>
              <a:rPr lang="en-US" dirty="0"/>
              <a:t>Gain(Decision, </a:t>
            </a:r>
            <a:r>
              <a:rPr lang="en-US" b="1" dirty="0"/>
              <a:t>Wind</a:t>
            </a:r>
            <a:r>
              <a:rPr lang="en-US" dirty="0"/>
              <a:t>) =  Entropy(Decision) – [ p(</a:t>
            </a:r>
            <a:r>
              <a:rPr lang="en-US" dirty="0" err="1"/>
              <a:t>Decision|Wind</a:t>
            </a:r>
            <a:r>
              <a:rPr lang="en-US" dirty="0"/>
              <a:t>=Weak) . Entropy(</a:t>
            </a:r>
            <a:r>
              <a:rPr lang="en-US" dirty="0" err="1"/>
              <a:t>Decision|Wind</a:t>
            </a:r>
            <a:r>
              <a:rPr lang="en-US" dirty="0"/>
              <a:t>=Weak) ] + [ p(</a:t>
            </a:r>
            <a:r>
              <a:rPr lang="en-US" dirty="0" err="1"/>
              <a:t>Decision|Wind</a:t>
            </a:r>
            <a:r>
              <a:rPr lang="en-US" dirty="0"/>
              <a:t>=Strong) . Entropy(</a:t>
            </a:r>
            <a:r>
              <a:rPr lang="en-US" dirty="0" err="1"/>
              <a:t>Decision|Wind</a:t>
            </a:r>
            <a:r>
              <a:rPr lang="en-US" dirty="0"/>
              <a:t>=Strong) ] </a:t>
            </a:r>
          </a:p>
          <a:p>
            <a:r>
              <a:rPr lang="en-US" dirty="0"/>
              <a:t>There are </a:t>
            </a:r>
            <a:r>
              <a:rPr lang="en-US" dirty="0" smtClean="0"/>
              <a:t>8 </a:t>
            </a:r>
            <a:r>
              <a:rPr lang="en-US" dirty="0"/>
              <a:t>decisions for weak wind, and </a:t>
            </a:r>
            <a:r>
              <a:rPr lang="en-US" dirty="0" smtClean="0"/>
              <a:t>6 </a:t>
            </a:r>
            <a:r>
              <a:rPr lang="en-US" dirty="0"/>
              <a:t>decisions for strong wind.</a:t>
            </a:r>
          </a:p>
          <a:p>
            <a:r>
              <a:rPr lang="en-US" b="1" dirty="0"/>
              <a:t>Entropy(</a:t>
            </a:r>
            <a:r>
              <a:rPr lang="en-US" b="1" dirty="0" err="1"/>
              <a:t>Decision|Wind</a:t>
            </a:r>
            <a:r>
              <a:rPr lang="en-US" b="1" dirty="0"/>
              <a:t>=Weak)</a:t>
            </a:r>
            <a:r>
              <a:rPr lang="en-US" dirty="0"/>
              <a:t> = – p(No) . log</a:t>
            </a:r>
            <a:r>
              <a:rPr lang="en-US" baseline="-25000" dirty="0"/>
              <a:t>2</a:t>
            </a:r>
            <a:r>
              <a:rPr lang="en-US" dirty="0"/>
              <a:t>p(No) – p(Yes) . log</a:t>
            </a:r>
            <a:r>
              <a:rPr lang="en-US" baseline="-25000" dirty="0"/>
              <a:t>2</a:t>
            </a:r>
            <a:r>
              <a:rPr lang="en-US" dirty="0"/>
              <a:t>p(Yes) = – (2/8) . log</a:t>
            </a:r>
            <a:r>
              <a:rPr lang="en-US" baseline="-25000" dirty="0"/>
              <a:t>2</a:t>
            </a:r>
            <a:r>
              <a:rPr lang="en-US" dirty="0"/>
              <a:t>(2/8) – (6/8) . log</a:t>
            </a:r>
            <a:r>
              <a:rPr lang="en-US" baseline="-25000" dirty="0"/>
              <a:t>2</a:t>
            </a:r>
            <a:r>
              <a:rPr lang="en-US" dirty="0"/>
              <a:t>(6/8) = </a:t>
            </a:r>
            <a:r>
              <a:rPr lang="en-US" b="1" dirty="0"/>
              <a:t>0.811</a:t>
            </a:r>
            <a:endParaRPr lang="en-US" dirty="0"/>
          </a:p>
          <a:p>
            <a:r>
              <a:rPr lang="en-US" b="1" dirty="0"/>
              <a:t>Entropy(</a:t>
            </a:r>
            <a:r>
              <a:rPr lang="en-US" b="1" dirty="0" err="1"/>
              <a:t>Decision|Wind</a:t>
            </a:r>
            <a:r>
              <a:rPr lang="en-US" b="1" dirty="0"/>
              <a:t>=Strong)</a:t>
            </a:r>
            <a:r>
              <a:rPr lang="en-US" dirty="0"/>
              <a:t> = – (3/6) . log</a:t>
            </a:r>
            <a:r>
              <a:rPr lang="en-US" baseline="-25000" dirty="0"/>
              <a:t>2</a:t>
            </a:r>
            <a:r>
              <a:rPr lang="en-US" dirty="0"/>
              <a:t>(3/6) – (3/6) . log</a:t>
            </a:r>
            <a:r>
              <a:rPr lang="en-US" baseline="-25000" dirty="0"/>
              <a:t>2</a:t>
            </a:r>
            <a:r>
              <a:rPr lang="en-US" dirty="0"/>
              <a:t>(3/6) = </a:t>
            </a:r>
            <a:r>
              <a:rPr lang="en-US" b="1" dirty="0"/>
              <a:t>1</a:t>
            </a:r>
          </a:p>
        </p:txBody>
      </p:sp>
      <p:sp>
        <p:nvSpPr>
          <p:cNvPr id="4" name="Content Placeholder 3"/>
          <p:cNvSpPr>
            <a:spLocks noGrp="1"/>
          </p:cNvSpPr>
          <p:nvPr>
            <p:ph sz="half" idx="2"/>
          </p:nvPr>
        </p:nvSpPr>
        <p:spPr/>
        <p:txBody>
          <a:bodyPr>
            <a:normAutofit fontScale="80000" lnSpcReduction="10000"/>
          </a:bodyPr>
          <a:lstStyle/>
          <a:p>
            <a:r>
              <a:rPr lang="en-US" dirty="0" smtClean="0"/>
              <a:t>Information</a:t>
            </a:r>
            <a:r>
              <a:rPr lang="en-US" b="1" dirty="0" smtClean="0"/>
              <a:t> Gain</a:t>
            </a:r>
            <a:r>
              <a:rPr lang="en-US" dirty="0" smtClean="0"/>
              <a:t>(Decision</a:t>
            </a:r>
            <a:r>
              <a:rPr lang="en-US" dirty="0"/>
              <a:t>, Wind) </a:t>
            </a:r>
          </a:p>
          <a:p>
            <a:pPr lvl="1"/>
            <a:r>
              <a:rPr lang="en-US" dirty="0"/>
              <a:t>= 0.940 – (8/14).(0.811) – (6/14).(1) </a:t>
            </a:r>
            <a:endParaRPr lang="en-US" dirty="0" smtClean="0"/>
          </a:p>
          <a:p>
            <a:pPr lvl="1"/>
            <a:r>
              <a:rPr lang="en-US" dirty="0" smtClean="0"/>
              <a:t>= </a:t>
            </a:r>
            <a:r>
              <a:rPr lang="en-US" dirty="0"/>
              <a:t>0.940 – 0.463 – 0.428 </a:t>
            </a:r>
          </a:p>
          <a:p>
            <a:pPr lvl="1"/>
            <a:r>
              <a:rPr lang="en-US" dirty="0"/>
              <a:t>= 0.049 </a:t>
            </a:r>
            <a:endParaRPr lang="en-MY" dirty="0"/>
          </a:p>
          <a:p>
            <a:r>
              <a:rPr lang="en-US" b="1" dirty="0" err="1" smtClean="0"/>
              <a:t>SplitInfo</a:t>
            </a:r>
            <a:r>
              <a:rPr lang="en-US" dirty="0" smtClean="0"/>
              <a:t>(Decision</a:t>
            </a:r>
            <a:r>
              <a:rPr lang="en-US" dirty="0"/>
              <a:t>, Wind) </a:t>
            </a:r>
          </a:p>
          <a:p>
            <a:pPr lvl="1"/>
            <a:r>
              <a:rPr lang="en-US" dirty="0"/>
              <a:t>= -(8/14).log</a:t>
            </a:r>
            <a:r>
              <a:rPr lang="en-US" baseline="-25000" dirty="0"/>
              <a:t>2</a:t>
            </a:r>
            <a:r>
              <a:rPr lang="en-US" dirty="0"/>
              <a:t>(8/14) – (6/14).log</a:t>
            </a:r>
            <a:r>
              <a:rPr lang="en-US" baseline="-25000" dirty="0"/>
              <a:t>2</a:t>
            </a:r>
            <a:r>
              <a:rPr lang="en-US" dirty="0"/>
              <a:t>(6/14) </a:t>
            </a:r>
            <a:endParaRPr lang="en-US" dirty="0" smtClean="0"/>
          </a:p>
          <a:p>
            <a:pPr lvl="1"/>
            <a:r>
              <a:rPr lang="en-US" dirty="0" smtClean="0"/>
              <a:t>= </a:t>
            </a:r>
            <a:r>
              <a:rPr lang="en-US" dirty="0"/>
              <a:t>0.461 + 0.524 </a:t>
            </a:r>
          </a:p>
          <a:p>
            <a:pPr lvl="1"/>
            <a:r>
              <a:rPr lang="en-US" dirty="0"/>
              <a:t>= 0.985 </a:t>
            </a:r>
            <a:endParaRPr lang="en-US" dirty="0" smtClean="0"/>
          </a:p>
          <a:p>
            <a:r>
              <a:rPr lang="en-US" b="1" dirty="0" err="1" smtClean="0"/>
              <a:t>GainRatio</a:t>
            </a:r>
            <a:r>
              <a:rPr lang="en-US" dirty="0" smtClean="0"/>
              <a:t>(Decision</a:t>
            </a:r>
            <a:r>
              <a:rPr lang="en-US" dirty="0"/>
              <a:t>, Wind) </a:t>
            </a:r>
          </a:p>
          <a:p>
            <a:pPr lvl="1"/>
            <a:r>
              <a:rPr lang="en-US" dirty="0"/>
              <a:t>= Gain(Decision, Wind) / </a:t>
            </a:r>
            <a:r>
              <a:rPr lang="en-US" dirty="0" err="1"/>
              <a:t>SplitInfo</a:t>
            </a:r>
            <a:r>
              <a:rPr lang="en-US" dirty="0"/>
              <a:t>(Decision, Wind) </a:t>
            </a:r>
          </a:p>
          <a:p>
            <a:pPr lvl="1"/>
            <a:r>
              <a:rPr lang="en-US" dirty="0"/>
              <a:t>= 0.049 / 0.985 =</a:t>
            </a:r>
            <a:r>
              <a:rPr lang="en-US" b="1" dirty="0"/>
              <a:t> </a:t>
            </a:r>
            <a:r>
              <a:rPr lang="en-US" b="1" dirty="0" smtClean="0"/>
              <a:t>0.0497</a:t>
            </a:r>
            <a:endParaRPr lang="en-US" b="1" dirty="0"/>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Example of Computing Gain Ratio</a:t>
            </a:r>
            <a:r>
              <a:rPr lang="en-MY" altLang="en-US" dirty="0">
                <a:sym typeface="+mn-ea"/>
              </a:rPr>
              <a:t>: (3)</a:t>
            </a:r>
            <a:br>
              <a:rPr lang="en-MY" altLang="en-US" dirty="0">
                <a:sym typeface="+mn-ea"/>
              </a:rPr>
            </a:br>
            <a:r>
              <a:rPr lang="en-MY" altLang="en-US" dirty="0">
                <a:solidFill>
                  <a:srgbClr val="0070C0"/>
                </a:solidFill>
                <a:sym typeface="+mn-ea"/>
              </a:rPr>
              <a:t>Outlook</a:t>
            </a:r>
            <a:r>
              <a:rPr lang="en-MY" altLang="en-US" dirty="0">
                <a:sym typeface="+mn-ea"/>
              </a:rPr>
              <a:t> Attribute</a:t>
            </a:r>
            <a:endParaRPr lang="en-US" dirty="0"/>
          </a:p>
        </p:txBody>
      </p:sp>
      <p:sp>
        <p:nvSpPr>
          <p:cNvPr id="3" name="Content Placeholder 2"/>
          <p:cNvSpPr>
            <a:spLocks noGrp="1"/>
          </p:cNvSpPr>
          <p:nvPr>
            <p:ph sz="half" idx="1"/>
          </p:nvPr>
        </p:nvSpPr>
        <p:spPr/>
        <p:txBody>
          <a:bodyPr>
            <a:normAutofit fontScale="77500" lnSpcReduction="20000"/>
          </a:bodyPr>
          <a:lstStyle/>
          <a:p>
            <a:r>
              <a:rPr lang="en-US"/>
              <a:t>Gain(Decision, Outlook) = Entropy(Decision) – p(Decision|Outlook=Sunny) . Entropy(Decision|Outlook=Sunny) – p(Decision|Outlook=Overcast) . Entropy(Decision|Outlook=Overcast) – p(Decision|Outlook=Rain) . Entropy(Decision|Outlook=Rain)</a:t>
            </a:r>
          </a:p>
          <a:p>
            <a:r>
              <a:rPr lang="en-US"/>
              <a:t>There are 5 instances for sunny, 4 instances for overcast and 5 instances for rain</a:t>
            </a:r>
          </a:p>
          <a:p>
            <a:r>
              <a:rPr lang="en-US">
                <a:sym typeface="+mn-ea"/>
              </a:rPr>
              <a:t>Entropy(Decision|Outlook=Sunny) = – p(No) . log</a:t>
            </a:r>
            <a:r>
              <a:rPr lang="en-US" baseline="-25000">
                <a:sym typeface="+mn-ea"/>
              </a:rPr>
              <a:t>2</a:t>
            </a:r>
            <a:r>
              <a:rPr lang="en-US">
                <a:sym typeface="+mn-ea"/>
              </a:rPr>
              <a:t>p(No) – p(Yes) . log</a:t>
            </a:r>
            <a:r>
              <a:rPr lang="en-US" baseline="-25000">
                <a:sym typeface="+mn-ea"/>
              </a:rPr>
              <a:t>2</a:t>
            </a:r>
            <a:r>
              <a:rPr lang="en-US">
                <a:sym typeface="+mn-ea"/>
              </a:rPr>
              <a:t>p(Yes) = -(3/5).log</a:t>
            </a:r>
            <a:r>
              <a:rPr lang="en-US" baseline="-25000">
                <a:sym typeface="+mn-ea"/>
              </a:rPr>
              <a:t>2</a:t>
            </a:r>
            <a:r>
              <a:rPr lang="en-US">
                <a:sym typeface="+mn-ea"/>
              </a:rPr>
              <a:t>(3/5) – (2/5).log</a:t>
            </a:r>
            <a:r>
              <a:rPr lang="en-US" baseline="-25000">
                <a:sym typeface="+mn-ea"/>
              </a:rPr>
              <a:t>2</a:t>
            </a:r>
            <a:r>
              <a:rPr lang="en-US">
                <a:sym typeface="+mn-ea"/>
              </a:rPr>
              <a:t>(2/5) = 0.441 + 0.528 = 0.970</a:t>
            </a:r>
            <a:endParaRPr lang="en-US"/>
          </a:p>
          <a:p>
            <a:endParaRPr lang="en-US"/>
          </a:p>
          <a:p>
            <a:endParaRPr lang="en-US"/>
          </a:p>
        </p:txBody>
      </p:sp>
      <p:sp>
        <p:nvSpPr>
          <p:cNvPr id="4" name="Content Placeholder 3"/>
          <p:cNvSpPr>
            <a:spLocks noGrp="1"/>
          </p:cNvSpPr>
          <p:nvPr>
            <p:ph sz="half" idx="2"/>
          </p:nvPr>
        </p:nvSpPr>
        <p:spPr>
          <a:xfrm>
            <a:off x="6172200" y="1825625"/>
            <a:ext cx="5688965" cy="4351655"/>
          </a:xfrm>
        </p:spPr>
        <p:txBody>
          <a:bodyPr>
            <a:noAutofit/>
          </a:bodyPr>
          <a:lstStyle/>
          <a:p>
            <a:r>
              <a:rPr lang="en-US" sz="2000" dirty="0">
                <a:sym typeface="+mn-ea"/>
              </a:rPr>
              <a:t>Entropy(</a:t>
            </a:r>
            <a:r>
              <a:rPr lang="en-US" sz="2000" dirty="0" err="1">
                <a:sym typeface="+mn-ea"/>
              </a:rPr>
              <a:t>Decision|Outlook</a:t>
            </a:r>
            <a:r>
              <a:rPr lang="en-US" sz="2000" dirty="0">
                <a:sym typeface="+mn-ea"/>
              </a:rPr>
              <a:t>=Overcast) = – p(No) . log</a:t>
            </a:r>
            <a:r>
              <a:rPr lang="en-US" sz="2000" baseline="-25000" dirty="0">
                <a:sym typeface="+mn-ea"/>
              </a:rPr>
              <a:t>2</a:t>
            </a:r>
            <a:r>
              <a:rPr lang="en-US" sz="2000" dirty="0">
                <a:sym typeface="+mn-ea"/>
              </a:rPr>
              <a:t>p(No) – p(Yes) . log</a:t>
            </a:r>
            <a:r>
              <a:rPr lang="en-US" sz="2000" baseline="-25000" dirty="0">
                <a:sym typeface="+mn-ea"/>
              </a:rPr>
              <a:t>2</a:t>
            </a:r>
            <a:r>
              <a:rPr lang="en-US" sz="2000" dirty="0">
                <a:sym typeface="+mn-ea"/>
              </a:rPr>
              <a:t>p(Yes) = -(0/4).log</a:t>
            </a:r>
            <a:r>
              <a:rPr lang="en-US" sz="2000" baseline="-25000" dirty="0">
                <a:sym typeface="+mn-ea"/>
              </a:rPr>
              <a:t>2</a:t>
            </a:r>
            <a:r>
              <a:rPr lang="en-US" sz="2000" dirty="0">
                <a:sym typeface="+mn-ea"/>
              </a:rPr>
              <a:t>(0/4) – (4/4).log</a:t>
            </a:r>
            <a:r>
              <a:rPr lang="en-US" sz="2000" baseline="-25000" dirty="0">
                <a:sym typeface="+mn-ea"/>
              </a:rPr>
              <a:t>2</a:t>
            </a:r>
            <a:r>
              <a:rPr lang="en-US" sz="2000" dirty="0">
                <a:sym typeface="+mn-ea"/>
              </a:rPr>
              <a:t>(4/4) = 0</a:t>
            </a:r>
            <a:endParaRPr lang="en-US" sz="2000" dirty="0"/>
          </a:p>
          <a:p>
            <a:r>
              <a:rPr lang="en-US" sz="2000" dirty="0"/>
              <a:t>Entropy(</a:t>
            </a:r>
            <a:r>
              <a:rPr lang="en-US" sz="2000" dirty="0" err="1"/>
              <a:t>Decision|Outlook</a:t>
            </a:r>
            <a:r>
              <a:rPr lang="en-US" sz="2000" dirty="0"/>
              <a:t>=Rain) = – p(No) . log2p(No) – p(Yes) . log</a:t>
            </a:r>
            <a:r>
              <a:rPr lang="en-US" sz="2000" baseline="-25000" dirty="0"/>
              <a:t>2</a:t>
            </a:r>
            <a:r>
              <a:rPr lang="en-US" sz="2000" dirty="0"/>
              <a:t>p(Yes) = -(2/5).log</a:t>
            </a:r>
            <a:r>
              <a:rPr lang="en-US" sz="2000" baseline="-25000" dirty="0"/>
              <a:t>2</a:t>
            </a:r>
            <a:r>
              <a:rPr lang="en-US" sz="2000" dirty="0"/>
              <a:t>(2/5) – (3/5).log</a:t>
            </a:r>
            <a:r>
              <a:rPr lang="en-US" sz="2000" baseline="-25000" dirty="0"/>
              <a:t>2</a:t>
            </a:r>
            <a:r>
              <a:rPr lang="en-US" sz="2000" dirty="0"/>
              <a:t>(3/5) = 0.528 + 0.441 = 0.970</a:t>
            </a:r>
            <a:endParaRPr lang="en-US" sz="1710" dirty="0"/>
          </a:p>
          <a:p>
            <a:r>
              <a:rPr lang="en-US" sz="2000" b="1" dirty="0"/>
              <a:t>Gain</a:t>
            </a:r>
            <a:r>
              <a:rPr lang="en-US" sz="2000" dirty="0"/>
              <a:t>(Decision, Outlook) = 0.940 – (5/14).(0.970) – (4/14).(0) – (5/14).(0.970) – (5/14).(0.970) = </a:t>
            </a:r>
            <a:r>
              <a:rPr lang="en-US" sz="2000" b="1" dirty="0"/>
              <a:t>0.246</a:t>
            </a:r>
            <a:endParaRPr lang="en-US" sz="2000" dirty="0"/>
          </a:p>
          <a:p>
            <a:r>
              <a:rPr lang="en-US" sz="2000" b="1" dirty="0" err="1"/>
              <a:t>SplitInfo</a:t>
            </a:r>
            <a:r>
              <a:rPr lang="en-US" sz="2000" dirty="0"/>
              <a:t>(Decision, Outlook) = -(5/14).log</a:t>
            </a:r>
            <a:r>
              <a:rPr lang="en-US" sz="2000" baseline="-25000" dirty="0"/>
              <a:t>2</a:t>
            </a:r>
            <a:r>
              <a:rPr lang="en-US" sz="2000" dirty="0"/>
              <a:t>(5/14) -(4/14).log</a:t>
            </a:r>
            <a:r>
              <a:rPr lang="en-US" sz="2000" baseline="-25000" dirty="0"/>
              <a:t>2</a:t>
            </a:r>
            <a:r>
              <a:rPr lang="en-US" sz="2000" dirty="0"/>
              <a:t>(4/14) -(5/14).log</a:t>
            </a:r>
            <a:r>
              <a:rPr lang="en-US" sz="2000" baseline="-25000" dirty="0"/>
              <a:t>2</a:t>
            </a:r>
            <a:r>
              <a:rPr lang="en-US" sz="2000" dirty="0"/>
              <a:t>(5/14) = </a:t>
            </a:r>
            <a:r>
              <a:rPr lang="en-US" sz="2000" b="1" dirty="0"/>
              <a:t>1.577</a:t>
            </a:r>
            <a:endParaRPr lang="en-US" sz="2000" dirty="0"/>
          </a:p>
          <a:p>
            <a:r>
              <a:rPr lang="en-US" sz="2000" b="1" dirty="0" err="1"/>
              <a:t>GainRatio</a:t>
            </a:r>
            <a:r>
              <a:rPr lang="en-US" sz="2000" dirty="0"/>
              <a:t>(Decision, Outlook) </a:t>
            </a:r>
            <a:endParaRPr lang="en-US" sz="2000" dirty="0" smtClean="0"/>
          </a:p>
          <a:p>
            <a:pPr lvl="1"/>
            <a:r>
              <a:rPr lang="en-US" sz="1600" dirty="0" smtClean="0"/>
              <a:t>= </a:t>
            </a:r>
            <a:r>
              <a:rPr lang="en-US" sz="1600" dirty="0"/>
              <a:t>Gain(Decision, Outlook)/</a:t>
            </a:r>
            <a:r>
              <a:rPr lang="en-US" sz="1600" dirty="0" err="1"/>
              <a:t>SplitInfo</a:t>
            </a:r>
            <a:r>
              <a:rPr lang="en-US" sz="1600" dirty="0"/>
              <a:t>(Decision, Outlook) = 0.246/1.577 = </a:t>
            </a:r>
            <a:r>
              <a:rPr lang="en-US" sz="1600" b="1" dirty="0"/>
              <a:t>0.155</a:t>
            </a:r>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of Computing Gain Ratio: (</a:t>
            </a:r>
            <a:r>
              <a:rPr lang="en-MY" altLang="en-US" dirty="0"/>
              <a:t>4</a:t>
            </a:r>
            <a:r>
              <a:rPr lang="en-US" dirty="0"/>
              <a:t>)</a:t>
            </a:r>
            <a:br>
              <a:rPr lang="en-US" dirty="0"/>
            </a:br>
            <a:r>
              <a:rPr lang="en-MY" altLang="en-US" dirty="0">
                <a:solidFill>
                  <a:srgbClr val="0070C0"/>
                </a:solidFill>
              </a:rPr>
              <a:t>Humidity</a:t>
            </a:r>
            <a:r>
              <a:rPr lang="en-MY" altLang="en-US" dirty="0"/>
              <a:t> </a:t>
            </a:r>
            <a:r>
              <a:rPr lang="en-US" dirty="0"/>
              <a:t>Attribute</a:t>
            </a:r>
          </a:p>
        </p:txBody>
      </p:sp>
      <p:sp>
        <p:nvSpPr>
          <p:cNvPr id="3" name="Content Placeholder 2"/>
          <p:cNvSpPr>
            <a:spLocks noGrp="1"/>
          </p:cNvSpPr>
          <p:nvPr>
            <p:ph sz="half" idx="1"/>
          </p:nvPr>
        </p:nvSpPr>
        <p:spPr/>
        <p:txBody>
          <a:bodyPr>
            <a:normAutofit fontScale="77500" lnSpcReduction="20000"/>
          </a:bodyPr>
          <a:lstStyle/>
          <a:p>
            <a:r>
              <a:rPr lang="en-US" dirty="0" smtClean="0">
                <a:solidFill>
                  <a:srgbClr val="0070C0"/>
                </a:solidFill>
              </a:rPr>
              <a:t>Humidity</a:t>
            </a:r>
            <a:r>
              <a:rPr lang="en-US" dirty="0" smtClean="0"/>
              <a:t> </a:t>
            </a:r>
            <a:r>
              <a:rPr lang="en-US" dirty="0"/>
              <a:t>is a continuous attribute. We need to convert continuous values to nominal ones.</a:t>
            </a:r>
          </a:p>
          <a:p>
            <a:r>
              <a:rPr lang="en-US" dirty="0"/>
              <a:t>Firstly, we need to sort humidity values smallest to largest </a:t>
            </a:r>
            <a:r>
              <a:rPr lang="en-MY" altLang="en-US" dirty="0"/>
              <a:t>(see Table)</a:t>
            </a:r>
            <a:r>
              <a:rPr lang="en-US" dirty="0"/>
              <a:t>.</a:t>
            </a:r>
          </a:p>
          <a:p>
            <a:r>
              <a:rPr lang="en-US" dirty="0"/>
              <a:t>Now, we need to iterate on all humidity values and </a:t>
            </a:r>
            <a:r>
              <a:rPr lang="en-US" dirty="0" smtClean="0"/>
              <a:t>separate </a:t>
            </a:r>
            <a:r>
              <a:rPr lang="en-US" dirty="0"/>
              <a:t>dataset into two parts as instances </a:t>
            </a:r>
            <a:r>
              <a:rPr lang="en-US" dirty="0">
                <a:solidFill>
                  <a:srgbClr val="0070C0"/>
                </a:solidFill>
              </a:rPr>
              <a:t>less than or equal to </a:t>
            </a:r>
            <a:r>
              <a:rPr lang="en-US" dirty="0"/>
              <a:t>current value, and instances </a:t>
            </a:r>
            <a:r>
              <a:rPr lang="en-US" dirty="0">
                <a:solidFill>
                  <a:srgbClr val="0070C0"/>
                </a:solidFill>
              </a:rPr>
              <a:t>greater than </a:t>
            </a:r>
            <a:r>
              <a:rPr lang="en-US" dirty="0"/>
              <a:t>the current value. </a:t>
            </a:r>
          </a:p>
          <a:p>
            <a:r>
              <a:rPr lang="en-US" dirty="0"/>
              <a:t>We would calculate the gain or gain ratio for every step. The value which maximizes the gain would be the </a:t>
            </a:r>
            <a:r>
              <a:rPr lang="en-US" dirty="0">
                <a:solidFill>
                  <a:srgbClr val="0070C0"/>
                </a:solidFill>
              </a:rPr>
              <a:t>threshold</a:t>
            </a:r>
            <a:r>
              <a:rPr lang="en-US" dirty="0"/>
              <a:t>.</a:t>
            </a:r>
          </a:p>
          <a:p>
            <a:endParaRPr lang="en-US" dirty="0"/>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106</a:t>
            </a:fld>
            <a:endParaRPr lang="en-US"/>
          </a:p>
        </p:txBody>
      </p:sp>
      <p:graphicFrame>
        <p:nvGraphicFramePr>
          <p:cNvPr id="7" name="Content Placeholder 6"/>
          <p:cNvGraphicFramePr>
            <a:graphicFrameLocks noGrp="1" noChangeAspect="1"/>
          </p:cNvGraphicFramePr>
          <p:nvPr>
            <p:ph sz="half" idx="2"/>
            <p:extLst>
              <p:ext uri="{D42A27DB-BD31-4B8C-83A1-F6EECF244321}">
                <p14:modId xmlns:p14="http://schemas.microsoft.com/office/powerpoint/2010/main" val="182121131"/>
              </p:ext>
            </p:extLst>
          </p:nvPr>
        </p:nvGraphicFramePr>
        <p:xfrm>
          <a:off x="6394767" y="1690688"/>
          <a:ext cx="4650105" cy="4351655"/>
        </p:xfrm>
        <a:graphic>
          <a:graphicData uri="http://schemas.openxmlformats.org/presentationml/2006/ole">
            <mc:AlternateContent xmlns:mc="http://schemas.openxmlformats.org/markup-compatibility/2006">
              <mc:Choice xmlns:v="urn:schemas-microsoft-com:vml" Requires="v">
                <p:oleObj spid="_x0000_s41023" r:id="rId3" imgW="4895850" imgH="4581525" progId="Paint.Picture">
                  <p:embed/>
                </p:oleObj>
              </mc:Choice>
              <mc:Fallback>
                <p:oleObj r:id="rId3" imgW="4895850" imgH="4581525" progId="Paint.Picture">
                  <p:embed/>
                  <p:pic>
                    <p:nvPicPr>
                      <p:cNvPr id="0" name="Picture 7"/>
                      <p:cNvPicPr/>
                      <p:nvPr/>
                    </p:nvPicPr>
                    <p:blipFill>
                      <a:blip r:embed="rId4"/>
                      <a:stretch>
                        <a:fillRect/>
                      </a:stretch>
                    </p:blipFill>
                    <p:spPr>
                      <a:xfrm>
                        <a:off x="6394767" y="1690688"/>
                        <a:ext cx="4650105" cy="4351655"/>
                      </a:xfrm>
                      <a:prstGeom prst="rect">
                        <a:avLst/>
                      </a:prstGeom>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Example of Computing Gain Ratio: (</a:t>
            </a:r>
            <a:r>
              <a:rPr lang="en-MY" altLang="en-US">
                <a:sym typeface="+mn-ea"/>
              </a:rPr>
              <a:t>5</a:t>
            </a:r>
            <a:r>
              <a:rPr lang="en-US">
                <a:sym typeface="+mn-ea"/>
              </a:rPr>
              <a:t>)</a:t>
            </a:r>
            <a:br>
              <a:rPr lang="en-US">
                <a:sym typeface="+mn-ea"/>
              </a:rPr>
            </a:br>
            <a:r>
              <a:rPr lang="en-MY" altLang="en-US">
                <a:sym typeface="+mn-ea"/>
              </a:rPr>
              <a:t>Humidity </a:t>
            </a:r>
            <a:r>
              <a:rPr lang="en-US">
                <a:sym typeface="+mn-ea"/>
              </a:rPr>
              <a:t>Attribute</a:t>
            </a:r>
            <a:endParaRPr lang="en-US"/>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107</a:t>
            </a:fld>
            <a:endParaRPr lang="en-US"/>
          </a:p>
        </p:txBody>
      </p:sp>
      <p:graphicFrame>
        <p:nvGraphicFramePr>
          <p:cNvPr id="7" name="Content Placeholder 6"/>
          <p:cNvGraphicFramePr>
            <a:graphicFrameLocks noGrp="1" noChangeAspect="1"/>
          </p:cNvGraphicFramePr>
          <p:nvPr>
            <p:ph sz="half" idx="1"/>
          </p:nvPr>
        </p:nvGraphicFramePr>
        <p:xfrm>
          <a:off x="838200" y="1983105"/>
          <a:ext cx="5181600" cy="4036060"/>
        </p:xfrm>
        <a:graphic>
          <a:graphicData uri="http://schemas.openxmlformats.org/presentationml/2006/ole">
            <mc:AlternateContent xmlns:mc="http://schemas.openxmlformats.org/markup-compatibility/2006">
              <mc:Choice xmlns:v="urn:schemas-microsoft-com:vml" Requires="v">
                <p:oleObj spid="_x0000_s42107" r:id="rId4" imgW="6076950" imgH="4733925" progId="Paint.Picture">
                  <p:embed/>
                </p:oleObj>
              </mc:Choice>
              <mc:Fallback>
                <p:oleObj r:id="rId4" imgW="6076950" imgH="4733925" progId="Paint.Picture">
                  <p:embed/>
                  <p:pic>
                    <p:nvPicPr>
                      <p:cNvPr id="0" name="Picture 7"/>
                      <p:cNvPicPr/>
                      <p:nvPr/>
                    </p:nvPicPr>
                    <p:blipFill>
                      <a:blip r:embed="rId5"/>
                      <a:stretch>
                        <a:fillRect/>
                      </a:stretch>
                    </p:blipFill>
                    <p:spPr>
                      <a:xfrm>
                        <a:off x="838200" y="1983105"/>
                        <a:ext cx="5181600" cy="4036060"/>
                      </a:xfrm>
                      <a:prstGeom prst="rect">
                        <a:avLst/>
                      </a:prstGeom>
                    </p:spPr>
                  </p:pic>
                </p:oleObj>
              </mc:Fallback>
            </mc:AlternateContent>
          </a:graphicData>
        </a:graphic>
      </p:graphicFrame>
      <p:graphicFrame>
        <p:nvGraphicFramePr>
          <p:cNvPr id="9" name="Content Placeholder 8"/>
          <p:cNvGraphicFramePr>
            <a:graphicFrameLocks noGrp="1" noChangeAspect="1"/>
          </p:cNvGraphicFramePr>
          <p:nvPr>
            <p:ph sz="half" idx="2"/>
          </p:nvPr>
        </p:nvGraphicFramePr>
        <p:xfrm>
          <a:off x="6172200" y="1954530"/>
          <a:ext cx="5181600" cy="4093210"/>
        </p:xfrm>
        <a:graphic>
          <a:graphicData uri="http://schemas.openxmlformats.org/presentationml/2006/ole">
            <mc:AlternateContent xmlns:mc="http://schemas.openxmlformats.org/markup-compatibility/2006">
              <mc:Choice xmlns:v="urn:schemas-microsoft-com:vml" Requires="v">
                <p:oleObj spid="_x0000_s42108" r:id="rId6" imgW="5895975" imgH="4657725" progId="Paint.Picture">
                  <p:embed/>
                </p:oleObj>
              </mc:Choice>
              <mc:Fallback>
                <p:oleObj r:id="rId6" imgW="5895975" imgH="4657725" progId="Paint.Picture">
                  <p:embed/>
                  <p:pic>
                    <p:nvPicPr>
                      <p:cNvPr id="0" name="Picture 9"/>
                      <p:cNvPicPr/>
                      <p:nvPr/>
                    </p:nvPicPr>
                    <p:blipFill>
                      <a:blip r:embed="rId7"/>
                      <a:stretch>
                        <a:fillRect/>
                      </a:stretch>
                    </p:blipFill>
                    <p:spPr>
                      <a:xfrm>
                        <a:off x="6172200" y="1954530"/>
                        <a:ext cx="5181600" cy="4093210"/>
                      </a:xfrm>
                      <a:prstGeom prst="rect">
                        <a:avLst/>
                      </a:prstGeom>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Example of Computing Gain Ratio: (</a:t>
            </a:r>
            <a:r>
              <a:rPr lang="en-MY" altLang="en-US" dirty="0">
                <a:sym typeface="+mn-ea"/>
              </a:rPr>
              <a:t>6)</a:t>
            </a:r>
          </a:p>
        </p:txBody>
      </p:sp>
      <p:sp>
        <p:nvSpPr>
          <p:cNvPr id="3" name="Content Placeholder 2"/>
          <p:cNvSpPr>
            <a:spLocks noGrp="1"/>
          </p:cNvSpPr>
          <p:nvPr>
            <p:ph sz="half" idx="1"/>
          </p:nvPr>
        </p:nvSpPr>
        <p:spPr/>
        <p:txBody>
          <a:bodyPr/>
          <a:lstStyle/>
          <a:p>
            <a:r>
              <a:rPr lang="en-US" dirty="0"/>
              <a:t>Let’s summarize calculated gain and gain ratios. </a:t>
            </a:r>
          </a:p>
          <a:p>
            <a:r>
              <a:rPr lang="en-US" dirty="0">
                <a:solidFill>
                  <a:srgbClr val="0070C0"/>
                </a:solidFill>
              </a:rPr>
              <a:t>Outlook</a:t>
            </a:r>
            <a:r>
              <a:rPr lang="en-US" dirty="0"/>
              <a:t> attribute comes with both maximized </a:t>
            </a:r>
            <a:r>
              <a:rPr lang="en-US" dirty="0" smtClean="0"/>
              <a:t>gain (0.246) </a:t>
            </a:r>
            <a:r>
              <a:rPr lang="en-US" dirty="0"/>
              <a:t>and gain </a:t>
            </a:r>
            <a:r>
              <a:rPr lang="en-US" dirty="0" smtClean="0"/>
              <a:t>ratio (0.155).</a:t>
            </a:r>
            <a:endParaRPr lang="en-US" dirty="0"/>
          </a:p>
          <a:p>
            <a:r>
              <a:rPr lang="en-US" dirty="0"/>
              <a:t>This means that we need to put </a:t>
            </a:r>
            <a:r>
              <a:rPr lang="en-US" dirty="0">
                <a:solidFill>
                  <a:srgbClr val="0070C0"/>
                </a:solidFill>
              </a:rPr>
              <a:t>outlook</a:t>
            </a:r>
            <a:r>
              <a:rPr lang="en-US" dirty="0"/>
              <a:t> decision in root of decision tree.</a:t>
            </a:r>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108</a:t>
            </a:fld>
            <a:endParaRPr lang="en-US"/>
          </a:p>
        </p:txBody>
      </p:sp>
      <p:graphicFrame>
        <p:nvGraphicFramePr>
          <p:cNvPr id="7" name="Content Placeholder 6"/>
          <p:cNvGraphicFramePr>
            <a:graphicFrameLocks noGrp="1" noChangeAspect="1"/>
          </p:cNvGraphicFramePr>
          <p:nvPr>
            <p:ph sz="half" idx="2"/>
            <p:extLst>
              <p:ext uri="{D42A27DB-BD31-4B8C-83A1-F6EECF244321}">
                <p14:modId xmlns:p14="http://schemas.microsoft.com/office/powerpoint/2010/main" val="3482597456"/>
              </p:ext>
            </p:extLst>
          </p:nvPr>
        </p:nvGraphicFramePr>
        <p:xfrm>
          <a:off x="6019800" y="1985010"/>
          <a:ext cx="5789295" cy="1456690"/>
        </p:xfrm>
        <a:graphic>
          <a:graphicData uri="http://schemas.openxmlformats.org/presentationml/2006/ole">
            <mc:AlternateContent xmlns:mc="http://schemas.openxmlformats.org/markup-compatibility/2006">
              <mc:Choice xmlns:v="urn:schemas-microsoft-com:vml" Requires="v">
                <p:oleObj spid="_x0000_s43071" r:id="rId3" imgW="5867400" imgH="1476375" progId="Paint.Picture">
                  <p:embed/>
                </p:oleObj>
              </mc:Choice>
              <mc:Fallback>
                <p:oleObj r:id="rId3" imgW="5867400" imgH="1476375" progId="Paint.Picture">
                  <p:embed/>
                  <p:pic>
                    <p:nvPicPr>
                      <p:cNvPr id="0" name="Picture 7"/>
                      <p:cNvPicPr/>
                      <p:nvPr/>
                    </p:nvPicPr>
                    <p:blipFill>
                      <a:blip r:embed="rId4"/>
                      <a:stretch>
                        <a:fillRect/>
                      </a:stretch>
                    </p:blipFill>
                    <p:spPr>
                      <a:xfrm>
                        <a:off x="6019800" y="1985010"/>
                        <a:ext cx="5789295" cy="1456690"/>
                      </a:xfrm>
                      <a:prstGeom prst="rect">
                        <a:avLst/>
                      </a:prstGeom>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of Computing Gain Ratio: (</a:t>
            </a:r>
            <a:r>
              <a:rPr lang="en-MY" altLang="en-US"/>
              <a:t>7</a:t>
            </a:r>
            <a:r>
              <a:rPr lang="en-US"/>
              <a:t>)</a:t>
            </a:r>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109</a:t>
            </a:fld>
            <a:endParaRPr lang="en-US"/>
          </a:p>
        </p:txBody>
      </p:sp>
      <p:graphicFrame>
        <p:nvGraphicFramePr>
          <p:cNvPr id="7" name="Content Placeholder 6"/>
          <p:cNvGraphicFramePr>
            <a:graphicFrameLocks noGrp="1" noChangeAspect="1"/>
          </p:cNvGraphicFramePr>
          <p:nvPr>
            <p:ph sz="half" idx="1"/>
          </p:nvPr>
        </p:nvGraphicFramePr>
        <p:xfrm>
          <a:off x="838200" y="1986915"/>
          <a:ext cx="5181600" cy="2884170"/>
        </p:xfrm>
        <a:graphic>
          <a:graphicData uri="http://schemas.openxmlformats.org/presentationml/2006/ole">
            <mc:AlternateContent xmlns:mc="http://schemas.openxmlformats.org/markup-compatibility/2006">
              <mc:Choice xmlns:v="urn:schemas-microsoft-com:vml" Requires="v">
                <p:oleObj spid="_x0000_s44155" r:id="rId3" imgW="7477125" imgH="4162425" progId="Paint.Picture">
                  <p:embed/>
                </p:oleObj>
              </mc:Choice>
              <mc:Fallback>
                <p:oleObj r:id="rId3" imgW="7477125" imgH="4162425" progId="Paint.Picture">
                  <p:embed/>
                  <p:pic>
                    <p:nvPicPr>
                      <p:cNvPr id="0" name="Picture 7"/>
                      <p:cNvPicPr/>
                      <p:nvPr/>
                    </p:nvPicPr>
                    <p:blipFill>
                      <a:blip r:embed="rId4"/>
                      <a:stretch>
                        <a:fillRect/>
                      </a:stretch>
                    </p:blipFill>
                    <p:spPr>
                      <a:xfrm>
                        <a:off x="838200" y="1986915"/>
                        <a:ext cx="5181600" cy="2884170"/>
                      </a:xfrm>
                      <a:prstGeom prst="rect">
                        <a:avLst/>
                      </a:prstGeom>
                    </p:spPr>
                  </p:pic>
                </p:oleObj>
              </mc:Fallback>
            </mc:AlternateContent>
          </a:graphicData>
        </a:graphic>
      </p:graphicFrame>
      <p:graphicFrame>
        <p:nvGraphicFramePr>
          <p:cNvPr id="9" name="Content Placeholder 8"/>
          <p:cNvGraphicFramePr>
            <a:graphicFrameLocks noGrp="1" noChangeAspect="1"/>
          </p:cNvGraphicFramePr>
          <p:nvPr>
            <p:ph sz="half" idx="2"/>
          </p:nvPr>
        </p:nvGraphicFramePr>
        <p:xfrm>
          <a:off x="6356985" y="1986915"/>
          <a:ext cx="5181600" cy="2484755"/>
        </p:xfrm>
        <a:graphic>
          <a:graphicData uri="http://schemas.openxmlformats.org/presentationml/2006/ole">
            <mc:AlternateContent xmlns:mc="http://schemas.openxmlformats.org/markup-compatibility/2006">
              <mc:Choice xmlns:v="urn:schemas-microsoft-com:vml" Requires="v">
                <p:oleObj spid="_x0000_s44156" r:id="rId5" imgW="7467600" imgH="3581400" progId="Paint.Picture">
                  <p:embed/>
                </p:oleObj>
              </mc:Choice>
              <mc:Fallback>
                <p:oleObj r:id="rId5" imgW="7467600" imgH="3581400" progId="Paint.Picture">
                  <p:embed/>
                  <p:pic>
                    <p:nvPicPr>
                      <p:cNvPr id="0" name="Picture 9"/>
                      <p:cNvPicPr/>
                      <p:nvPr/>
                    </p:nvPicPr>
                    <p:blipFill>
                      <a:blip r:embed="rId6"/>
                      <a:stretch>
                        <a:fillRect/>
                      </a:stretch>
                    </p:blipFill>
                    <p:spPr>
                      <a:xfrm>
                        <a:off x="6356985" y="1986915"/>
                        <a:ext cx="5181600" cy="2484755"/>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Illustrating Classification Task</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11</a:t>
            </a:fld>
            <a:endParaRPr lang="en-US" dirty="0"/>
          </a:p>
        </p:txBody>
      </p:sp>
      <p:graphicFrame>
        <p:nvGraphicFramePr>
          <p:cNvPr id="6" name="Content Placeholder 5"/>
          <p:cNvGraphicFramePr>
            <a:graphicFrameLocks noGrp="1" noChangeAspect="1"/>
          </p:cNvGraphicFramePr>
          <p:nvPr>
            <p:ph idx="1"/>
          </p:nvPr>
        </p:nvGraphicFramePr>
        <p:xfrm>
          <a:off x="2582545" y="1463040"/>
          <a:ext cx="6792595" cy="4714240"/>
        </p:xfrm>
        <a:graphic>
          <a:graphicData uri="http://schemas.openxmlformats.org/presentationml/2006/ole">
            <mc:AlternateContent xmlns:mc="http://schemas.openxmlformats.org/markup-compatibility/2006">
              <mc:Choice xmlns:v="urn:schemas-microsoft-com:vml" Requires="v">
                <p:oleObj spid="_x0000_s1087" r:id="rId3" imgW="6286500" imgH="4362450" progId="Paint.Picture">
                  <p:embed/>
                </p:oleObj>
              </mc:Choice>
              <mc:Fallback>
                <p:oleObj r:id="rId3" imgW="6286500" imgH="4362450" progId="Paint.Picture">
                  <p:embed/>
                  <p:pic>
                    <p:nvPicPr>
                      <p:cNvPr id="0" name="Picture 6"/>
                      <p:cNvPicPr/>
                      <p:nvPr/>
                    </p:nvPicPr>
                    <p:blipFill>
                      <a:blip r:embed="rId4"/>
                      <a:stretch>
                        <a:fillRect/>
                      </a:stretch>
                    </p:blipFill>
                    <p:spPr>
                      <a:xfrm>
                        <a:off x="2582545" y="1463040"/>
                        <a:ext cx="6792595" cy="4714240"/>
                      </a:xfrm>
                      <a:prstGeom prst="rect">
                        <a:avLst/>
                      </a:prstGeom>
                    </p:spPr>
                  </p:pic>
                </p:oleObj>
              </mc:Fallback>
            </mc:AlternateContent>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of Computing Gain Ratio: (</a:t>
            </a:r>
            <a:r>
              <a:rPr lang="en-MY" altLang="en-US"/>
              <a:t>8)</a:t>
            </a:r>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110</a:t>
            </a:fld>
            <a:endParaRPr lang="en-US"/>
          </a:p>
        </p:txBody>
      </p:sp>
      <p:graphicFrame>
        <p:nvGraphicFramePr>
          <p:cNvPr id="7" name="Content Placeholder 6"/>
          <p:cNvGraphicFramePr>
            <a:graphicFrameLocks noGrp="1" noChangeAspect="1"/>
          </p:cNvGraphicFramePr>
          <p:nvPr>
            <p:ph sz="half" idx="1"/>
          </p:nvPr>
        </p:nvGraphicFramePr>
        <p:xfrm>
          <a:off x="838200" y="1945005"/>
          <a:ext cx="5181600" cy="2727960"/>
        </p:xfrm>
        <a:graphic>
          <a:graphicData uri="http://schemas.openxmlformats.org/presentationml/2006/ole">
            <mc:AlternateContent xmlns:mc="http://schemas.openxmlformats.org/markup-compatibility/2006">
              <mc:Choice xmlns:v="urn:schemas-microsoft-com:vml" Requires="v">
                <p:oleObj spid="_x0000_s45179" r:id="rId3" imgW="7562850" imgH="3981450" progId="Paint.Picture">
                  <p:embed/>
                </p:oleObj>
              </mc:Choice>
              <mc:Fallback>
                <p:oleObj r:id="rId3" imgW="7562850" imgH="3981450" progId="Paint.Picture">
                  <p:embed/>
                  <p:pic>
                    <p:nvPicPr>
                      <p:cNvPr id="0" name="Picture 7"/>
                      <p:cNvPicPr/>
                      <p:nvPr/>
                    </p:nvPicPr>
                    <p:blipFill>
                      <a:blip r:embed="rId4"/>
                      <a:stretch>
                        <a:fillRect/>
                      </a:stretch>
                    </p:blipFill>
                    <p:spPr>
                      <a:xfrm>
                        <a:off x="838200" y="1945005"/>
                        <a:ext cx="5181600" cy="2727960"/>
                      </a:xfrm>
                      <a:prstGeom prst="rect">
                        <a:avLst/>
                      </a:prstGeom>
                    </p:spPr>
                  </p:pic>
                </p:oleObj>
              </mc:Fallback>
            </mc:AlternateContent>
          </a:graphicData>
        </a:graphic>
      </p:graphicFrame>
      <p:graphicFrame>
        <p:nvGraphicFramePr>
          <p:cNvPr id="10" name="Content Placeholder 9"/>
          <p:cNvGraphicFramePr>
            <a:graphicFrameLocks noGrp="1" noChangeAspect="1"/>
          </p:cNvGraphicFramePr>
          <p:nvPr>
            <p:ph sz="half" idx="2"/>
          </p:nvPr>
        </p:nvGraphicFramePr>
        <p:xfrm>
          <a:off x="6355080" y="2103755"/>
          <a:ext cx="5476240" cy="2569210"/>
        </p:xfrm>
        <a:graphic>
          <a:graphicData uri="http://schemas.openxmlformats.org/presentationml/2006/ole">
            <mc:AlternateContent xmlns:mc="http://schemas.openxmlformats.org/markup-compatibility/2006">
              <mc:Choice xmlns:v="urn:schemas-microsoft-com:vml" Requires="v">
                <p:oleObj spid="_x0000_s45180" r:id="rId5" imgW="7105650" imgH="3333750" progId="Paint.Picture">
                  <p:embed/>
                </p:oleObj>
              </mc:Choice>
              <mc:Fallback>
                <p:oleObj r:id="rId5" imgW="7105650" imgH="3333750" progId="Paint.Picture">
                  <p:embed/>
                  <p:pic>
                    <p:nvPicPr>
                      <p:cNvPr id="0" name="Picture 10"/>
                      <p:cNvPicPr/>
                      <p:nvPr/>
                    </p:nvPicPr>
                    <p:blipFill>
                      <a:blip r:embed="rId6"/>
                      <a:stretch>
                        <a:fillRect/>
                      </a:stretch>
                    </p:blipFill>
                    <p:spPr>
                      <a:xfrm>
                        <a:off x="6355080" y="2103755"/>
                        <a:ext cx="5476240" cy="2569210"/>
                      </a:xfrm>
                      <a:prstGeom prst="rect">
                        <a:avLst/>
                      </a:prstGeom>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altLang="en-US" dirty="0"/>
              <a:t>Splitting Criteria based on </a:t>
            </a:r>
            <a:r>
              <a:rPr lang="en-MY" altLang="en-US" dirty="0">
                <a:solidFill>
                  <a:srgbClr val="0070C0"/>
                </a:solidFill>
              </a:rPr>
              <a:t>Misclassification Error</a:t>
            </a:r>
          </a:p>
        </p:txBody>
      </p:sp>
      <p:sp>
        <p:nvSpPr>
          <p:cNvPr id="3" name="Content Placeholder 2"/>
          <p:cNvSpPr>
            <a:spLocks noGrp="1"/>
          </p:cNvSpPr>
          <p:nvPr>
            <p:ph idx="1"/>
          </p:nvPr>
        </p:nvSpPr>
        <p:spPr/>
        <p:txBody>
          <a:bodyPr/>
          <a:lstStyle/>
          <a:p>
            <a:r>
              <a:rPr lang="en-MY" dirty="0" err="1">
                <a:solidFill>
                  <a:srgbClr val="0070C0"/>
                </a:solidFill>
              </a:rPr>
              <a:t>Misc</a:t>
            </a:r>
            <a:r>
              <a:rPr dirty="0" err="1">
                <a:solidFill>
                  <a:srgbClr val="0070C0"/>
                </a:solidFill>
              </a:rPr>
              <a:t>lassification</a:t>
            </a:r>
            <a:r>
              <a:rPr dirty="0">
                <a:solidFill>
                  <a:srgbClr val="0070C0"/>
                </a:solidFill>
              </a:rPr>
              <a:t> error </a:t>
            </a:r>
            <a:r>
              <a:rPr dirty="0"/>
              <a:t>at a node </a:t>
            </a:r>
            <a:r>
              <a:rPr i="1" dirty="0"/>
              <a:t>t</a:t>
            </a:r>
            <a:r>
              <a:rPr dirty="0"/>
              <a:t> :</a:t>
            </a:r>
          </a:p>
          <a:p>
            <a:endParaRPr dirty="0"/>
          </a:p>
          <a:p>
            <a:endParaRPr dirty="0"/>
          </a:p>
          <a:p>
            <a:r>
              <a:rPr dirty="0"/>
              <a:t>Measures misclassification error made by a node</a:t>
            </a:r>
            <a:r>
              <a:rPr lang="en-MY" dirty="0"/>
              <a:t>:</a:t>
            </a:r>
          </a:p>
          <a:p>
            <a:pPr lvl="1"/>
            <a:r>
              <a:rPr b="1" dirty="0"/>
              <a:t>Maximum </a:t>
            </a:r>
            <a:r>
              <a:rPr dirty="0"/>
              <a:t>(1 - 1/</a:t>
            </a:r>
            <a:r>
              <a:rPr dirty="0" err="1"/>
              <a:t>n</a:t>
            </a:r>
            <a:r>
              <a:rPr baseline="-25000" dirty="0" err="1"/>
              <a:t>c</a:t>
            </a:r>
            <a:r>
              <a:rPr dirty="0"/>
              <a:t>) when records are equally distributed among all classes, implying least interesting  </a:t>
            </a:r>
            <a:r>
              <a:rPr dirty="0" smtClean="0"/>
              <a:t>information</a:t>
            </a:r>
            <a:r>
              <a:rPr lang="en-MY" dirty="0" smtClean="0"/>
              <a:t> (high “uncertainty”)</a:t>
            </a:r>
            <a:endParaRPr dirty="0"/>
          </a:p>
          <a:p>
            <a:pPr lvl="1"/>
            <a:r>
              <a:rPr b="1" dirty="0"/>
              <a:t>Minimum </a:t>
            </a:r>
            <a:r>
              <a:rPr dirty="0"/>
              <a:t>(0.0) when all records belong to one class,  implying most interesting </a:t>
            </a:r>
            <a:r>
              <a:rPr lang="en-MY" dirty="0"/>
              <a:t>homogeneous </a:t>
            </a:r>
            <a:r>
              <a:rPr dirty="0" smtClean="0"/>
              <a:t>information</a:t>
            </a:r>
            <a:r>
              <a:rPr lang="en-MY" dirty="0" smtClean="0"/>
              <a:t> (homogeneous)</a:t>
            </a:r>
            <a:endParaRPr dirty="0"/>
          </a:p>
          <a:p>
            <a:endParaRPr dirty="0"/>
          </a:p>
          <a:p>
            <a:endParaRPr lang="en-US" dirty="0"/>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graphicFrame>
        <p:nvGraphicFramePr>
          <p:cNvPr id="6" name="Object 5"/>
          <p:cNvGraphicFramePr/>
          <p:nvPr>
            <p:extLst>
              <p:ext uri="{D42A27DB-BD31-4B8C-83A1-F6EECF244321}">
                <p14:modId xmlns:p14="http://schemas.microsoft.com/office/powerpoint/2010/main" val="4101310595"/>
              </p:ext>
            </p:extLst>
          </p:nvPr>
        </p:nvGraphicFramePr>
        <p:xfrm>
          <a:off x="2755900" y="2486976"/>
          <a:ext cx="4602163" cy="756285"/>
        </p:xfrm>
        <a:graphic>
          <a:graphicData uri="http://schemas.openxmlformats.org/presentationml/2006/ole">
            <mc:AlternateContent xmlns:mc="http://schemas.openxmlformats.org/markup-compatibility/2006">
              <mc:Choice xmlns:v="urn:schemas-microsoft-com:vml" Requires="v">
                <p:oleObj spid="_x0000_s47167" r:id="rId3" imgW="4286250" imgH="676275" progId="Paint.Picture">
                  <p:embed/>
                </p:oleObj>
              </mc:Choice>
              <mc:Fallback>
                <p:oleObj r:id="rId3" imgW="4286250" imgH="676275" progId="Paint.Picture">
                  <p:embed/>
                  <p:pic>
                    <p:nvPicPr>
                      <p:cNvPr id="0" name="Picture 6"/>
                      <p:cNvPicPr/>
                      <p:nvPr/>
                    </p:nvPicPr>
                    <p:blipFill>
                      <a:blip r:embed="rId4"/>
                      <a:stretch>
                        <a:fillRect/>
                      </a:stretch>
                    </p:blipFill>
                    <p:spPr>
                      <a:xfrm>
                        <a:off x="2755900" y="2486976"/>
                        <a:ext cx="4602163" cy="756285"/>
                      </a:xfrm>
                      <a:prstGeom prst="rect">
                        <a:avLst/>
                      </a:prstGeom>
                    </p:spPr>
                  </p:pic>
                </p:oleObj>
              </mc:Fallback>
            </mc:AlternateContent>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Example of Computing Misclassification Error</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112</a:t>
            </a:fld>
            <a:endParaRPr lang="en-US" dirty="0"/>
          </a:p>
        </p:txBody>
      </p:sp>
      <p:graphicFrame>
        <p:nvGraphicFramePr>
          <p:cNvPr id="6" name="Content Placeholder 5"/>
          <p:cNvGraphicFramePr>
            <a:graphicFrameLocks noGrp="1" noChangeAspect="1"/>
          </p:cNvGraphicFramePr>
          <p:nvPr>
            <p:ph idx="1"/>
          </p:nvPr>
        </p:nvGraphicFramePr>
        <p:xfrm>
          <a:off x="2485390" y="1691005"/>
          <a:ext cx="6697345" cy="4384675"/>
        </p:xfrm>
        <a:graphic>
          <a:graphicData uri="http://schemas.openxmlformats.org/presentationml/2006/ole">
            <mc:AlternateContent xmlns:mc="http://schemas.openxmlformats.org/markup-compatibility/2006">
              <mc:Choice xmlns:v="urn:schemas-microsoft-com:vml" Requires="v">
                <p:oleObj spid="_x0000_s48191" r:id="rId3" imgW="6372225" imgH="4171950" progId="Paint.Picture">
                  <p:embed/>
                </p:oleObj>
              </mc:Choice>
              <mc:Fallback>
                <p:oleObj r:id="rId3" imgW="6372225" imgH="4171950" progId="Paint.Picture">
                  <p:embed/>
                  <p:pic>
                    <p:nvPicPr>
                      <p:cNvPr id="0" name="Picture 6"/>
                      <p:cNvPicPr/>
                      <p:nvPr/>
                    </p:nvPicPr>
                    <p:blipFill>
                      <a:blip r:embed="rId4"/>
                      <a:stretch>
                        <a:fillRect/>
                      </a:stretch>
                    </p:blipFill>
                    <p:spPr>
                      <a:xfrm>
                        <a:off x="2485390" y="1691005"/>
                        <a:ext cx="6697345" cy="4384675"/>
                      </a:xfrm>
                      <a:prstGeom prst="rect">
                        <a:avLst/>
                      </a:prstGeom>
                    </p:spPr>
                  </p:pic>
                </p:oleObj>
              </mc:Fallback>
            </mc:AlternateContent>
          </a:graphicData>
        </a:graphic>
      </p:graphicFrame>
      <p:sp>
        <p:nvSpPr>
          <p:cNvPr id="7" name="TextBox 6"/>
          <p:cNvSpPr txBox="1"/>
          <p:nvPr/>
        </p:nvSpPr>
        <p:spPr>
          <a:xfrm>
            <a:off x="8610600" y="2914651"/>
            <a:ext cx="1036502" cy="369332"/>
          </a:xfrm>
          <a:prstGeom prst="rect">
            <a:avLst/>
          </a:prstGeom>
          <a:noFill/>
        </p:spPr>
        <p:txBody>
          <a:bodyPr wrap="none" rtlCol="0">
            <a:spAutoFit/>
          </a:bodyPr>
          <a:lstStyle/>
          <a:p>
            <a:r>
              <a:rPr lang="en-MY" dirty="0" smtClean="0">
                <a:solidFill>
                  <a:srgbClr val="FF0000"/>
                </a:solidFill>
              </a:rPr>
              <a:t>Best split</a:t>
            </a:r>
            <a:endParaRPr lang="en-MY" dirty="0">
              <a:solidFill>
                <a:srgbClr val="FF0000"/>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Comparison among Splitting Criteria</a:t>
            </a:r>
          </a:p>
        </p:txBody>
      </p:sp>
      <p:sp>
        <p:nvSpPr>
          <p:cNvPr id="3" name="Content Placeholder 2"/>
          <p:cNvSpPr>
            <a:spLocks noGrp="1"/>
          </p:cNvSpPr>
          <p:nvPr>
            <p:ph idx="1"/>
          </p:nvPr>
        </p:nvSpPr>
        <p:spPr/>
        <p:txBody>
          <a:bodyPr/>
          <a:lstStyle/>
          <a:p>
            <a:r>
              <a:rPr lang="en-US"/>
              <a:t>For a 2-class problem:</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113</a:t>
            </a:fld>
            <a:endParaRPr lang="en-US" dirty="0"/>
          </a:p>
        </p:txBody>
      </p:sp>
      <p:graphicFrame>
        <p:nvGraphicFramePr>
          <p:cNvPr id="6" name="Object 5"/>
          <p:cNvGraphicFramePr/>
          <p:nvPr/>
        </p:nvGraphicFramePr>
        <p:xfrm>
          <a:off x="4730750" y="1825625"/>
          <a:ext cx="5377180" cy="4240530"/>
        </p:xfrm>
        <a:graphic>
          <a:graphicData uri="http://schemas.openxmlformats.org/presentationml/2006/ole">
            <mc:AlternateContent xmlns:mc="http://schemas.openxmlformats.org/markup-compatibility/2006">
              <mc:Choice xmlns:v="urn:schemas-microsoft-com:vml" Requires="v">
                <p:oleObj spid="_x0000_s49215" r:id="rId3" imgW="4600575" imgH="3800475" progId="Paint.Picture">
                  <p:embed/>
                </p:oleObj>
              </mc:Choice>
              <mc:Fallback>
                <p:oleObj r:id="rId3" imgW="4600575" imgH="3800475" progId="Paint.Picture">
                  <p:embed/>
                  <p:pic>
                    <p:nvPicPr>
                      <p:cNvPr id="0" name="Picture 6"/>
                      <p:cNvPicPr/>
                      <p:nvPr/>
                    </p:nvPicPr>
                    <p:blipFill>
                      <a:blip r:embed="rId4"/>
                      <a:stretch>
                        <a:fillRect/>
                      </a:stretch>
                    </p:blipFill>
                    <p:spPr>
                      <a:xfrm>
                        <a:off x="4730750" y="1825625"/>
                        <a:ext cx="5377180" cy="4240530"/>
                      </a:xfrm>
                      <a:prstGeom prst="rect">
                        <a:avLst/>
                      </a:prstGeom>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dirty="0">
                <a:solidFill>
                  <a:srgbClr val="0070C0"/>
                </a:solidFill>
              </a:rPr>
              <a:t>Greedy</a:t>
            </a:r>
            <a:r>
              <a:rPr dirty="0"/>
              <a:t> strategy.</a:t>
            </a:r>
          </a:p>
          <a:p>
            <a:pPr lvl="1"/>
            <a:r>
              <a:rPr dirty="0"/>
              <a:t>Split the records based on an attribute test that  optimizes certain criterion.</a:t>
            </a:r>
          </a:p>
          <a:p>
            <a:endParaRPr dirty="0"/>
          </a:p>
          <a:p>
            <a:r>
              <a:rPr dirty="0"/>
              <a:t>Issues</a:t>
            </a:r>
          </a:p>
          <a:p>
            <a:pPr lvl="1"/>
            <a:r>
              <a:rPr dirty="0"/>
              <a:t>Determine how to split the records</a:t>
            </a:r>
            <a:r>
              <a:rPr lang="en-MY" dirty="0"/>
              <a:t>?</a:t>
            </a:r>
          </a:p>
          <a:p>
            <a:pPr lvl="2"/>
            <a:r>
              <a:rPr dirty="0"/>
              <a:t>How to specify the attribute test condition?</a:t>
            </a:r>
          </a:p>
          <a:p>
            <a:pPr lvl="2"/>
            <a:r>
              <a:rPr dirty="0"/>
              <a:t>How to determine the best split?</a:t>
            </a:r>
          </a:p>
          <a:p>
            <a:pPr lvl="1"/>
            <a:r>
              <a:rPr dirty="0">
                <a:solidFill>
                  <a:srgbClr val="FF0000"/>
                </a:solidFill>
              </a:rPr>
              <a:t>Determine when to stop splitting</a:t>
            </a:r>
          </a:p>
          <a:p>
            <a:endParaRPr lang="en-US" dirty="0"/>
          </a:p>
        </p:txBody>
      </p:sp>
      <p:sp>
        <p:nvSpPr>
          <p:cNvPr id="3" name="object 3"/>
          <p:cNvSpPr txBox="1">
            <a:spLocks noGrp="1"/>
          </p:cNvSpPr>
          <p:nvPr>
            <p:ph type="title"/>
          </p:nvPr>
        </p:nvSpPr>
        <p:spPr>
          <a:prstGeom prst="rect">
            <a:avLst/>
          </a:prstGeom>
        </p:spPr>
        <p:txBody>
          <a:bodyPr>
            <a:normAutofit/>
          </a:bodyPr>
          <a:lstStyle/>
          <a:p>
            <a:r>
              <a:rPr lang="en-MY"/>
              <a:t>Tree Induction</a:t>
            </a:r>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MY" altLang="en-US"/>
              <a:t>Stopping Criteria for Tree Induction</a:t>
            </a:r>
          </a:p>
        </p:txBody>
      </p:sp>
      <p:sp>
        <p:nvSpPr>
          <p:cNvPr id="5" name="Content Placeholder 4"/>
          <p:cNvSpPr>
            <a:spLocks noGrp="1"/>
          </p:cNvSpPr>
          <p:nvPr>
            <p:ph idx="1"/>
          </p:nvPr>
        </p:nvSpPr>
        <p:spPr/>
        <p:txBody>
          <a:bodyPr/>
          <a:lstStyle/>
          <a:p>
            <a:r>
              <a:rPr dirty="0">
                <a:solidFill>
                  <a:srgbClr val="FF0000"/>
                </a:solidFill>
              </a:rPr>
              <a:t>Stop </a:t>
            </a:r>
            <a:r>
              <a:rPr dirty="0"/>
              <a:t>expanding a node when </a:t>
            </a:r>
          </a:p>
          <a:p>
            <a:pPr lvl="1"/>
            <a:r>
              <a:rPr lang="en-MY" altLang="en-US" dirty="0">
                <a:solidFill>
                  <a:srgbClr val="0070C0"/>
                </a:solidFill>
              </a:rPr>
              <a:t>e</a:t>
            </a:r>
            <a:r>
              <a:rPr lang="en-US" altLang="zh-CN" dirty="0">
                <a:solidFill>
                  <a:srgbClr val="0070C0"/>
                </a:solidFill>
              </a:rPr>
              <a:t>very attribute has already been included </a:t>
            </a:r>
            <a:r>
              <a:rPr lang="en-US" altLang="zh-CN" dirty="0"/>
              <a:t>along this path through the tree</a:t>
            </a:r>
          </a:p>
          <a:p>
            <a:pPr lvl="1"/>
            <a:r>
              <a:rPr lang="en-MY" altLang="en-US" dirty="0"/>
              <a:t>t</a:t>
            </a:r>
            <a:r>
              <a:rPr lang="en-US" altLang="zh-CN" dirty="0"/>
              <a:t>he training examples associated with this leaf node </a:t>
            </a:r>
            <a:r>
              <a:rPr lang="en-US" altLang="zh-CN" dirty="0">
                <a:solidFill>
                  <a:srgbClr val="0070C0"/>
                </a:solidFill>
              </a:rPr>
              <a:t>all have the same target attribute value</a:t>
            </a:r>
            <a:r>
              <a:rPr lang="en-US" altLang="zh-CN" dirty="0"/>
              <a:t> </a:t>
            </a:r>
            <a:r>
              <a:rPr lang="en-US" altLang="zh-CN" dirty="0" smtClean="0"/>
              <a:t>(homogeneous, i.e</a:t>
            </a:r>
            <a:r>
              <a:rPr lang="en-US" altLang="zh-CN" dirty="0"/>
              <a:t>., their </a:t>
            </a:r>
            <a:r>
              <a:rPr lang="en-MY" altLang="en-US" dirty="0" err="1" smtClean="0"/>
              <a:t>Gini</a:t>
            </a:r>
            <a:r>
              <a:rPr lang="en-MY" altLang="en-US" dirty="0" smtClean="0"/>
              <a:t> </a:t>
            </a:r>
            <a:r>
              <a:rPr lang="en-MY" altLang="en-US" dirty="0"/>
              <a:t>index or </a:t>
            </a:r>
            <a:r>
              <a:rPr lang="en-US" altLang="zh-CN" dirty="0"/>
              <a:t>entropy is </a:t>
            </a:r>
            <a:r>
              <a:rPr lang="en-MY" altLang="en-US" dirty="0"/>
              <a:t>0</a:t>
            </a:r>
            <a:r>
              <a:rPr lang="en-US" altLang="zh-CN" dirty="0"/>
              <a:t>). </a:t>
            </a:r>
            <a:endParaRPr lang="en-US" altLang="zh-CN" dirty="0" smtClean="0"/>
          </a:p>
          <a:p>
            <a:pPr lvl="2"/>
            <a:r>
              <a:rPr lang="en-US" altLang="zh-CN" dirty="0" smtClean="0"/>
              <a:t>Example on Slide 109 for Outlook = Overcast</a:t>
            </a:r>
            <a:endParaRPr lang="en-US" altLang="zh-CN" dirty="0"/>
          </a:p>
          <a:p>
            <a:pPr lvl="1"/>
            <a:endParaRPr lang="en-US" altLang="zh-CN" dirty="0"/>
          </a:p>
          <a:p>
            <a:endParaRPr lang="en-US" altLang="zh-CN" dirty="0"/>
          </a:p>
          <a:p>
            <a:endParaRPr lang="en-US" altLang="zh-CN" dirty="0"/>
          </a:p>
          <a:p>
            <a:endParaRPr lang="en-US" dirty="0"/>
          </a:p>
        </p:txBody>
      </p:sp>
      <p:sp>
        <p:nvSpPr>
          <p:cNvPr id="3" name="object 3"/>
          <p:cNvSpPr txBox="1"/>
          <p:nvPr/>
        </p:nvSpPr>
        <p:spPr>
          <a:xfrm>
            <a:off x="2169668" y="1465834"/>
            <a:ext cx="7601584" cy="427990"/>
          </a:xfrm>
          <a:prstGeom prst="rect">
            <a:avLst/>
          </a:prstGeom>
        </p:spPr>
        <p:txBody>
          <a:bodyPr vert="horz" wrap="square" lIns="0" tIns="12700" rIns="0" bIns="0" rtlCol="0">
            <a:spAutoFit/>
          </a:bodyPr>
          <a:lstStyle/>
          <a:p>
            <a:pPr marL="268605" marR="5080" indent="-256540">
              <a:lnSpc>
                <a:spcPct val="100000"/>
              </a:lnSpc>
              <a:spcBef>
                <a:spcPts val="100"/>
              </a:spcBef>
              <a:tabLst>
                <a:tab pos="268605" algn="l"/>
              </a:tabLst>
            </a:pPr>
            <a:endParaRPr sz="2700">
              <a:latin typeface="Lucida Sans Unicode" panose="020B0602030504020204"/>
              <a:cs typeface="Lucida Sans Unicode" panose="020B0602030504020204"/>
            </a:endParaRPr>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50177"/>
          <p:cNvSpPr>
            <a:spLocks noGrp="1"/>
          </p:cNvSpPr>
          <p:nvPr>
            <p:ph type="title"/>
          </p:nvPr>
        </p:nvSpPr>
        <p:spPr/>
        <p:txBody>
          <a:bodyPr/>
          <a:lstStyle/>
          <a:p>
            <a:r>
              <a:rPr lang="en-US" altLang="zh-CN"/>
              <a:t>Strength</a:t>
            </a:r>
          </a:p>
        </p:txBody>
      </p:sp>
      <p:sp>
        <p:nvSpPr>
          <p:cNvPr id="50179" name="Text Placeholder 50178"/>
          <p:cNvSpPr>
            <a:spLocks noGrp="1"/>
          </p:cNvSpPr>
          <p:nvPr>
            <p:ph type="body" idx="1"/>
          </p:nvPr>
        </p:nvSpPr>
        <p:spPr/>
        <p:txBody>
          <a:bodyPr>
            <a:normAutofit lnSpcReduction="10000"/>
          </a:bodyPr>
          <a:lstStyle/>
          <a:p>
            <a:pPr>
              <a:lnSpc>
                <a:spcPct val="110000"/>
              </a:lnSpc>
            </a:pPr>
            <a:r>
              <a:rPr lang="en-MY" altLang="en-US" dirty="0">
                <a:sym typeface="+mn-ea"/>
              </a:rPr>
              <a:t>C</a:t>
            </a:r>
            <a:r>
              <a:rPr lang="en-US" altLang="zh-CN" dirty="0">
                <a:sym typeface="+mn-ea"/>
              </a:rPr>
              <a:t>an generate </a:t>
            </a:r>
            <a:r>
              <a:rPr lang="en-US" altLang="zh-CN" b="1" dirty="0">
                <a:solidFill>
                  <a:srgbClr val="0070C0"/>
                </a:solidFill>
                <a:sym typeface="+mn-ea"/>
              </a:rPr>
              <a:t>understandable rules</a:t>
            </a:r>
            <a:endParaRPr lang="en-US" altLang="zh-CN" b="1" dirty="0">
              <a:solidFill>
                <a:srgbClr val="0070C0"/>
              </a:solidFill>
            </a:endParaRPr>
          </a:p>
          <a:p>
            <a:pPr>
              <a:lnSpc>
                <a:spcPct val="110000"/>
              </a:lnSpc>
            </a:pPr>
            <a:r>
              <a:rPr lang="en-MY" altLang="en-US" dirty="0">
                <a:sym typeface="+mn-ea"/>
              </a:rPr>
              <a:t>P</a:t>
            </a:r>
            <a:r>
              <a:rPr lang="en-US" altLang="zh-CN" dirty="0" err="1">
                <a:sym typeface="+mn-ea"/>
              </a:rPr>
              <a:t>rovide</a:t>
            </a:r>
            <a:r>
              <a:rPr lang="en-US" altLang="zh-CN" dirty="0">
                <a:sym typeface="+mn-ea"/>
              </a:rPr>
              <a:t> a clear indication of which </a:t>
            </a:r>
            <a:r>
              <a:rPr lang="en-MY" altLang="en-US" b="1" dirty="0">
                <a:sym typeface="+mn-ea"/>
              </a:rPr>
              <a:t>attributes </a:t>
            </a:r>
            <a:r>
              <a:rPr lang="en-US" altLang="zh-CN" dirty="0">
                <a:sym typeface="+mn-ea"/>
              </a:rPr>
              <a:t>are most important for prediction or classification </a:t>
            </a:r>
            <a:r>
              <a:rPr lang="en-US" altLang="zh-CN" dirty="0" smtClean="0">
                <a:sym typeface="+mn-ea"/>
              </a:rPr>
              <a:t>(parents are more important than children)</a:t>
            </a:r>
            <a:endParaRPr lang="en-US" altLang="zh-CN" dirty="0"/>
          </a:p>
          <a:p>
            <a:pPr>
              <a:lnSpc>
                <a:spcPct val="110000"/>
              </a:lnSpc>
            </a:pPr>
            <a:r>
              <a:rPr lang="en-MY" altLang="en-US" dirty="0">
                <a:sym typeface="+mn-ea"/>
              </a:rPr>
              <a:t>C</a:t>
            </a:r>
            <a:r>
              <a:rPr lang="en-US" altLang="zh-CN" dirty="0">
                <a:sym typeface="+mn-ea"/>
              </a:rPr>
              <a:t>an handle </a:t>
            </a:r>
            <a:r>
              <a:rPr lang="en-US" altLang="zh-CN" b="1" dirty="0">
                <a:solidFill>
                  <a:srgbClr val="0070C0"/>
                </a:solidFill>
                <a:sym typeface="+mn-ea"/>
              </a:rPr>
              <a:t>continuous</a:t>
            </a:r>
            <a:r>
              <a:rPr lang="en-US" altLang="zh-CN" b="1" dirty="0">
                <a:sym typeface="+mn-ea"/>
              </a:rPr>
              <a:t> </a:t>
            </a:r>
            <a:r>
              <a:rPr lang="en-US" altLang="zh-CN" dirty="0">
                <a:sym typeface="+mn-ea"/>
              </a:rPr>
              <a:t>and </a:t>
            </a:r>
            <a:r>
              <a:rPr lang="en-US" altLang="zh-CN" b="1" dirty="0">
                <a:solidFill>
                  <a:srgbClr val="0070C0"/>
                </a:solidFill>
                <a:sym typeface="+mn-ea"/>
              </a:rPr>
              <a:t>categorical</a:t>
            </a:r>
            <a:r>
              <a:rPr lang="en-US" altLang="zh-CN" b="1" dirty="0">
                <a:sym typeface="+mn-ea"/>
              </a:rPr>
              <a:t> </a:t>
            </a:r>
            <a:r>
              <a:rPr lang="en-US" altLang="zh-CN" dirty="0">
                <a:sym typeface="+mn-ea"/>
              </a:rPr>
              <a:t>variables</a:t>
            </a:r>
            <a:endParaRPr lang="en-US" altLang="zh-CN" dirty="0"/>
          </a:p>
          <a:p>
            <a:pPr>
              <a:lnSpc>
                <a:spcPct val="110000"/>
              </a:lnSpc>
            </a:pPr>
            <a:r>
              <a:rPr lang="en-MY" b="1" dirty="0" smtClean="0">
                <a:solidFill>
                  <a:srgbClr val="0070C0"/>
                </a:solidFill>
                <a:sym typeface="+mn-ea"/>
              </a:rPr>
              <a:t>F</a:t>
            </a:r>
            <a:r>
              <a:rPr b="1" dirty="0" err="1" smtClean="0">
                <a:solidFill>
                  <a:srgbClr val="0070C0"/>
                </a:solidFill>
                <a:sym typeface="+mn-ea"/>
              </a:rPr>
              <a:t>ast</a:t>
            </a:r>
            <a:r>
              <a:rPr b="1" dirty="0" smtClean="0">
                <a:sym typeface="+mn-ea"/>
              </a:rPr>
              <a:t> </a:t>
            </a:r>
            <a:r>
              <a:rPr dirty="0">
                <a:sym typeface="+mn-ea"/>
              </a:rPr>
              <a:t>at classifying unknown </a:t>
            </a:r>
            <a:r>
              <a:rPr dirty="0" smtClean="0">
                <a:sym typeface="+mn-ea"/>
              </a:rPr>
              <a:t>records</a:t>
            </a:r>
            <a:r>
              <a:rPr lang="en-MY" dirty="0">
                <a:sym typeface="+mn-ea"/>
              </a:rPr>
              <a:t> </a:t>
            </a:r>
            <a:r>
              <a:rPr lang="en-MY" dirty="0" smtClean="0">
                <a:sym typeface="+mn-ea"/>
              </a:rPr>
              <a:t>(low overhead during learning phase)</a:t>
            </a:r>
            <a:endParaRPr dirty="0">
              <a:sym typeface="+mn-ea"/>
            </a:endParaRPr>
          </a:p>
          <a:p>
            <a:pPr>
              <a:lnSpc>
                <a:spcPct val="110000"/>
              </a:lnSpc>
            </a:pPr>
            <a:r>
              <a:rPr b="1" dirty="0">
                <a:solidFill>
                  <a:srgbClr val="0070C0"/>
                </a:solidFill>
                <a:sym typeface="+mn-ea"/>
              </a:rPr>
              <a:t>Easy</a:t>
            </a:r>
            <a:r>
              <a:rPr b="1" dirty="0">
                <a:sym typeface="+mn-ea"/>
              </a:rPr>
              <a:t> </a:t>
            </a:r>
            <a:r>
              <a:rPr dirty="0">
                <a:sym typeface="+mn-ea"/>
              </a:rPr>
              <a:t>to interpret for </a:t>
            </a:r>
            <a:r>
              <a:rPr i="1" dirty="0">
                <a:sym typeface="+mn-ea"/>
              </a:rPr>
              <a:t>small-sized trees </a:t>
            </a:r>
            <a:r>
              <a:rPr lang="en-MY" dirty="0">
                <a:sym typeface="+mn-ea"/>
              </a:rPr>
              <a:t>(without too many partitions)</a:t>
            </a:r>
            <a:endParaRPr i="1" dirty="0"/>
          </a:p>
          <a:p>
            <a:pPr>
              <a:lnSpc>
                <a:spcPct val="110000"/>
              </a:lnSpc>
            </a:pPr>
            <a:r>
              <a:rPr b="1" dirty="0">
                <a:solidFill>
                  <a:srgbClr val="0070C0"/>
                </a:solidFill>
                <a:sym typeface="+mn-ea"/>
              </a:rPr>
              <a:t>Accuracy</a:t>
            </a:r>
            <a:r>
              <a:rPr b="1" dirty="0">
                <a:sym typeface="+mn-ea"/>
              </a:rPr>
              <a:t> </a:t>
            </a:r>
            <a:r>
              <a:rPr dirty="0">
                <a:sym typeface="+mn-ea"/>
              </a:rPr>
              <a:t>is comparable to other classification techniques for many simple data sets</a:t>
            </a:r>
            <a:endParaRPr dirty="0"/>
          </a:p>
          <a:p>
            <a:endParaRPr lang="en-US" altLang="zh-CN" dirty="0"/>
          </a:p>
        </p:txBody>
      </p:sp>
      <p:sp>
        <p:nvSpPr>
          <p:cNvPr id="2" name="Slide Number Placeholder 1"/>
          <p:cNvSpPr>
            <a:spLocks noGrp="1"/>
          </p:cNvSpPr>
          <p:nvPr>
            <p:ph type="sldNum" sz="quarter" idx="12"/>
          </p:nvPr>
        </p:nvSpPr>
        <p:spPr/>
        <p:txBody>
          <a:bodyPr/>
          <a:lstStyle/>
          <a:p>
            <a:fld id="{E8366257-D7B9-47E0-9D98-9493A294C6AB}" type="slidenum">
              <a:rPr lang="en-US" smtClean="0"/>
              <a:t>116</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51201"/>
          <p:cNvSpPr>
            <a:spLocks noGrp="1"/>
          </p:cNvSpPr>
          <p:nvPr>
            <p:ph type="title"/>
          </p:nvPr>
        </p:nvSpPr>
        <p:spPr/>
        <p:txBody>
          <a:bodyPr/>
          <a:lstStyle/>
          <a:p>
            <a:r>
              <a:rPr lang="en-US" altLang="zh-CN"/>
              <a:t>Weakness</a:t>
            </a:r>
          </a:p>
        </p:txBody>
      </p:sp>
      <p:sp>
        <p:nvSpPr>
          <p:cNvPr id="51203" name="Text Placeholder 51202"/>
          <p:cNvSpPr>
            <a:spLocks noGrp="1"/>
          </p:cNvSpPr>
          <p:nvPr>
            <p:ph type="body" idx="1"/>
          </p:nvPr>
        </p:nvSpPr>
        <p:spPr/>
        <p:txBody>
          <a:bodyPr>
            <a:normAutofit lnSpcReduction="10000"/>
          </a:bodyPr>
          <a:lstStyle/>
          <a:p>
            <a:r>
              <a:rPr lang="en-US" altLang="zh-CN" dirty="0"/>
              <a:t>Not </a:t>
            </a:r>
            <a:r>
              <a:rPr lang="en-MY" altLang="en-US" dirty="0"/>
              <a:t>so </a:t>
            </a:r>
            <a:r>
              <a:rPr lang="en-US" altLang="zh-CN" dirty="0"/>
              <a:t>suitable for prediction of </a:t>
            </a:r>
            <a:r>
              <a:rPr lang="en-US" altLang="zh-CN" dirty="0">
                <a:solidFill>
                  <a:srgbClr val="0070C0"/>
                </a:solidFill>
              </a:rPr>
              <a:t>continuous</a:t>
            </a:r>
            <a:r>
              <a:rPr lang="en-US" altLang="zh-CN" dirty="0">
                <a:solidFill>
                  <a:srgbClr val="FF0000"/>
                </a:solidFill>
              </a:rPr>
              <a:t> </a:t>
            </a:r>
            <a:r>
              <a:rPr lang="en-US" altLang="zh-CN" dirty="0"/>
              <a:t>attribute.</a:t>
            </a:r>
          </a:p>
          <a:p>
            <a:r>
              <a:rPr lang="en-US" altLang="zh-CN" dirty="0"/>
              <a:t>Perform poorly with </a:t>
            </a:r>
            <a:r>
              <a:rPr lang="en-US" altLang="zh-CN" b="1" dirty="0"/>
              <a:t>many class</a:t>
            </a:r>
            <a:r>
              <a:rPr lang="en-US" altLang="zh-CN" dirty="0"/>
              <a:t> and </a:t>
            </a:r>
            <a:r>
              <a:rPr lang="en-US" altLang="zh-CN" b="1" dirty="0"/>
              <a:t>small data </a:t>
            </a:r>
            <a:r>
              <a:rPr lang="en-MY" altLang="en-US" dirty="0" smtClean="0"/>
              <a:t>(high dimensional data </a:t>
            </a:r>
            <a:r>
              <a:rPr lang="en-MY" altLang="en-US" dirty="0" smtClean="0">
                <a:sym typeface="Wingdings" panose="05000000000000000000" pitchFamily="2" charset="2"/>
              </a:rPr>
              <a:t> </a:t>
            </a:r>
            <a:r>
              <a:rPr lang="en-MY" altLang="en-US" dirty="0" smtClean="0">
                <a:solidFill>
                  <a:srgbClr val="0070C0"/>
                </a:solidFill>
              </a:rPr>
              <a:t>curse </a:t>
            </a:r>
            <a:r>
              <a:rPr lang="en-MY" altLang="en-US" dirty="0">
                <a:solidFill>
                  <a:srgbClr val="0070C0"/>
                </a:solidFill>
              </a:rPr>
              <a:t>of dimensionality</a:t>
            </a:r>
            <a:r>
              <a:rPr lang="en-MY" altLang="en-US" dirty="0"/>
              <a:t>)</a:t>
            </a:r>
            <a:endParaRPr lang="en-US" altLang="zh-CN" dirty="0"/>
          </a:p>
          <a:p>
            <a:r>
              <a:rPr lang="en-US" altLang="zh-CN" b="1" dirty="0">
                <a:solidFill>
                  <a:srgbClr val="FF0000"/>
                </a:solidFill>
              </a:rPr>
              <a:t>Computationally expensive</a:t>
            </a:r>
            <a:r>
              <a:rPr lang="en-US" altLang="zh-CN" dirty="0">
                <a:solidFill>
                  <a:srgbClr val="FF0000"/>
                </a:solidFill>
              </a:rPr>
              <a:t> </a:t>
            </a:r>
            <a:r>
              <a:rPr lang="en-US" altLang="zh-CN" dirty="0"/>
              <a:t>to train </a:t>
            </a:r>
            <a:r>
              <a:rPr lang="en-MY" altLang="en-US" dirty="0"/>
              <a:t>(model induction):</a:t>
            </a:r>
            <a:endParaRPr lang="en-US" altLang="zh-CN" dirty="0"/>
          </a:p>
          <a:p>
            <a:pPr lvl="1"/>
            <a:r>
              <a:rPr lang="en-US" altLang="zh-CN" dirty="0"/>
              <a:t>At each node, each candidate splitting field must be sorted before its best split can be found</a:t>
            </a:r>
          </a:p>
          <a:p>
            <a:pPr lvl="1"/>
            <a:r>
              <a:rPr lang="en-US" altLang="zh-CN" dirty="0"/>
              <a:t>In some algorithms, combinations of fields are used and a search must be made for optimal combining weights</a:t>
            </a:r>
          </a:p>
          <a:p>
            <a:pPr lvl="1"/>
            <a:r>
              <a:rPr lang="en-US" altLang="zh-CN" dirty="0"/>
              <a:t>Pruning algorithms can also be expensive since many candidate sub-trees must be formed and compared</a:t>
            </a:r>
          </a:p>
          <a:p>
            <a:endParaRPr lang="en-US" altLang="zh-CN" dirty="0"/>
          </a:p>
        </p:txBody>
      </p:sp>
      <p:sp>
        <p:nvSpPr>
          <p:cNvPr id="2" name="Slide Number Placeholder 1"/>
          <p:cNvSpPr>
            <a:spLocks noGrp="1"/>
          </p:cNvSpPr>
          <p:nvPr>
            <p:ph type="sldNum" sz="quarter" idx="12"/>
          </p:nvPr>
        </p:nvSpPr>
        <p:spPr/>
        <p:txBody>
          <a:bodyPr/>
          <a:lstStyle/>
          <a:p>
            <a:fld id="{E8366257-D7B9-47E0-9D98-9493A294C6AB}" type="slidenum">
              <a:rPr lang="en-US" smtClean="0"/>
              <a:t>117</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Conclusion</a:t>
            </a:r>
          </a:p>
        </p:txBody>
      </p:sp>
      <p:sp>
        <p:nvSpPr>
          <p:cNvPr id="3" name="Content Placeholder 2"/>
          <p:cNvSpPr>
            <a:spLocks noGrp="1"/>
          </p:cNvSpPr>
          <p:nvPr>
            <p:ph idx="1"/>
          </p:nvPr>
        </p:nvSpPr>
        <p:spPr/>
        <p:txBody>
          <a:bodyPr>
            <a:normAutofit/>
          </a:bodyPr>
          <a:lstStyle/>
          <a:p>
            <a:r>
              <a:rPr lang="en-MY" altLang="en-US" b="1" dirty="0"/>
              <a:t>Classification </a:t>
            </a:r>
            <a:r>
              <a:rPr lang="en-MY" altLang="en-US" dirty="0"/>
              <a:t>is a data mining function that assigns items in a collection to target categories or classes. The goal of classification is to accurately predict the target class for each case in the data.</a:t>
            </a:r>
          </a:p>
          <a:p>
            <a:r>
              <a:rPr lang="en-MY" altLang="en-US" b="1" dirty="0"/>
              <a:t>k-NN </a:t>
            </a:r>
            <a:r>
              <a:rPr lang="en-MY" altLang="en-US" dirty="0"/>
              <a:t>performs classification by matching the test instance with K training examples and decides its class based on the </a:t>
            </a:r>
            <a:r>
              <a:rPr lang="en-MY" altLang="en-US" dirty="0" smtClean="0"/>
              <a:t>similarity </a:t>
            </a:r>
            <a:r>
              <a:rPr lang="en-MY" altLang="en-US" dirty="0"/>
              <a:t>to K nearest </a:t>
            </a:r>
            <a:r>
              <a:rPr lang="en-MY" altLang="en-US" dirty="0" smtClean="0"/>
              <a:t>neighbours.</a:t>
            </a:r>
            <a:endParaRPr lang="en-MY" altLang="en-US" dirty="0"/>
          </a:p>
          <a:p>
            <a:endParaRPr lang="en-MY" alt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118</a:t>
            </a:fld>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Conclusion</a:t>
            </a:r>
          </a:p>
        </p:txBody>
      </p:sp>
      <p:sp>
        <p:nvSpPr>
          <p:cNvPr id="3" name="Content Placeholder 2"/>
          <p:cNvSpPr>
            <a:spLocks noGrp="1"/>
          </p:cNvSpPr>
          <p:nvPr>
            <p:ph idx="1"/>
          </p:nvPr>
        </p:nvSpPr>
        <p:spPr/>
        <p:txBody>
          <a:bodyPr>
            <a:normAutofit/>
          </a:bodyPr>
          <a:lstStyle/>
          <a:p>
            <a:r>
              <a:rPr lang="en-MY" altLang="en-US" b="1" dirty="0" smtClean="0"/>
              <a:t>Decision </a:t>
            </a:r>
            <a:r>
              <a:rPr lang="en-MY" altLang="en-US" b="1" dirty="0"/>
              <a:t>tree induction</a:t>
            </a:r>
            <a:r>
              <a:rPr lang="en-MY" altLang="en-US" dirty="0"/>
              <a:t> is the task of taking a set of pre-classified instances as input, deciding which attributes are best to split on, splitting the dataset, and </a:t>
            </a:r>
            <a:r>
              <a:rPr lang="en-MY" altLang="en-US" dirty="0" err="1"/>
              <a:t>recursing</a:t>
            </a:r>
            <a:r>
              <a:rPr lang="en-MY" altLang="en-US" dirty="0"/>
              <a:t> on the resulting split datasets until all training instances are categorized</a:t>
            </a:r>
            <a:r>
              <a:rPr lang="en-MY" altLang="en-US" dirty="0" smtClean="0"/>
              <a:t>.</a:t>
            </a:r>
          </a:p>
          <a:p>
            <a:r>
              <a:rPr lang="en-MY" altLang="en-US" b="1" dirty="0"/>
              <a:t>Decision tree learning </a:t>
            </a:r>
            <a:r>
              <a:rPr lang="en-MY" altLang="en-US" b="1" dirty="0" smtClean="0"/>
              <a:t>(deduction) </a:t>
            </a:r>
            <a:r>
              <a:rPr lang="en-MY" altLang="en-US" dirty="0" smtClean="0"/>
              <a:t>uses </a:t>
            </a:r>
            <a:r>
              <a:rPr lang="en-MY" altLang="en-US" dirty="0"/>
              <a:t>a decision tree (as a predictive model) to go from observations about an item (represented in the branches) to conclusions about the item's target value (represented in the leaves).</a:t>
            </a:r>
          </a:p>
          <a:p>
            <a:endParaRPr lang="en-MY" alt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119</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MY" altLang="en-US"/>
              <a:t>Induction vs Deduction</a:t>
            </a:r>
          </a:p>
        </p:txBody>
      </p:sp>
      <p:sp>
        <p:nvSpPr>
          <p:cNvPr id="3" name="Content Placeholder 2"/>
          <p:cNvSpPr>
            <a:spLocks noGrp="1"/>
          </p:cNvSpPr>
          <p:nvPr>
            <p:ph sz="half" idx="1"/>
          </p:nvPr>
        </p:nvSpPr>
        <p:spPr/>
        <p:txBody>
          <a:bodyPr/>
          <a:lstStyle/>
          <a:p>
            <a:r>
              <a:rPr lang="en-MY" altLang="en-US" b="1"/>
              <a:t>Induction</a:t>
            </a:r>
            <a:r>
              <a:rPr lang="en-MY" altLang="en-US"/>
              <a:t>: from specific </a:t>
            </a:r>
            <a:r>
              <a:rPr lang="en-MY" altLang="en-US">
                <a:solidFill>
                  <a:srgbClr val="0070C0"/>
                </a:solidFill>
              </a:rPr>
              <a:t>observations </a:t>
            </a:r>
            <a:r>
              <a:rPr lang="en-MY" altLang="en-US"/>
              <a:t>to broader </a:t>
            </a:r>
            <a:r>
              <a:rPr lang="en-MY" altLang="en-US">
                <a:solidFill>
                  <a:srgbClr val="0070C0"/>
                </a:solidFill>
              </a:rPr>
              <a:t>generalizations </a:t>
            </a:r>
            <a:r>
              <a:rPr lang="en-MY" altLang="en-US"/>
              <a:t>and theories.</a:t>
            </a:r>
          </a:p>
          <a:p>
            <a:pPr lvl="1"/>
            <a:r>
              <a:rPr lang="en-MY" altLang="en-US"/>
              <a:t>Training --&gt; model / function</a:t>
            </a:r>
          </a:p>
          <a:p>
            <a:endParaRPr lang="en-MY" altLang="en-US"/>
          </a:p>
          <a:p>
            <a:r>
              <a:rPr lang="en-MY" altLang="en-US" b="1"/>
              <a:t>Deduction</a:t>
            </a:r>
            <a:r>
              <a:rPr lang="en-MY" altLang="en-US"/>
              <a:t>: works from the more </a:t>
            </a:r>
            <a:r>
              <a:rPr lang="en-MY" altLang="en-US">
                <a:solidFill>
                  <a:srgbClr val="0070C0"/>
                </a:solidFill>
              </a:rPr>
              <a:t>general </a:t>
            </a:r>
            <a:r>
              <a:rPr lang="en-MY" altLang="en-US"/>
              <a:t>to the more </a:t>
            </a:r>
            <a:r>
              <a:rPr lang="en-MY" altLang="en-US">
                <a:solidFill>
                  <a:srgbClr val="0070C0"/>
                </a:solidFill>
              </a:rPr>
              <a:t>specific</a:t>
            </a:r>
            <a:r>
              <a:rPr lang="en-MY" altLang="en-US"/>
              <a:t>.</a:t>
            </a:r>
          </a:p>
          <a:p>
            <a:pPr lvl="1"/>
            <a:r>
              <a:rPr lang="en-MY" altLang="en-US"/>
              <a:t>Test, classify</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12</a:t>
            </a:fld>
            <a:endParaRPr lang="en-US" dirty="0"/>
          </a:p>
        </p:txBody>
      </p:sp>
      <p:pic>
        <p:nvPicPr>
          <p:cNvPr id="6" name="Content Placeholder 5" descr="induct"/>
          <p:cNvPicPr>
            <a:picLocks noGrp="1" noChangeAspect="1"/>
          </p:cNvPicPr>
          <p:nvPr>
            <p:ph sz="half" idx="2"/>
          </p:nvPr>
        </p:nvPicPr>
        <p:blipFill>
          <a:blip r:embed="rId3"/>
          <a:stretch>
            <a:fillRect/>
          </a:stretch>
        </p:blipFill>
        <p:spPr>
          <a:xfrm>
            <a:off x="6586220" y="1578610"/>
            <a:ext cx="4335780" cy="2037715"/>
          </a:xfrm>
          <a:prstGeom prst="rect">
            <a:avLst/>
          </a:prstGeom>
        </p:spPr>
      </p:pic>
      <p:pic>
        <p:nvPicPr>
          <p:cNvPr id="8" name="Picture 7" descr="deduct"/>
          <p:cNvPicPr>
            <a:picLocks noChangeAspect="1"/>
          </p:cNvPicPr>
          <p:nvPr/>
        </p:nvPicPr>
        <p:blipFill>
          <a:blip r:embed="rId4"/>
          <a:stretch>
            <a:fillRect/>
          </a:stretch>
        </p:blipFill>
        <p:spPr>
          <a:xfrm>
            <a:off x="6792595" y="4027805"/>
            <a:ext cx="4483100" cy="191706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Main </a:t>
            </a:r>
            <a:r>
              <a:rPr lang="en-US"/>
              <a:t>References</a:t>
            </a:r>
            <a:endParaRPr lang="en-US" dirty="0"/>
          </a:p>
        </p:txBody>
      </p:sp>
      <p:sp>
        <p:nvSpPr>
          <p:cNvPr id="3" name="Content Placeholder 2"/>
          <p:cNvSpPr>
            <a:spLocks noGrp="1"/>
          </p:cNvSpPr>
          <p:nvPr>
            <p:ph idx="1"/>
          </p:nvPr>
        </p:nvSpPr>
        <p:spPr/>
        <p:txBody>
          <a:bodyPr>
            <a:normAutofit fontScale="90000"/>
          </a:bodyPr>
          <a:lstStyle/>
          <a:p>
            <a:r>
              <a:rPr lang="en-MY" altLang="en-US"/>
              <a:t>Harrington, P (2012). Machine  Learning in Action. Manning  Publications.</a:t>
            </a:r>
          </a:p>
          <a:p>
            <a:r>
              <a:rPr lang="en-MY" altLang="en-US"/>
              <a:t>Richert, W. and Coelho, L.P. (2013).  Building Machine Learning Systems  with Python. Packt Publishing.</a:t>
            </a:r>
          </a:p>
          <a:p>
            <a:pPr lvl="0"/>
            <a:r>
              <a:rPr lang="en-MY" altLang="en-US"/>
              <a:t>Witten, I.H, Franck, E, and Hall, M. A.  (2011). Data Mining: Practical Machine  Learning Tools and Techniques. (3rd  ed.). Morgan Kaufmann.		</a:t>
            </a:r>
          </a:p>
          <a:p>
            <a:pPr lvl="0"/>
            <a:r>
              <a:rPr lang="en-MY" altLang="en-US"/>
              <a:t>Pang-Ning Tan, Michael Steinbach, Anuj Karpatne, Vipin Kumar (2018). Introduction to Data Mining (2nd Edition), Pearson																															</a:t>
            </a:r>
          </a:p>
        </p:txBody>
      </p:sp>
      <p:sp>
        <p:nvSpPr>
          <p:cNvPr id="4" name="Slide Number Placeholder 3"/>
          <p:cNvSpPr>
            <a:spLocks noGrp="1"/>
          </p:cNvSpPr>
          <p:nvPr>
            <p:ph type="sldNum" sz="quarter" idx="12"/>
          </p:nvPr>
        </p:nvSpPr>
        <p:spPr/>
        <p:txBody>
          <a:bodyPr/>
          <a:lstStyle/>
          <a:p>
            <a:r>
              <a:rPr lang="en-US"/>
              <a:t>*</a:t>
            </a:r>
            <a:endParaRPr lang="en-US" dirty="0"/>
          </a:p>
        </p:txBody>
      </p:sp>
      <p:sp>
        <p:nvSpPr>
          <p:cNvPr id="5" name="Footer Placeholder 4"/>
          <p:cNvSpPr>
            <a:spLocks noGrp="1"/>
          </p:cNvSpPr>
          <p:nvPr>
            <p:ph type="ftr" sz="quarter" idx="11"/>
          </p:nvPr>
        </p:nvSpPr>
        <p:spPr/>
        <p:txBody>
          <a:bodyPr/>
          <a:lstStyle/>
          <a:p>
            <a:r>
              <a:rPr lang="en-US"/>
              <a:t>UECS3213 / UECS3453 Data Mining</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Other References</a:t>
            </a:r>
          </a:p>
        </p:txBody>
      </p:sp>
      <p:sp>
        <p:nvSpPr>
          <p:cNvPr id="3" name="Content Placeholder 2"/>
          <p:cNvSpPr>
            <a:spLocks noGrp="1"/>
          </p:cNvSpPr>
          <p:nvPr>
            <p:ph idx="1"/>
          </p:nvPr>
        </p:nvSpPr>
        <p:spPr/>
        <p:txBody>
          <a:bodyPr>
            <a:normAutofit/>
          </a:bodyPr>
          <a:lstStyle/>
          <a:p>
            <a:r>
              <a:rPr lang="en-US"/>
              <a:t>J. Grus (2015). Data Science from Scratch: First Principles with Python. O'Reilly Media.</a:t>
            </a:r>
          </a:p>
          <a:p>
            <a:r>
              <a:rPr lang="en-US"/>
              <a:t>C. C. Aggarwal. (2015). Data Mining: The Textbook. Springer</a:t>
            </a:r>
          </a:p>
          <a:p>
            <a:r>
              <a:rPr lang="en-US"/>
              <a:t>Richert, W. and Coelho, L.P. (2013). Building Machine Learning Systems with Python. Packt Publishing.</a:t>
            </a:r>
          </a:p>
          <a:p>
            <a:r>
              <a:rPr lang="en-US"/>
              <a:t>Russel M.A. (2013). Mining the Social Web: Data Mining Facebook, Twitter, LinkedIn, Google+, GitHub, and More. (2nd Ed). O’Reilly Media.</a:t>
            </a:r>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Online References</a:t>
            </a:r>
          </a:p>
        </p:txBody>
      </p:sp>
      <p:sp>
        <p:nvSpPr>
          <p:cNvPr id="3" name="Content Placeholder 2"/>
          <p:cNvSpPr>
            <a:spLocks noGrp="1"/>
          </p:cNvSpPr>
          <p:nvPr>
            <p:ph idx="1"/>
          </p:nvPr>
        </p:nvSpPr>
        <p:spPr/>
        <p:txBody>
          <a:bodyPr>
            <a:normAutofit fontScale="92500" lnSpcReduction="10000"/>
          </a:bodyPr>
          <a:lstStyle/>
          <a:p>
            <a:r>
              <a:rPr lang="en-MY" altLang="en-US"/>
              <a:t>k-NN</a:t>
            </a:r>
          </a:p>
          <a:p>
            <a:pPr lvl="1"/>
            <a:r>
              <a:rPr lang="en-MY" altLang="en-US"/>
              <a:t>https://www.geeksforgeeks.org/k-nearest-neighbours/</a:t>
            </a:r>
          </a:p>
          <a:p>
            <a:pPr lvl="1"/>
            <a:endParaRPr lang="en-MY" altLang="en-US"/>
          </a:p>
          <a:p>
            <a:r>
              <a:rPr lang="en-MY" altLang="en-US"/>
              <a:t>Decision Tree:</a:t>
            </a:r>
          </a:p>
          <a:p>
            <a:pPr lvl="1"/>
            <a:r>
              <a:rPr lang="en-MY" altLang="en-US"/>
              <a:t>https://www.geeksforgeeks.org/decision-tree/ </a:t>
            </a:r>
          </a:p>
          <a:p>
            <a:pPr lvl="1"/>
            <a:r>
              <a:rPr lang="en-MY" altLang="en-US"/>
              <a:t>https://www.geeksforgeeks.org/decision-tree-introduction-example/</a:t>
            </a:r>
          </a:p>
          <a:p>
            <a:pPr lvl="1"/>
            <a:r>
              <a:rPr lang="en-MY" altLang="en-US"/>
              <a:t>https://www.saedsayad.com/decision_tree.htm </a:t>
            </a:r>
          </a:p>
          <a:p>
            <a:pPr lvl="1"/>
            <a:r>
              <a:rPr lang="en-MY" altLang="en-US"/>
              <a:t>https://medium.com/deep-math-machine-learning-ai/chapter-4-decision-trees-algorithms-b93975f7a1f1</a:t>
            </a:r>
          </a:p>
          <a:p>
            <a:pPr lvl="1"/>
            <a:r>
              <a:rPr lang="en-MY" altLang="en-US"/>
              <a:t>https://www.kdnuggets.com/2016/10/decision-trees-concise-technical-overview.html</a:t>
            </a:r>
          </a:p>
          <a:p>
            <a:pPr lvl="1"/>
            <a:endParaRPr lang="en-MY" altLang="en-US"/>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122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MY" altLang="en-US"/>
              <a:t>Examples of Classification Tasks</a:t>
            </a:r>
          </a:p>
        </p:txBody>
      </p:sp>
      <p:sp>
        <p:nvSpPr>
          <p:cNvPr id="9" name="Content Placeholder 8"/>
          <p:cNvSpPr>
            <a:spLocks noGrp="1"/>
          </p:cNvSpPr>
          <p:nvPr>
            <p:ph idx="1"/>
          </p:nvPr>
        </p:nvSpPr>
        <p:spPr>
          <a:xfrm>
            <a:off x="838200" y="1825625"/>
            <a:ext cx="8226425" cy="4351655"/>
          </a:xfrm>
        </p:spPr>
        <p:txBody>
          <a:bodyPr/>
          <a:lstStyle/>
          <a:p>
            <a:r>
              <a:rPr b="1"/>
              <a:t>Predicting </a:t>
            </a:r>
            <a:r>
              <a:t>tumor cells as </a:t>
            </a:r>
            <a:r>
              <a:rPr i="1"/>
              <a:t>benign or malignant</a:t>
            </a:r>
          </a:p>
          <a:p>
            <a:r>
              <a:rPr b="1"/>
              <a:t>Classifying </a:t>
            </a:r>
            <a:r>
              <a:t>credit card transactions  as </a:t>
            </a:r>
            <a:r>
              <a:rPr i="1"/>
              <a:t>legitimate </a:t>
            </a:r>
            <a:r>
              <a:t>or </a:t>
            </a:r>
            <a:r>
              <a:rPr i="1"/>
              <a:t>fraudulent</a:t>
            </a:r>
          </a:p>
          <a:p>
            <a:r>
              <a:rPr b="1"/>
              <a:t>Classifying </a:t>
            </a:r>
            <a:r>
              <a:t>secondary structures of protein as alpha-helix, beta-sheet, or random coil</a:t>
            </a:r>
          </a:p>
          <a:p>
            <a:r>
              <a:rPr b="1"/>
              <a:t>Categorizing </a:t>
            </a:r>
            <a:r>
              <a:t>news stories as finance, weather, entertainment, sports, etc</a:t>
            </a:r>
            <a:r>
              <a:rPr lang="en-MY"/>
              <a:t>.</a:t>
            </a:r>
          </a:p>
          <a:p>
            <a:endParaRPr lang="en-US"/>
          </a:p>
        </p:txBody>
      </p:sp>
      <p:sp>
        <p:nvSpPr>
          <p:cNvPr id="4" name="object 4"/>
          <p:cNvSpPr/>
          <p:nvPr/>
        </p:nvSpPr>
        <p:spPr>
          <a:xfrm>
            <a:off x="9291446" y="970915"/>
            <a:ext cx="1965325" cy="14175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430309" y="5012023"/>
            <a:ext cx="634746" cy="62618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79586" y="4448746"/>
            <a:ext cx="685800" cy="56356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9618726" y="3570541"/>
            <a:ext cx="1535049" cy="2319401"/>
          </a:xfrm>
          <a:prstGeom prst="rect">
            <a:avLst/>
          </a:prstGeom>
          <a:blipFill>
            <a:blip r:embed="rId5" cstate="print"/>
            <a:stretch>
              <a:fillRect/>
            </a:stretch>
          </a:blipFill>
        </p:spPr>
        <p:txBody>
          <a:bodyPr wrap="square" lIns="0" tIns="0" rIns="0" bIns="0" rtlCol="0"/>
          <a:lstStyle/>
          <a:p>
            <a:endParaRPr/>
          </a:p>
        </p:txBody>
      </p:sp>
      <p:sp>
        <p:nvSpPr>
          <p:cNvPr id="10" name="Slide Number Placeholder 9"/>
          <p:cNvSpPr>
            <a:spLocks noGrp="1"/>
          </p:cNvSpPr>
          <p:nvPr>
            <p:ph type="sldNum" sz="quarter" idx="12"/>
          </p:nvPr>
        </p:nvSpPr>
        <p:spPr/>
        <p:txBody>
          <a:bodyPr/>
          <a:lstStyle/>
          <a:p>
            <a:r>
              <a:rPr lang="en-US"/>
              <a:t>*</a:t>
            </a:r>
            <a:endParaRPr lang="en-US" dirty="0"/>
          </a:p>
        </p:txBody>
      </p:sp>
      <p:sp>
        <p:nvSpPr>
          <p:cNvPr id="11" name="Footer Placeholder 10"/>
          <p:cNvSpPr>
            <a:spLocks noGrp="1"/>
          </p:cNvSpPr>
          <p:nvPr>
            <p:ph type="ftr" sz="quarter" idx="11"/>
          </p:nvPr>
        </p:nvSpPr>
        <p:spPr/>
        <p:txBody>
          <a:bodyPr/>
          <a:lstStyle/>
          <a:p>
            <a:r>
              <a:rPr lang="en-US"/>
              <a:t>UECS3213 / UECS3453 Data Mining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MY" altLang="en-US"/>
              <a:t>Classification Techniques</a:t>
            </a:r>
          </a:p>
        </p:txBody>
      </p:sp>
      <p:sp>
        <p:nvSpPr>
          <p:cNvPr id="5" name="Content Placeholder 4"/>
          <p:cNvSpPr>
            <a:spLocks noGrp="1"/>
          </p:cNvSpPr>
          <p:nvPr>
            <p:ph idx="1"/>
          </p:nvPr>
        </p:nvSpPr>
        <p:spPr/>
        <p:txBody>
          <a:bodyPr/>
          <a:lstStyle/>
          <a:p>
            <a:r>
              <a:rPr b="1"/>
              <a:t>K-Nearest Neighbours </a:t>
            </a:r>
            <a:r>
              <a:rPr lang="en-MY" b="1"/>
              <a:t>(k-NN)</a:t>
            </a:r>
            <a:endParaRPr b="1"/>
          </a:p>
          <a:p>
            <a:r>
              <a:rPr b="1"/>
              <a:t>Decision Tree </a:t>
            </a:r>
            <a:r>
              <a:rPr lang="en-MY" b="1"/>
              <a:t>Classifier</a:t>
            </a:r>
            <a:endParaRPr b="1"/>
          </a:p>
          <a:p>
            <a:r>
              <a:rPr b="1">
                <a:sym typeface="+mn-ea"/>
              </a:rPr>
              <a:t>Naïve Bayes</a:t>
            </a:r>
            <a:r>
              <a:rPr>
                <a:sym typeface="+mn-ea"/>
              </a:rPr>
              <a:t> </a:t>
            </a:r>
            <a:r>
              <a:rPr lang="en-MY">
                <a:sym typeface="+mn-ea"/>
              </a:rPr>
              <a:t>(Chapter 3b) </a:t>
            </a:r>
            <a:r>
              <a:rPr>
                <a:sym typeface="+mn-ea"/>
              </a:rPr>
              <a:t>and Bayesian Belief Networks </a:t>
            </a:r>
          </a:p>
          <a:p>
            <a:r>
              <a:rPr b="1">
                <a:sym typeface="+mn-ea"/>
              </a:rPr>
              <a:t>Support Vector Machines</a:t>
            </a:r>
            <a:r>
              <a:rPr>
                <a:sym typeface="+mn-ea"/>
              </a:rPr>
              <a:t> </a:t>
            </a:r>
            <a:r>
              <a:rPr lang="en-MY">
                <a:sym typeface="+mn-ea"/>
              </a:rPr>
              <a:t>(SVM) (Chapter 3b) </a:t>
            </a:r>
          </a:p>
          <a:p>
            <a:r>
              <a:rPr>
                <a:solidFill>
                  <a:schemeClr val="tx1"/>
                </a:solidFill>
              </a:rPr>
              <a:t>Rule-based Methods</a:t>
            </a:r>
          </a:p>
          <a:p>
            <a:r>
              <a:rPr>
                <a:solidFill>
                  <a:schemeClr val="tx1"/>
                </a:solidFill>
              </a:rPr>
              <a:t>Memory based reasoning</a:t>
            </a:r>
          </a:p>
          <a:p>
            <a:r>
              <a:rPr>
                <a:solidFill>
                  <a:schemeClr val="tx1"/>
                </a:solidFill>
              </a:rPr>
              <a:t>Neural Networks</a:t>
            </a:r>
            <a:endParaRPr>
              <a:solidFill>
                <a:srgbClr val="FF0000"/>
              </a:solidFill>
            </a:endParaRPr>
          </a:p>
          <a:p>
            <a:r>
              <a:rPr lang="en-MY"/>
              <a:t>etc.</a:t>
            </a:r>
          </a:p>
          <a:p>
            <a:endParaRPr lang="en-MY"/>
          </a:p>
          <a:p>
            <a:endParaRPr lang="en-US"/>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MY" altLang="en-US"/>
              <a:t>k-Nearest Neighbour (k-NN)</a:t>
            </a: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a:normAutofit/>
          </a:bodyPr>
          <a:lstStyle/>
          <a:p>
            <a:r>
              <a:rPr lang="en-MY"/>
              <a:t>Nearest Neighbour Classifiers</a:t>
            </a:r>
          </a:p>
        </p:txBody>
      </p:sp>
      <p:sp>
        <p:nvSpPr>
          <p:cNvPr id="18" name="Content Placeholder 17"/>
          <p:cNvSpPr>
            <a:spLocks noGrp="1"/>
          </p:cNvSpPr>
          <p:nvPr>
            <p:ph idx="1"/>
          </p:nvPr>
        </p:nvSpPr>
        <p:spPr/>
        <p:txBody>
          <a:bodyPr/>
          <a:lstStyle/>
          <a:p>
            <a:r>
              <a:rPr b="1"/>
              <a:t>Basic idea</a:t>
            </a:r>
            <a:r>
              <a:t>: If it walks like a duck, quacks like a duck, then it </a:t>
            </a:r>
            <a:r>
              <a:rPr lang="en-MY"/>
              <a:t>is</a:t>
            </a:r>
            <a:r>
              <a:t> probably a duck</a:t>
            </a:r>
          </a:p>
          <a:p>
            <a:endParaRPr/>
          </a:p>
          <a:p>
            <a:endParaRPr lang="en-US"/>
          </a:p>
        </p:txBody>
      </p:sp>
      <p:sp>
        <p:nvSpPr>
          <p:cNvPr id="5" name="object 5"/>
          <p:cNvSpPr/>
          <p:nvPr/>
        </p:nvSpPr>
        <p:spPr>
          <a:xfrm>
            <a:off x="2813050" y="2813050"/>
            <a:ext cx="4051300" cy="34417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919395" y="4198295"/>
            <a:ext cx="1128349" cy="73946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1907540" y="5285689"/>
            <a:ext cx="874394" cy="5664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Arial" panose="020B0604020202020204"/>
                <a:cs typeface="Arial" panose="020B0604020202020204"/>
              </a:rPr>
              <a:t>Training</a:t>
            </a:r>
            <a:endParaRPr sz="1800">
              <a:latin typeface="Arial" panose="020B0604020202020204"/>
              <a:cs typeface="Arial" panose="020B0604020202020204"/>
            </a:endParaRPr>
          </a:p>
          <a:p>
            <a:pPr marL="12700">
              <a:lnSpc>
                <a:spcPct val="100000"/>
              </a:lnSpc>
            </a:pPr>
            <a:r>
              <a:rPr sz="1800" spc="-5" dirty="0">
                <a:latin typeface="Arial" panose="020B0604020202020204"/>
                <a:cs typeface="Arial" panose="020B0604020202020204"/>
              </a:rPr>
              <a:t>R</a:t>
            </a:r>
            <a:r>
              <a:rPr sz="1800" spc="-15" dirty="0">
                <a:latin typeface="Arial" panose="020B0604020202020204"/>
                <a:cs typeface="Arial" panose="020B0604020202020204"/>
              </a:rPr>
              <a:t>e</a:t>
            </a:r>
            <a:r>
              <a:rPr sz="1800" spc="-5" dirty="0">
                <a:latin typeface="Arial" panose="020B0604020202020204"/>
                <a:cs typeface="Arial" panose="020B0604020202020204"/>
              </a:rPr>
              <a:t>cor</a:t>
            </a:r>
            <a:r>
              <a:rPr sz="1800" spc="-15" dirty="0">
                <a:latin typeface="Arial" panose="020B0604020202020204"/>
                <a:cs typeface="Arial" panose="020B0604020202020204"/>
              </a:rPr>
              <a:t>d</a:t>
            </a:r>
            <a:r>
              <a:rPr sz="1800" dirty="0">
                <a:latin typeface="Arial" panose="020B0604020202020204"/>
                <a:cs typeface="Arial" panose="020B0604020202020204"/>
              </a:rPr>
              <a:t>s</a:t>
            </a:r>
            <a:endParaRPr sz="1800">
              <a:latin typeface="Arial" panose="020B0604020202020204"/>
              <a:cs typeface="Arial" panose="020B0604020202020204"/>
            </a:endParaRPr>
          </a:p>
        </p:txBody>
      </p:sp>
      <p:sp>
        <p:nvSpPr>
          <p:cNvPr id="8" name="object 8"/>
          <p:cNvSpPr txBox="1"/>
          <p:nvPr/>
        </p:nvSpPr>
        <p:spPr>
          <a:xfrm>
            <a:off x="8992869" y="3304159"/>
            <a:ext cx="761365" cy="566420"/>
          </a:xfrm>
          <a:prstGeom prst="rect">
            <a:avLst/>
          </a:prstGeom>
        </p:spPr>
        <p:txBody>
          <a:bodyPr vert="horz" wrap="square" lIns="0" tIns="12700" rIns="0" bIns="0" rtlCol="0">
            <a:spAutoFit/>
          </a:bodyPr>
          <a:lstStyle/>
          <a:p>
            <a:pPr marL="12700" marR="5080" indent="156845">
              <a:lnSpc>
                <a:spcPct val="100000"/>
              </a:lnSpc>
              <a:spcBef>
                <a:spcPts val="100"/>
              </a:spcBef>
            </a:pPr>
            <a:r>
              <a:rPr sz="1800" spc="-50" dirty="0">
                <a:latin typeface="Arial" panose="020B0604020202020204"/>
                <a:cs typeface="Arial" panose="020B0604020202020204"/>
              </a:rPr>
              <a:t>Test  </a:t>
            </a:r>
            <a:r>
              <a:rPr sz="1800" spc="-5" dirty="0">
                <a:latin typeface="Arial" panose="020B0604020202020204"/>
                <a:cs typeface="Arial" panose="020B0604020202020204"/>
              </a:rPr>
              <a:t>R</a:t>
            </a:r>
            <a:r>
              <a:rPr sz="1800" spc="-15" dirty="0">
                <a:latin typeface="Arial" panose="020B0604020202020204"/>
                <a:cs typeface="Arial" panose="020B0604020202020204"/>
              </a:rPr>
              <a:t>e</a:t>
            </a:r>
            <a:r>
              <a:rPr sz="1800" spc="-5" dirty="0">
                <a:latin typeface="Arial" panose="020B0604020202020204"/>
                <a:cs typeface="Arial" panose="020B0604020202020204"/>
              </a:rPr>
              <a:t>cord</a:t>
            </a:r>
            <a:endParaRPr sz="1800">
              <a:latin typeface="Arial" panose="020B0604020202020204"/>
              <a:cs typeface="Arial" panose="020B0604020202020204"/>
            </a:endParaRPr>
          </a:p>
        </p:txBody>
      </p:sp>
      <p:sp>
        <p:nvSpPr>
          <p:cNvPr id="9" name="object 9"/>
          <p:cNvSpPr txBox="1"/>
          <p:nvPr/>
        </p:nvSpPr>
        <p:spPr>
          <a:xfrm>
            <a:off x="6861428" y="3075559"/>
            <a:ext cx="950594" cy="56642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panose="020B0604020202020204"/>
                <a:cs typeface="Arial" panose="020B0604020202020204"/>
              </a:rPr>
              <a:t>C</a:t>
            </a:r>
            <a:r>
              <a:rPr sz="1800" spc="-15" dirty="0">
                <a:latin typeface="Arial" panose="020B0604020202020204"/>
                <a:cs typeface="Arial" panose="020B0604020202020204"/>
              </a:rPr>
              <a:t>o</a:t>
            </a:r>
            <a:r>
              <a:rPr sz="1800" spc="-5" dirty="0">
                <a:latin typeface="Arial" panose="020B0604020202020204"/>
                <a:cs typeface="Arial" panose="020B0604020202020204"/>
              </a:rPr>
              <a:t>mp</a:t>
            </a:r>
            <a:r>
              <a:rPr sz="1800" spc="-15" dirty="0">
                <a:latin typeface="Arial" panose="020B0604020202020204"/>
                <a:cs typeface="Arial" panose="020B0604020202020204"/>
              </a:rPr>
              <a:t>u</a:t>
            </a:r>
            <a:r>
              <a:rPr sz="1800" dirty="0">
                <a:latin typeface="Arial" panose="020B0604020202020204"/>
                <a:cs typeface="Arial" panose="020B0604020202020204"/>
              </a:rPr>
              <a:t>te  </a:t>
            </a:r>
            <a:r>
              <a:rPr sz="1800" spc="-5" dirty="0">
                <a:latin typeface="Arial" panose="020B0604020202020204"/>
                <a:cs typeface="Arial" panose="020B0604020202020204"/>
              </a:rPr>
              <a:t>Distance</a:t>
            </a:r>
            <a:endParaRPr sz="1800">
              <a:latin typeface="Arial" panose="020B0604020202020204"/>
              <a:cs typeface="Arial" panose="020B0604020202020204"/>
            </a:endParaRPr>
          </a:p>
        </p:txBody>
      </p:sp>
      <p:sp>
        <p:nvSpPr>
          <p:cNvPr id="10" name="object 10"/>
          <p:cNvSpPr/>
          <p:nvPr/>
        </p:nvSpPr>
        <p:spPr>
          <a:xfrm>
            <a:off x="6013577" y="3563365"/>
            <a:ext cx="2673350" cy="949960"/>
          </a:xfrm>
          <a:custGeom>
            <a:avLst/>
            <a:gdLst/>
            <a:ahLst/>
            <a:cxnLst/>
            <a:rect l="l" t="t" r="r" b="b"/>
            <a:pathLst>
              <a:path w="2673350" h="949960">
                <a:moveTo>
                  <a:pt x="2558948" y="913432"/>
                </a:moveTo>
                <a:lnTo>
                  <a:pt x="2546604" y="949452"/>
                </a:lnTo>
                <a:lnTo>
                  <a:pt x="2673223" y="932434"/>
                </a:lnTo>
                <a:lnTo>
                  <a:pt x="2660628" y="919607"/>
                </a:lnTo>
                <a:lnTo>
                  <a:pt x="2576956" y="919607"/>
                </a:lnTo>
                <a:lnTo>
                  <a:pt x="2558948" y="913432"/>
                </a:lnTo>
                <a:close/>
              </a:path>
              <a:path w="2673350" h="949960">
                <a:moveTo>
                  <a:pt x="2571305" y="877377"/>
                </a:moveTo>
                <a:lnTo>
                  <a:pt x="2558948" y="913432"/>
                </a:lnTo>
                <a:lnTo>
                  <a:pt x="2576956" y="919607"/>
                </a:lnTo>
                <a:lnTo>
                  <a:pt x="2589276" y="883539"/>
                </a:lnTo>
                <a:lnTo>
                  <a:pt x="2571305" y="877377"/>
                </a:lnTo>
                <a:close/>
              </a:path>
              <a:path w="2673350" h="949960">
                <a:moveTo>
                  <a:pt x="2583688" y="841248"/>
                </a:moveTo>
                <a:lnTo>
                  <a:pt x="2571305" y="877377"/>
                </a:lnTo>
                <a:lnTo>
                  <a:pt x="2589276" y="883539"/>
                </a:lnTo>
                <a:lnTo>
                  <a:pt x="2576956" y="919607"/>
                </a:lnTo>
                <a:lnTo>
                  <a:pt x="2660628" y="919607"/>
                </a:lnTo>
                <a:lnTo>
                  <a:pt x="2583688" y="841248"/>
                </a:lnTo>
                <a:close/>
              </a:path>
              <a:path w="2673350" h="949960">
                <a:moveTo>
                  <a:pt x="12446" y="0"/>
                </a:moveTo>
                <a:lnTo>
                  <a:pt x="0" y="36068"/>
                </a:lnTo>
                <a:lnTo>
                  <a:pt x="2558948" y="913432"/>
                </a:lnTo>
                <a:lnTo>
                  <a:pt x="2571305" y="877377"/>
                </a:lnTo>
                <a:lnTo>
                  <a:pt x="12446" y="0"/>
                </a:lnTo>
                <a:close/>
              </a:path>
            </a:pathLst>
          </a:custGeom>
          <a:solidFill>
            <a:srgbClr val="FF0000"/>
          </a:solidFill>
        </p:spPr>
        <p:txBody>
          <a:bodyPr wrap="square" lIns="0" tIns="0" rIns="0" bIns="0" rtlCol="0"/>
          <a:lstStyle/>
          <a:p>
            <a:endParaRPr/>
          </a:p>
        </p:txBody>
      </p:sp>
      <p:sp>
        <p:nvSpPr>
          <p:cNvPr id="11" name="object 11"/>
          <p:cNvSpPr/>
          <p:nvPr/>
        </p:nvSpPr>
        <p:spPr>
          <a:xfrm>
            <a:off x="5562091" y="4552950"/>
            <a:ext cx="3201035" cy="149860"/>
          </a:xfrm>
          <a:custGeom>
            <a:avLst/>
            <a:gdLst/>
            <a:ahLst/>
            <a:cxnLst/>
            <a:rect l="l" t="t" r="r" b="b"/>
            <a:pathLst>
              <a:path w="3201034" h="149860">
                <a:moveTo>
                  <a:pt x="3088005" y="35432"/>
                </a:moveTo>
                <a:lnTo>
                  <a:pt x="3087116" y="73460"/>
                </a:lnTo>
                <a:lnTo>
                  <a:pt x="3106166" y="73913"/>
                </a:lnTo>
                <a:lnTo>
                  <a:pt x="3105277" y="112013"/>
                </a:lnTo>
                <a:lnTo>
                  <a:pt x="3086216" y="112013"/>
                </a:lnTo>
                <a:lnTo>
                  <a:pt x="3085338" y="149606"/>
                </a:lnTo>
                <a:lnTo>
                  <a:pt x="3165264" y="112013"/>
                </a:lnTo>
                <a:lnTo>
                  <a:pt x="3105277" y="112013"/>
                </a:lnTo>
                <a:lnTo>
                  <a:pt x="3086226" y="111560"/>
                </a:lnTo>
                <a:lnTo>
                  <a:pt x="3166229" y="111560"/>
                </a:lnTo>
                <a:lnTo>
                  <a:pt x="3200908" y="95250"/>
                </a:lnTo>
                <a:lnTo>
                  <a:pt x="3088005" y="35432"/>
                </a:lnTo>
                <a:close/>
              </a:path>
              <a:path w="3201034" h="149860">
                <a:moveTo>
                  <a:pt x="3087116" y="73460"/>
                </a:moveTo>
                <a:lnTo>
                  <a:pt x="3086226" y="111560"/>
                </a:lnTo>
                <a:lnTo>
                  <a:pt x="3105277" y="112013"/>
                </a:lnTo>
                <a:lnTo>
                  <a:pt x="3106166" y="73913"/>
                </a:lnTo>
                <a:lnTo>
                  <a:pt x="3087116" y="73460"/>
                </a:lnTo>
                <a:close/>
              </a:path>
              <a:path w="3201034" h="149860">
                <a:moveTo>
                  <a:pt x="1016" y="0"/>
                </a:moveTo>
                <a:lnTo>
                  <a:pt x="0" y="38100"/>
                </a:lnTo>
                <a:lnTo>
                  <a:pt x="3086226" y="111560"/>
                </a:lnTo>
                <a:lnTo>
                  <a:pt x="3087116" y="73460"/>
                </a:lnTo>
                <a:lnTo>
                  <a:pt x="1016" y="0"/>
                </a:lnTo>
                <a:close/>
              </a:path>
            </a:pathLst>
          </a:custGeom>
          <a:solidFill>
            <a:srgbClr val="FF0000"/>
          </a:solidFill>
        </p:spPr>
        <p:txBody>
          <a:bodyPr wrap="square" lIns="0" tIns="0" rIns="0" bIns="0" rtlCol="0"/>
          <a:lstStyle/>
          <a:p>
            <a:endParaRPr/>
          </a:p>
        </p:txBody>
      </p:sp>
      <p:sp>
        <p:nvSpPr>
          <p:cNvPr id="12" name="object 12"/>
          <p:cNvSpPr/>
          <p:nvPr/>
        </p:nvSpPr>
        <p:spPr>
          <a:xfrm>
            <a:off x="6168771" y="4840985"/>
            <a:ext cx="2518410" cy="511809"/>
          </a:xfrm>
          <a:custGeom>
            <a:avLst/>
            <a:gdLst/>
            <a:ahLst/>
            <a:cxnLst/>
            <a:rect l="l" t="t" r="r" b="b"/>
            <a:pathLst>
              <a:path w="2518409" h="511810">
                <a:moveTo>
                  <a:pt x="2402172" y="37562"/>
                </a:moveTo>
                <a:lnTo>
                  <a:pt x="0" y="474217"/>
                </a:lnTo>
                <a:lnTo>
                  <a:pt x="6857" y="511809"/>
                </a:lnTo>
                <a:lnTo>
                  <a:pt x="2408982" y="75037"/>
                </a:lnTo>
                <a:lnTo>
                  <a:pt x="2402172" y="37562"/>
                </a:lnTo>
                <a:close/>
              </a:path>
              <a:path w="2518409" h="511810">
                <a:moveTo>
                  <a:pt x="2512373" y="34162"/>
                </a:moveTo>
                <a:lnTo>
                  <a:pt x="2420874" y="34162"/>
                </a:lnTo>
                <a:lnTo>
                  <a:pt x="2427731" y="71627"/>
                </a:lnTo>
                <a:lnTo>
                  <a:pt x="2408982" y="75037"/>
                </a:lnTo>
                <a:lnTo>
                  <a:pt x="2415794" y="112521"/>
                </a:lnTo>
                <a:lnTo>
                  <a:pt x="2518029" y="35813"/>
                </a:lnTo>
                <a:lnTo>
                  <a:pt x="2512373" y="34162"/>
                </a:lnTo>
                <a:close/>
              </a:path>
              <a:path w="2518409" h="511810">
                <a:moveTo>
                  <a:pt x="2420874" y="34162"/>
                </a:moveTo>
                <a:lnTo>
                  <a:pt x="2402172" y="37562"/>
                </a:lnTo>
                <a:lnTo>
                  <a:pt x="2408982" y="75037"/>
                </a:lnTo>
                <a:lnTo>
                  <a:pt x="2427731" y="71627"/>
                </a:lnTo>
                <a:lnTo>
                  <a:pt x="2420874" y="34162"/>
                </a:lnTo>
                <a:close/>
              </a:path>
              <a:path w="2518409" h="511810">
                <a:moveTo>
                  <a:pt x="2395347" y="0"/>
                </a:moveTo>
                <a:lnTo>
                  <a:pt x="2402172" y="37562"/>
                </a:lnTo>
                <a:lnTo>
                  <a:pt x="2420874" y="34162"/>
                </a:lnTo>
                <a:lnTo>
                  <a:pt x="2512373" y="34162"/>
                </a:lnTo>
                <a:lnTo>
                  <a:pt x="2395347" y="0"/>
                </a:lnTo>
                <a:close/>
              </a:path>
            </a:pathLst>
          </a:custGeom>
          <a:solidFill>
            <a:srgbClr val="FF0000"/>
          </a:solidFill>
        </p:spPr>
        <p:txBody>
          <a:bodyPr wrap="square" lIns="0" tIns="0" rIns="0" bIns="0" rtlCol="0"/>
          <a:lstStyle/>
          <a:p>
            <a:endParaRPr/>
          </a:p>
        </p:txBody>
      </p:sp>
      <p:sp>
        <p:nvSpPr>
          <p:cNvPr id="13" name="object 13"/>
          <p:cNvSpPr/>
          <p:nvPr/>
        </p:nvSpPr>
        <p:spPr>
          <a:xfrm>
            <a:off x="4189729" y="4751323"/>
            <a:ext cx="4497070" cy="373380"/>
          </a:xfrm>
          <a:custGeom>
            <a:avLst/>
            <a:gdLst/>
            <a:ahLst/>
            <a:cxnLst/>
            <a:rect l="l" t="t" r="r" b="b"/>
            <a:pathLst>
              <a:path w="4497070" h="373379">
                <a:moveTo>
                  <a:pt x="4381752" y="37994"/>
                </a:moveTo>
                <a:lnTo>
                  <a:pt x="0" y="335025"/>
                </a:lnTo>
                <a:lnTo>
                  <a:pt x="2539" y="373125"/>
                </a:lnTo>
                <a:lnTo>
                  <a:pt x="4384289" y="75968"/>
                </a:lnTo>
                <a:lnTo>
                  <a:pt x="4381752" y="37994"/>
                </a:lnTo>
                <a:close/>
              </a:path>
              <a:path w="4497070" h="373379">
                <a:moveTo>
                  <a:pt x="4466998" y="36702"/>
                </a:moveTo>
                <a:lnTo>
                  <a:pt x="4400804" y="36702"/>
                </a:lnTo>
                <a:lnTo>
                  <a:pt x="4403344" y="74675"/>
                </a:lnTo>
                <a:lnTo>
                  <a:pt x="4384289" y="75968"/>
                </a:lnTo>
                <a:lnTo>
                  <a:pt x="4386834" y="114045"/>
                </a:lnTo>
                <a:lnTo>
                  <a:pt x="4497070" y="49275"/>
                </a:lnTo>
                <a:lnTo>
                  <a:pt x="4466998" y="36702"/>
                </a:lnTo>
                <a:close/>
              </a:path>
              <a:path w="4497070" h="373379">
                <a:moveTo>
                  <a:pt x="4400804" y="36702"/>
                </a:moveTo>
                <a:lnTo>
                  <a:pt x="4381752" y="37994"/>
                </a:lnTo>
                <a:lnTo>
                  <a:pt x="4384289" y="75968"/>
                </a:lnTo>
                <a:lnTo>
                  <a:pt x="4403344" y="74675"/>
                </a:lnTo>
                <a:lnTo>
                  <a:pt x="4400804" y="36702"/>
                </a:lnTo>
                <a:close/>
              </a:path>
              <a:path w="4497070" h="373379">
                <a:moveTo>
                  <a:pt x="4379214" y="0"/>
                </a:moveTo>
                <a:lnTo>
                  <a:pt x="4381752" y="37994"/>
                </a:lnTo>
                <a:lnTo>
                  <a:pt x="4400804" y="36702"/>
                </a:lnTo>
                <a:lnTo>
                  <a:pt x="4466998" y="36702"/>
                </a:lnTo>
                <a:lnTo>
                  <a:pt x="4379214" y="0"/>
                </a:lnTo>
                <a:close/>
              </a:path>
            </a:pathLst>
          </a:custGeom>
          <a:solidFill>
            <a:srgbClr val="FF0000"/>
          </a:solidFill>
        </p:spPr>
        <p:txBody>
          <a:bodyPr wrap="square" lIns="0" tIns="0" rIns="0" bIns="0" rtlCol="0"/>
          <a:lstStyle/>
          <a:p>
            <a:endParaRPr/>
          </a:p>
        </p:txBody>
      </p:sp>
      <p:sp>
        <p:nvSpPr>
          <p:cNvPr id="14" name="object 14"/>
          <p:cNvSpPr/>
          <p:nvPr/>
        </p:nvSpPr>
        <p:spPr>
          <a:xfrm>
            <a:off x="4568189" y="3715130"/>
            <a:ext cx="4042410" cy="889635"/>
          </a:xfrm>
          <a:custGeom>
            <a:avLst/>
            <a:gdLst/>
            <a:ahLst/>
            <a:cxnLst/>
            <a:rect l="l" t="t" r="r" b="b"/>
            <a:pathLst>
              <a:path w="4042409" h="889635">
                <a:moveTo>
                  <a:pt x="3926598" y="852235"/>
                </a:moveTo>
                <a:lnTo>
                  <a:pt x="3918839" y="889635"/>
                </a:lnTo>
                <a:lnTo>
                  <a:pt x="4042410" y="856869"/>
                </a:lnTo>
                <a:lnTo>
                  <a:pt x="4041445" y="856107"/>
                </a:lnTo>
                <a:lnTo>
                  <a:pt x="3945255" y="856107"/>
                </a:lnTo>
                <a:lnTo>
                  <a:pt x="3926598" y="852235"/>
                </a:lnTo>
                <a:close/>
              </a:path>
              <a:path w="4042409" h="889635">
                <a:moveTo>
                  <a:pt x="3934320" y="815018"/>
                </a:moveTo>
                <a:lnTo>
                  <a:pt x="3926598" y="852235"/>
                </a:lnTo>
                <a:lnTo>
                  <a:pt x="3945255" y="856107"/>
                </a:lnTo>
                <a:lnTo>
                  <a:pt x="3953002" y="818896"/>
                </a:lnTo>
                <a:lnTo>
                  <a:pt x="3934320" y="815018"/>
                </a:lnTo>
                <a:close/>
              </a:path>
              <a:path w="4042409" h="889635">
                <a:moveTo>
                  <a:pt x="3942080" y="777621"/>
                </a:moveTo>
                <a:lnTo>
                  <a:pt x="3934320" y="815018"/>
                </a:lnTo>
                <a:lnTo>
                  <a:pt x="3953002" y="818896"/>
                </a:lnTo>
                <a:lnTo>
                  <a:pt x="3945255" y="856107"/>
                </a:lnTo>
                <a:lnTo>
                  <a:pt x="4041445" y="856107"/>
                </a:lnTo>
                <a:lnTo>
                  <a:pt x="3942080" y="777621"/>
                </a:lnTo>
                <a:close/>
              </a:path>
              <a:path w="4042409" h="889635">
                <a:moveTo>
                  <a:pt x="7620" y="0"/>
                </a:moveTo>
                <a:lnTo>
                  <a:pt x="0" y="37338"/>
                </a:lnTo>
                <a:lnTo>
                  <a:pt x="3926598" y="852235"/>
                </a:lnTo>
                <a:lnTo>
                  <a:pt x="3934320" y="815018"/>
                </a:lnTo>
                <a:lnTo>
                  <a:pt x="7620" y="0"/>
                </a:lnTo>
                <a:close/>
              </a:path>
            </a:pathLst>
          </a:custGeom>
          <a:solidFill>
            <a:srgbClr val="FF0000"/>
          </a:solidFill>
        </p:spPr>
        <p:txBody>
          <a:bodyPr wrap="square" lIns="0" tIns="0" rIns="0" bIns="0" rtlCol="0"/>
          <a:lstStyle/>
          <a:p>
            <a:endParaRPr/>
          </a:p>
        </p:txBody>
      </p:sp>
      <p:sp>
        <p:nvSpPr>
          <p:cNvPr id="15" name="object 15"/>
          <p:cNvSpPr txBox="1"/>
          <p:nvPr/>
        </p:nvSpPr>
        <p:spPr>
          <a:xfrm>
            <a:off x="6785228" y="5285689"/>
            <a:ext cx="1765300" cy="5664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Choose </a:t>
            </a:r>
            <a:r>
              <a:rPr sz="1800" dirty="0">
                <a:latin typeface="Arial" panose="020B0604020202020204"/>
                <a:cs typeface="Arial" panose="020B0604020202020204"/>
              </a:rPr>
              <a:t>k of</a:t>
            </a:r>
            <a:r>
              <a:rPr sz="1800" spc="-45" dirty="0">
                <a:latin typeface="Arial" panose="020B0604020202020204"/>
                <a:cs typeface="Arial" panose="020B0604020202020204"/>
              </a:rPr>
              <a:t> </a:t>
            </a:r>
            <a:r>
              <a:rPr sz="1800" dirty="0">
                <a:latin typeface="Arial" panose="020B0604020202020204"/>
                <a:cs typeface="Arial" panose="020B0604020202020204"/>
              </a:rPr>
              <a:t>the</a:t>
            </a:r>
            <a:endParaRPr sz="1800">
              <a:latin typeface="Arial" panose="020B0604020202020204"/>
              <a:cs typeface="Arial" panose="020B0604020202020204"/>
            </a:endParaRPr>
          </a:p>
          <a:p>
            <a:pPr marL="12700">
              <a:lnSpc>
                <a:spcPct val="100000"/>
              </a:lnSpc>
            </a:pPr>
            <a:r>
              <a:rPr sz="1800" spc="-5" dirty="0">
                <a:latin typeface="Arial" panose="020B0604020202020204"/>
                <a:cs typeface="Arial" panose="020B0604020202020204"/>
              </a:rPr>
              <a:t>“nearest”</a:t>
            </a:r>
            <a:r>
              <a:rPr sz="1800" spc="-35" dirty="0">
                <a:latin typeface="Arial" panose="020B0604020202020204"/>
                <a:cs typeface="Arial" panose="020B0604020202020204"/>
              </a:rPr>
              <a:t> </a:t>
            </a:r>
            <a:r>
              <a:rPr sz="1800" spc="-5" dirty="0">
                <a:latin typeface="Arial" panose="020B0604020202020204"/>
                <a:cs typeface="Arial" panose="020B0604020202020204"/>
              </a:rPr>
              <a:t>records</a:t>
            </a:r>
            <a:endParaRPr sz="1800">
              <a:latin typeface="Arial" panose="020B0604020202020204"/>
              <a:cs typeface="Arial" panose="020B0604020202020204"/>
            </a:endParaRPr>
          </a:p>
        </p:txBody>
      </p:sp>
      <p:sp>
        <p:nvSpPr>
          <p:cNvPr id="16" name="object 16"/>
          <p:cNvSpPr/>
          <p:nvPr/>
        </p:nvSpPr>
        <p:spPr>
          <a:xfrm>
            <a:off x="5562091" y="4549775"/>
            <a:ext cx="3201035" cy="161925"/>
          </a:xfrm>
          <a:custGeom>
            <a:avLst/>
            <a:gdLst/>
            <a:ahLst/>
            <a:cxnLst/>
            <a:rect l="l" t="t" r="r" b="b"/>
            <a:pathLst>
              <a:path w="3201034" h="161925">
                <a:moveTo>
                  <a:pt x="3069209" y="28575"/>
                </a:moveTo>
                <a:lnTo>
                  <a:pt x="3068151" y="73006"/>
                </a:lnTo>
                <a:lnTo>
                  <a:pt x="3090291" y="73532"/>
                </a:lnTo>
                <a:lnTo>
                  <a:pt x="3089275" y="117982"/>
                </a:lnTo>
                <a:lnTo>
                  <a:pt x="3067080" y="117982"/>
                </a:lnTo>
                <a:lnTo>
                  <a:pt x="3066034" y="161925"/>
                </a:lnTo>
                <a:lnTo>
                  <a:pt x="3159366" y="117982"/>
                </a:lnTo>
                <a:lnTo>
                  <a:pt x="3089275" y="117982"/>
                </a:lnTo>
                <a:lnTo>
                  <a:pt x="3067092" y="117455"/>
                </a:lnTo>
                <a:lnTo>
                  <a:pt x="3160488" y="117455"/>
                </a:lnTo>
                <a:lnTo>
                  <a:pt x="3200908" y="98425"/>
                </a:lnTo>
                <a:lnTo>
                  <a:pt x="3069209" y="28575"/>
                </a:lnTo>
                <a:close/>
              </a:path>
              <a:path w="3201034" h="161925">
                <a:moveTo>
                  <a:pt x="3068151" y="73006"/>
                </a:moveTo>
                <a:lnTo>
                  <a:pt x="3067092" y="117455"/>
                </a:lnTo>
                <a:lnTo>
                  <a:pt x="3089275" y="117982"/>
                </a:lnTo>
                <a:lnTo>
                  <a:pt x="3090291" y="73532"/>
                </a:lnTo>
                <a:lnTo>
                  <a:pt x="3068151" y="73006"/>
                </a:lnTo>
                <a:close/>
              </a:path>
              <a:path w="3201034" h="161925">
                <a:moveTo>
                  <a:pt x="1016" y="0"/>
                </a:moveTo>
                <a:lnTo>
                  <a:pt x="0" y="44450"/>
                </a:lnTo>
                <a:lnTo>
                  <a:pt x="3067092" y="117455"/>
                </a:lnTo>
                <a:lnTo>
                  <a:pt x="3068151" y="73006"/>
                </a:lnTo>
                <a:lnTo>
                  <a:pt x="1016" y="0"/>
                </a:lnTo>
                <a:close/>
              </a:path>
            </a:pathLst>
          </a:custGeom>
          <a:solidFill>
            <a:srgbClr val="0000FF"/>
          </a:solidFill>
        </p:spPr>
        <p:txBody>
          <a:bodyPr wrap="square" lIns="0" tIns="0" rIns="0" bIns="0" rtlCol="0"/>
          <a:lstStyle/>
          <a:p>
            <a:endParaRPr/>
          </a:p>
        </p:txBody>
      </p:sp>
      <p:sp>
        <p:nvSpPr>
          <p:cNvPr id="17" name="object 17"/>
          <p:cNvSpPr/>
          <p:nvPr/>
        </p:nvSpPr>
        <p:spPr>
          <a:xfrm>
            <a:off x="6168263" y="4835016"/>
            <a:ext cx="2519045" cy="521334"/>
          </a:xfrm>
          <a:custGeom>
            <a:avLst/>
            <a:gdLst/>
            <a:ahLst/>
            <a:cxnLst/>
            <a:rect l="l" t="t" r="r" b="b"/>
            <a:pathLst>
              <a:path w="2519045" h="521335">
                <a:moveTo>
                  <a:pt x="2383366" y="43730"/>
                </a:moveTo>
                <a:lnTo>
                  <a:pt x="0" y="477138"/>
                </a:lnTo>
                <a:lnTo>
                  <a:pt x="7874" y="520826"/>
                </a:lnTo>
                <a:lnTo>
                  <a:pt x="2391337" y="87527"/>
                </a:lnTo>
                <a:lnTo>
                  <a:pt x="2383366" y="43730"/>
                </a:lnTo>
                <a:close/>
              </a:path>
              <a:path w="2519045" h="521335">
                <a:moveTo>
                  <a:pt x="2511576" y="39750"/>
                </a:moveTo>
                <a:lnTo>
                  <a:pt x="2405253" y="39750"/>
                </a:lnTo>
                <a:lnTo>
                  <a:pt x="2413127" y="83565"/>
                </a:lnTo>
                <a:lnTo>
                  <a:pt x="2391337" y="87527"/>
                </a:lnTo>
                <a:lnTo>
                  <a:pt x="2399284" y="131190"/>
                </a:lnTo>
                <a:lnTo>
                  <a:pt x="2518537" y="41782"/>
                </a:lnTo>
                <a:lnTo>
                  <a:pt x="2511576" y="39750"/>
                </a:lnTo>
                <a:close/>
              </a:path>
              <a:path w="2519045" h="521335">
                <a:moveTo>
                  <a:pt x="2405253" y="39750"/>
                </a:moveTo>
                <a:lnTo>
                  <a:pt x="2383366" y="43730"/>
                </a:lnTo>
                <a:lnTo>
                  <a:pt x="2391337" y="87527"/>
                </a:lnTo>
                <a:lnTo>
                  <a:pt x="2413127" y="83565"/>
                </a:lnTo>
                <a:lnTo>
                  <a:pt x="2405253" y="39750"/>
                </a:lnTo>
                <a:close/>
              </a:path>
              <a:path w="2519045" h="521335">
                <a:moveTo>
                  <a:pt x="2375408" y="0"/>
                </a:moveTo>
                <a:lnTo>
                  <a:pt x="2383366" y="43730"/>
                </a:lnTo>
                <a:lnTo>
                  <a:pt x="2405253" y="39750"/>
                </a:lnTo>
                <a:lnTo>
                  <a:pt x="2511576" y="39750"/>
                </a:lnTo>
                <a:lnTo>
                  <a:pt x="2375408" y="0"/>
                </a:lnTo>
                <a:close/>
              </a:path>
            </a:pathLst>
          </a:custGeom>
          <a:solidFill>
            <a:srgbClr val="0000FF"/>
          </a:solidFill>
        </p:spPr>
        <p:txBody>
          <a:bodyPr wrap="square" lIns="0" tIns="0" rIns="0" bIns="0" rtlCol="0"/>
          <a:lstStyle/>
          <a:p>
            <a:endParaRPr/>
          </a:p>
        </p:txBody>
      </p:sp>
      <p:sp>
        <p:nvSpPr>
          <p:cNvPr id="19" name="Slide Number Placeholder 18"/>
          <p:cNvSpPr>
            <a:spLocks noGrp="1"/>
          </p:cNvSpPr>
          <p:nvPr>
            <p:ph type="sldNum" sz="quarter" idx="12"/>
          </p:nvPr>
        </p:nvSpPr>
        <p:spPr/>
        <p:txBody>
          <a:bodyPr/>
          <a:lstStyle/>
          <a:p>
            <a:r>
              <a:rPr lang="en-US"/>
              <a:t>*</a:t>
            </a:r>
            <a:endParaRPr lang="en-US" dirty="0"/>
          </a:p>
        </p:txBody>
      </p:sp>
      <p:sp>
        <p:nvSpPr>
          <p:cNvPr id="20" name="Footer Placeholder 19"/>
          <p:cNvSpPr>
            <a:spLocks noGrp="1"/>
          </p:cNvSpPr>
          <p:nvPr>
            <p:ph type="ftr" sz="quarter" idx="11"/>
          </p:nvPr>
        </p:nvSpPr>
        <p:spPr/>
        <p:txBody>
          <a:bodyPr/>
          <a:lstStyle/>
          <a:p>
            <a:r>
              <a:rPr lang="en-US"/>
              <a:t>UECS3213 / UECS3453 Data Mining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k-Nearest Neighbour (k-NN)</a:t>
            </a:r>
          </a:p>
        </p:txBody>
      </p:sp>
      <p:sp>
        <p:nvSpPr>
          <p:cNvPr id="3" name="Content Placeholder 2"/>
          <p:cNvSpPr>
            <a:spLocks noGrp="1"/>
          </p:cNvSpPr>
          <p:nvPr>
            <p:ph idx="1"/>
          </p:nvPr>
        </p:nvSpPr>
        <p:spPr/>
        <p:txBody>
          <a:bodyPr>
            <a:normAutofit/>
          </a:bodyPr>
          <a:lstStyle/>
          <a:p>
            <a:r>
              <a:rPr lang="en-US"/>
              <a:t>In k-NN </a:t>
            </a:r>
            <a:r>
              <a:rPr lang="en-US" b="1"/>
              <a:t>classification</a:t>
            </a:r>
            <a:r>
              <a:rPr lang="en-US"/>
              <a:t>, the </a:t>
            </a:r>
            <a:r>
              <a:rPr lang="en-US" b="1"/>
              <a:t>output </a:t>
            </a:r>
            <a:r>
              <a:rPr lang="en-US"/>
              <a:t>is a </a:t>
            </a:r>
            <a:r>
              <a:rPr lang="en-US" b="1">
                <a:solidFill>
                  <a:srgbClr val="0070C0"/>
                </a:solidFill>
              </a:rPr>
              <a:t>class </a:t>
            </a:r>
            <a:r>
              <a:rPr lang="en-US"/>
              <a:t>membership. </a:t>
            </a:r>
          </a:p>
          <a:p>
            <a:endParaRPr lang="en-US"/>
          </a:p>
          <a:p>
            <a:r>
              <a:rPr lang="en-US"/>
              <a:t>An object is classified by a </a:t>
            </a:r>
            <a:r>
              <a:rPr lang="en-US" b="1">
                <a:solidFill>
                  <a:srgbClr val="0070C0"/>
                </a:solidFill>
              </a:rPr>
              <a:t>majority vote</a:t>
            </a:r>
            <a:r>
              <a:rPr lang="en-US" b="1"/>
              <a:t> of its neighbors</a:t>
            </a:r>
            <a:r>
              <a:rPr lang="en-US"/>
              <a:t>, with the object being assigned to the class most common among its k nearest neighbors (k is a positive integer, typically small). If k = 1, then the object is simply assigned to the class of that single nearest neighbor.</a:t>
            </a:r>
          </a:p>
          <a:p>
            <a:endParaRPr lang="en-US"/>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k-Nearest Neighbour (k-NN)</a:t>
            </a:r>
          </a:p>
        </p:txBody>
      </p:sp>
      <p:sp>
        <p:nvSpPr>
          <p:cNvPr id="3" name="Content Placeholder 2"/>
          <p:cNvSpPr>
            <a:spLocks noGrp="1"/>
          </p:cNvSpPr>
          <p:nvPr>
            <p:ph idx="1"/>
          </p:nvPr>
        </p:nvSpPr>
        <p:spPr/>
        <p:txBody>
          <a:bodyPr>
            <a:normAutofit/>
          </a:bodyPr>
          <a:lstStyle/>
          <a:p>
            <a:r>
              <a:rPr lang="en-US">
                <a:sym typeface="+mn-ea"/>
              </a:rPr>
              <a:t>k-NN performs </a:t>
            </a:r>
            <a:r>
              <a:rPr lang="en-US" b="1">
                <a:sym typeface="+mn-ea"/>
              </a:rPr>
              <a:t>classification </a:t>
            </a:r>
            <a:r>
              <a:rPr lang="en-US">
                <a:sym typeface="+mn-ea"/>
              </a:rPr>
              <a:t>by </a:t>
            </a:r>
            <a:r>
              <a:rPr lang="en-US" u="sng">
                <a:sym typeface="+mn-ea"/>
              </a:rPr>
              <a:t>matching the test instance with </a:t>
            </a:r>
            <a:r>
              <a:rPr lang="en-MY" altLang="en-US" i="1" u="sng">
                <a:sym typeface="+mn-ea"/>
              </a:rPr>
              <a:t>k</a:t>
            </a:r>
            <a:r>
              <a:rPr lang="en-US" u="sng">
                <a:sym typeface="+mn-ea"/>
              </a:rPr>
              <a:t> training examples and decides its class based on the </a:t>
            </a:r>
            <a:r>
              <a:rPr lang="en-MY" altLang="en-US" u="sng">
                <a:sym typeface="+mn-ea"/>
              </a:rPr>
              <a:t>similarity </a:t>
            </a:r>
            <a:r>
              <a:rPr lang="en-US" u="sng">
                <a:sym typeface="+mn-ea"/>
              </a:rPr>
              <a:t>to </a:t>
            </a:r>
            <a:r>
              <a:rPr lang="en-MY" altLang="en-US" u="sng">
                <a:sym typeface="+mn-ea"/>
              </a:rPr>
              <a:t>the </a:t>
            </a:r>
            <a:r>
              <a:rPr lang="en-US" u="sng">
                <a:sym typeface="+mn-ea"/>
              </a:rPr>
              <a:t> </a:t>
            </a:r>
            <a:r>
              <a:rPr lang="en-MY" altLang="en-US" i="1" u="sng">
                <a:sym typeface="+mn-ea"/>
              </a:rPr>
              <a:t>k</a:t>
            </a:r>
            <a:r>
              <a:rPr lang="en-US" u="sng">
                <a:sym typeface="+mn-ea"/>
              </a:rPr>
              <a:t> nearest neighbors. </a:t>
            </a:r>
            <a:r>
              <a:rPr lang="zh-CN" u="sng">
                <a:sym typeface="+mn-ea"/>
              </a:rPr>
              <a:t>物以类聚</a:t>
            </a:r>
            <a:r>
              <a:rPr lang="en-US" altLang="zh-CN" u="sng">
                <a:sym typeface="+mn-ea"/>
              </a:rPr>
              <a:t>, </a:t>
            </a:r>
            <a:r>
              <a:rPr lang="zh-CN" altLang="en-US" u="sng">
                <a:sym typeface="+mn-ea"/>
              </a:rPr>
              <a:t>人以群分</a:t>
            </a:r>
            <a:endParaRPr lang="en-US"/>
          </a:p>
          <a:p>
            <a:endParaRPr lang="en-US"/>
          </a:p>
          <a:p>
            <a:r>
              <a:rPr lang="en-US"/>
              <a:t>In k-NN </a:t>
            </a:r>
            <a:r>
              <a:rPr lang="en-US" b="1"/>
              <a:t>regression</a:t>
            </a:r>
            <a:r>
              <a:rPr lang="en-US"/>
              <a:t>, the output is the property value for the object. This value is the average of the values of its </a:t>
            </a:r>
            <a:r>
              <a:rPr lang="en-US" i="1"/>
              <a:t>k </a:t>
            </a:r>
            <a:r>
              <a:rPr lang="en-US"/>
              <a:t>nearest neighbors.</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k-NN</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19</a:t>
            </a:fld>
            <a:endParaRPr lang="en-US" dirty="0"/>
          </a:p>
        </p:txBody>
      </p:sp>
      <p:graphicFrame>
        <p:nvGraphicFramePr>
          <p:cNvPr id="6" name="Content Placeholder 5"/>
          <p:cNvGraphicFramePr>
            <a:graphicFrameLocks noGrp="1" noChangeAspect="1"/>
          </p:cNvGraphicFramePr>
          <p:nvPr>
            <p:ph idx="1"/>
          </p:nvPr>
        </p:nvGraphicFramePr>
        <p:xfrm>
          <a:off x="3321685" y="951865"/>
          <a:ext cx="6181725" cy="4954905"/>
        </p:xfrm>
        <a:graphic>
          <a:graphicData uri="http://schemas.openxmlformats.org/presentationml/2006/ole">
            <mc:AlternateContent xmlns:mc="http://schemas.openxmlformats.org/markup-compatibility/2006">
              <mc:Choice xmlns:v="urn:schemas-microsoft-com:vml" Requires="v">
                <p:oleObj spid="_x0000_s2111" r:id="rId3" imgW="4943475" imgH="3962400" progId="Paint.Picture">
                  <p:embed/>
                </p:oleObj>
              </mc:Choice>
              <mc:Fallback>
                <p:oleObj r:id="rId3" imgW="4943475" imgH="3962400" progId="Paint.Picture">
                  <p:embed/>
                  <p:pic>
                    <p:nvPicPr>
                      <p:cNvPr id="0" name="Picture 6"/>
                      <p:cNvPicPr/>
                      <p:nvPr/>
                    </p:nvPicPr>
                    <p:blipFill>
                      <a:blip r:embed="rId4"/>
                      <a:stretch>
                        <a:fillRect/>
                      </a:stretch>
                    </p:blipFill>
                    <p:spPr>
                      <a:xfrm>
                        <a:off x="3321685" y="951865"/>
                        <a:ext cx="6181725" cy="4954905"/>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Course Learning Outcomes</a:t>
            </a:r>
          </a:p>
        </p:txBody>
      </p:sp>
      <p:sp>
        <p:nvSpPr>
          <p:cNvPr id="3" name="Content Placeholder 2"/>
          <p:cNvSpPr>
            <a:spLocks noGrp="1"/>
          </p:cNvSpPr>
          <p:nvPr>
            <p:ph idx="1"/>
          </p:nvPr>
        </p:nvSpPr>
        <p:spPr/>
        <p:txBody>
          <a:bodyPr>
            <a:normAutofit fontScale="97500"/>
          </a:bodyPr>
          <a:lstStyle/>
          <a:p>
            <a:r>
              <a:rPr lang="en-MY" b="1"/>
              <a:t>CO1: </a:t>
            </a:r>
            <a:r>
              <a:t>Identify the key </a:t>
            </a:r>
            <a:r>
              <a:rPr b="1"/>
              <a:t>technological foundations</a:t>
            </a:r>
            <a:r>
              <a:t> of data mining</a:t>
            </a:r>
          </a:p>
          <a:p>
            <a:r>
              <a:rPr lang="en-MY" b="1"/>
              <a:t>CO2: </a:t>
            </a:r>
            <a:r>
              <a:t>Create </a:t>
            </a:r>
            <a:r>
              <a:rPr b="1"/>
              <a:t>programming </a:t>
            </a:r>
            <a:r>
              <a:t>solutions using data mining </a:t>
            </a:r>
            <a:r>
              <a:rPr b="1"/>
              <a:t>techniques </a:t>
            </a:r>
            <a:r>
              <a:t>for given problem </a:t>
            </a:r>
          </a:p>
          <a:p>
            <a:r>
              <a:rPr lang="en-MY" b="1"/>
              <a:t>CO3:</a:t>
            </a:r>
            <a:r>
              <a:rPr lang="en-MY"/>
              <a:t> </a:t>
            </a:r>
            <a:r>
              <a:rPr b="1"/>
              <a:t>Evaluate performance </a:t>
            </a:r>
            <a:r>
              <a:t>of data mining solutions for a given problem</a:t>
            </a:r>
          </a:p>
          <a:p>
            <a:r>
              <a:rPr lang="en-MY" b="1"/>
              <a:t>CO4: </a:t>
            </a:r>
            <a:r>
              <a:t>Construct a data mining </a:t>
            </a:r>
            <a:r>
              <a:rPr b="1"/>
              <a:t>project </a:t>
            </a:r>
            <a:r>
              <a:t>as a team</a:t>
            </a:r>
          </a:p>
          <a:p>
            <a:r>
              <a:rPr lang="en-MY" b="1"/>
              <a:t>CO5: </a:t>
            </a:r>
            <a:r>
              <a:t>Recognize the importance of data mining techniques and its </a:t>
            </a:r>
            <a:r>
              <a:rPr b="1"/>
              <a:t>applications </a:t>
            </a:r>
            <a:r>
              <a:t>in the industry</a:t>
            </a:r>
            <a:r>
              <a:rPr lang="en-US"/>
              <a:t>		</a:t>
            </a:r>
          </a:p>
          <a:p>
            <a:pPr marL="0" indent="0">
              <a:buNone/>
            </a:pPr>
            <a:r>
              <a:rPr lang="en-US"/>
              <a:t>														</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k-NN</a:t>
            </a:r>
          </a:p>
        </p:txBody>
      </p:sp>
      <p:sp>
        <p:nvSpPr>
          <p:cNvPr id="3" name="Content Placeholder 2"/>
          <p:cNvSpPr>
            <a:spLocks noGrp="1"/>
          </p:cNvSpPr>
          <p:nvPr>
            <p:ph idx="1"/>
          </p:nvPr>
        </p:nvSpPr>
        <p:spPr/>
        <p:txBody>
          <a:bodyPr/>
          <a:lstStyle/>
          <a:p>
            <a:pPr lvl="0"/>
            <a:r>
              <a:rPr lang="en-US"/>
              <a:t>A “</a:t>
            </a:r>
            <a:r>
              <a:rPr lang="en-US">
                <a:solidFill>
                  <a:srgbClr val="FF0000"/>
                </a:solidFill>
              </a:rPr>
              <a:t>lazy</a:t>
            </a:r>
            <a:r>
              <a:rPr lang="en-US"/>
              <a:t>” classifier. No learning </a:t>
            </a:r>
            <a:r>
              <a:rPr lang="en-MY" altLang="en-US"/>
              <a:t>(induction) o</a:t>
            </a:r>
            <a:r>
              <a:rPr lang="en-US"/>
              <a:t>f model during </a:t>
            </a:r>
            <a:r>
              <a:rPr lang="en-MY" altLang="en-US"/>
              <a:t>training</a:t>
            </a:r>
            <a:r>
              <a:rPr lang="en-US" altLang="en-MY"/>
              <a:t>. </a:t>
            </a:r>
          </a:p>
          <a:p>
            <a:pPr lvl="0"/>
            <a:r>
              <a:rPr lang="en-US" altLang="en-MY"/>
              <a:t>S</a:t>
            </a:r>
            <a:r>
              <a:rPr lang="en-MY" altLang="en-US"/>
              <a:t>tore all training instances </a:t>
            </a:r>
            <a:r>
              <a:rPr lang="en-US" altLang="en-MY"/>
              <a:t>for testing</a:t>
            </a:r>
            <a:endParaRPr lang="en-MY" altLang="en-US"/>
          </a:p>
          <a:p>
            <a:pPr lvl="0"/>
            <a:r>
              <a:rPr lang="en-MY" altLang="en-US"/>
              <a:t>The most well-known</a:t>
            </a:r>
            <a:r>
              <a:rPr lang="en-MY" altLang="en-US">
                <a:solidFill>
                  <a:srgbClr val="0070C0"/>
                </a:solidFill>
              </a:rPr>
              <a:t> </a:t>
            </a:r>
            <a:r>
              <a:rPr lang="en-US" altLang="en-MY" b="1">
                <a:solidFill>
                  <a:srgbClr val="0070C0"/>
                </a:solidFill>
              </a:rPr>
              <a:t>i</a:t>
            </a:r>
            <a:r>
              <a:rPr lang="en-MY" altLang="en-US" b="1">
                <a:solidFill>
                  <a:srgbClr val="0070C0"/>
                </a:solidFill>
              </a:rPr>
              <a:t>nstance-based </a:t>
            </a:r>
            <a:r>
              <a:rPr lang="en-MY" altLang="en-US" b="1"/>
              <a:t>learning</a:t>
            </a:r>
          </a:p>
          <a:p>
            <a:pPr marL="914400" lvl="1" indent="-457200">
              <a:buAutoNum type="arabicPeriod"/>
            </a:pPr>
            <a:r>
              <a:rPr lang="en-US" sz="2400" b="1">
                <a:sym typeface="+mn-ea"/>
              </a:rPr>
              <a:t>Training</a:t>
            </a:r>
            <a:r>
              <a:rPr lang="en-US" sz="2400">
                <a:sym typeface="+mn-ea"/>
              </a:rPr>
              <a:t>: record labeled instances as feature vectors (f</a:t>
            </a:r>
            <a:r>
              <a:rPr lang="en-US" sz="2400" baseline="-25000">
                <a:sym typeface="+mn-ea"/>
              </a:rPr>
              <a:t>1</a:t>
            </a:r>
            <a:r>
              <a:rPr lang="en-US" sz="2400">
                <a:sym typeface="+mn-ea"/>
              </a:rPr>
              <a:t>, f</a:t>
            </a:r>
            <a:r>
              <a:rPr lang="en-US" sz="2400" baseline="-25000">
                <a:sym typeface="+mn-ea"/>
              </a:rPr>
              <a:t>2</a:t>
            </a:r>
            <a:r>
              <a:rPr lang="en-US" sz="2400">
                <a:sym typeface="+mn-ea"/>
              </a:rPr>
              <a:t>,..., f</a:t>
            </a:r>
            <a:r>
              <a:rPr lang="en-US" sz="2400" baseline="-25000">
                <a:sym typeface="+mn-ea"/>
              </a:rPr>
              <a:t>n</a:t>
            </a:r>
            <a:r>
              <a:rPr lang="en-US" sz="2400">
                <a:sym typeface="+mn-ea"/>
              </a:rPr>
              <a:t>)</a:t>
            </a:r>
            <a:endParaRPr lang="en-US" sz="2400"/>
          </a:p>
          <a:p>
            <a:pPr marL="914400" lvl="1" indent="-457200">
              <a:buAutoNum type="arabicPeriod"/>
            </a:pPr>
            <a:r>
              <a:rPr lang="en-US" sz="2400" b="1">
                <a:sym typeface="+mn-ea"/>
              </a:rPr>
              <a:t>Test</a:t>
            </a:r>
            <a:r>
              <a:rPr lang="en-US" sz="2400">
                <a:sym typeface="+mn-ea"/>
              </a:rPr>
              <a:t>: for a new instance </a:t>
            </a:r>
            <a:r>
              <a:rPr lang="en-US" sz="2400" i="1">
                <a:sym typeface="+mn-ea"/>
              </a:rPr>
              <a:t>d</a:t>
            </a:r>
            <a:r>
              <a:rPr lang="en-US" sz="2400">
                <a:sym typeface="+mn-ea"/>
              </a:rPr>
              <a:t>,</a:t>
            </a:r>
            <a:endParaRPr lang="en-US" sz="2400"/>
          </a:p>
          <a:p>
            <a:pPr marL="1371600" lvl="2" indent="-457200">
              <a:buAutoNum type="arabicPeriod"/>
            </a:pPr>
            <a:r>
              <a:rPr lang="en-US" sz="2330">
                <a:sym typeface="+mn-ea"/>
              </a:rPr>
              <a:t>find </a:t>
            </a:r>
            <a:r>
              <a:rPr lang="en-US" sz="2330" i="1">
                <a:sym typeface="+mn-ea"/>
              </a:rPr>
              <a:t>k</a:t>
            </a:r>
            <a:r>
              <a:rPr lang="en-US" sz="2330">
                <a:sym typeface="+mn-ea"/>
              </a:rPr>
              <a:t> training instances that are </a:t>
            </a:r>
            <a:r>
              <a:rPr lang="en-US" sz="2330" b="1">
                <a:sym typeface="+mn-ea"/>
              </a:rPr>
              <a:t>closest </a:t>
            </a:r>
            <a:r>
              <a:rPr lang="en-US" sz="2330">
                <a:sym typeface="+mn-ea"/>
              </a:rPr>
              <a:t>to </a:t>
            </a:r>
            <a:r>
              <a:rPr lang="en-US" sz="2330" i="1">
                <a:sym typeface="+mn-ea"/>
              </a:rPr>
              <a:t>d</a:t>
            </a:r>
            <a:r>
              <a:rPr lang="en-US" sz="2330">
                <a:sym typeface="+mn-ea"/>
              </a:rPr>
              <a:t>. (distance metric </a:t>
            </a:r>
            <a:r>
              <a:rPr lang="en-MY" altLang="en-US" sz="2330">
                <a:sym typeface="+mn-ea"/>
              </a:rPr>
              <a:t>(Chapter 2b) </a:t>
            </a:r>
            <a:r>
              <a:rPr lang="en-US" sz="2330">
                <a:sym typeface="+mn-ea"/>
              </a:rPr>
              <a:t>is important)</a:t>
            </a:r>
            <a:endParaRPr lang="en-US" sz="2330"/>
          </a:p>
          <a:p>
            <a:pPr marL="1371600" lvl="2" indent="-457200">
              <a:buAutoNum type="arabicPeriod"/>
            </a:pPr>
            <a:r>
              <a:rPr lang="en-US" sz="2330">
                <a:sym typeface="+mn-ea"/>
              </a:rPr>
              <a:t>perform </a:t>
            </a:r>
            <a:r>
              <a:rPr lang="en-US" sz="2330" b="1">
                <a:sym typeface="+mn-ea"/>
              </a:rPr>
              <a:t>majority voting</a:t>
            </a:r>
            <a:r>
              <a:rPr lang="en-US" sz="2330">
                <a:sym typeface="+mn-ea"/>
              </a:rPr>
              <a:t> or </a:t>
            </a:r>
            <a:r>
              <a:rPr lang="en-MY" altLang="en-US" sz="2330" b="1">
                <a:sym typeface="+mn-ea"/>
              </a:rPr>
              <a:t>distance-</a:t>
            </a:r>
            <a:r>
              <a:rPr lang="en-US" sz="2330" b="1">
                <a:sym typeface="+mn-ea"/>
              </a:rPr>
              <a:t>weighted</a:t>
            </a:r>
            <a:r>
              <a:rPr lang="en-US" sz="2330">
                <a:sym typeface="+mn-ea"/>
              </a:rPr>
              <a:t> voting (more in Tutorial </a:t>
            </a:r>
            <a:r>
              <a:rPr lang="en-MY" altLang="en-US" sz="2330">
                <a:sym typeface="+mn-ea"/>
              </a:rPr>
              <a:t>3</a:t>
            </a:r>
            <a:r>
              <a:rPr lang="en-US" sz="2330">
                <a:sym typeface="+mn-ea"/>
              </a:rPr>
              <a:t>)</a:t>
            </a:r>
            <a:endParaRPr lang="en-US" sz="2330"/>
          </a:p>
          <a:p>
            <a:pPr marL="514350" lvl="0" indent="-514350"/>
            <a:endParaRPr lang="en-MY" altLang="en-US"/>
          </a:p>
          <a:p>
            <a:endParaRPr lang="en-US"/>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k-NN Algorithm</a:t>
            </a:r>
          </a:p>
        </p:txBody>
      </p:sp>
      <p:sp>
        <p:nvSpPr>
          <p:cNvPr id="3" name="Content Placeholder 2"/>
          <p:cNvSpPr>
            <a:spLocks noGrp="1"/>
          </p:cNvSpPr>
          <p:nvPr>
            <p:ph idx="1"/>
          </p:nvPr>
        </p:nvSpPr>
        <p:spPr/>
        <p:txBody>
          <a:bodyPr/>
          <a:lstStyle/>
          <a:p>
            <a:pPr marL="514350" indent="-514350">
              <a:buAutoNum type="arabicPeriod"/>
            </a:pPr>
            <a:r>
              <a:rPr lang="en-US"/>
              <a:t>Determine parameter </a:t>
            </a:r>
            <a:r>
              <a:rPr lang="en-US" i="1"/>
              <a:t>k</a:t>
            </a:r>
            <a:endParaRPr lang="en-US"/>
          </a:p>
          <a:p>
            <a:pPr marL="514350" indent="-514350">
              <a:buAutoNum type="arabicPeriod"/>
            </a:pPr>
            <a:r>
              <a:rPr lang="en-US"/>
              <a:t>Calculate the </a:t>
            </a:r>
            <a:r>
              <a:rPr lang="en-US" b="1">
                <a:solidFill>
                  <a:srgbClr val="0070C0"/>
                </a:solidFill>
              </a:rPr>
              <a:t>distance </a:t>
            </a:r>
            <a:r>
              <a:rPr lang="en-US"/>
              <a:t>between the test instance and ALL the training instances</a:t>
            </a:r>
          </a:p>
          <a:p>
            <a:pPr marL="514350" indent="-514350">
              <a:buAutoNum type="arabicPeriod"/>
            </a:pPr>
            <a:r>
              <a:rPr lang="en-US">
                <a:solidFill>
                  <a:srgbClr val="0070C0"/>
                </a:solidFill>
              </a:rPr>
              <a:t>Sort </a:t>
            </a:r>
            <a:r>
              <a:rPr lang="en-US"/>
              <a:t>the distances and determine </a:t>
            </a:r>
            <a:r>
              <a:rPr lang="en-US" i="1"/>
              <a:t>k</a:t>
            </a:r>
            <a:r>
              <a:rPr lang="en-US"/>
              <a:t> nearest neighbors</a:t>
            </a:r>
          </a:p>
          <a:p>
            <a:pPr marL="514350" indent="-514350">
              <a:buAutoNum type="arabicPeriod"/>
            </a:pPr>
            <a:r>
              <a:rPr lang="en-US"/>
              <a:t>Gather the </a:t>
            </a:r>
            <a:r>
              <a:rPr lang="en-US">
                <a:solidFill>
                  <a:srgbClr val="0070C0"/>
                </a:solidFill>
              </a:rPr>
              <a:t>labels </a:t>
            </a:r>
            <a:r>
              <a:rPr lang="en-MY" altLang="en-US">
                <a:solidFill>
                  <a:srgbClr val="0070C0"/>
                </a:solidFill>
              </a:rPr>
              <a:t>/ class </a:t>
            </a:r>
            <a:r>
              <a:rPr lang="en-US"/>
              <a:t>of the </a:t>
            </a:r>
            <a:r>
              <a:rPr lang="en-US" i="1"/>
              <a:t>k</a:t>
            </a:r>
            <a:r>
              <a:rPr lang="en-US"/>
              <a:t> nearest neighbors </a:t>
            </a:r>
          </a:p>
          <a:p>
            <a:pPr marL="514350" indent="-514350">
              <a:buAutoNum type="arabicPeriod"/>
            </a:pPr>
            <a:r>
              <a:rPr lang="en-US"/>
              <a:t>Use simple </a:t>
            </a:r>
            <a:r>
              <a:rPr lang="en-US">
                <a:solidFill>
                  <a:srgbClr val="0070C0"/>
                </a:solidFill>
              </a:rPr>
              <a:t>majority voting </a:t>
            </a:r>
            <a:r>
              <a:rPr lang="en-US"/>
              <a:t>or </a:t>
            </a:r>
            <a:r>
              <a:rPr lang="en-US">
                <a:solidFill>
                  <a:srgbClr val="0070C0"/>
                </a:solidFill>
              </a:rPr>
              <a:t>weighted voting</a:t>
            </a:r>
            <a:r>
              <a:rPr lang="en-US"/>
              <a:t>.</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a:normAutofit/>
          </a:bodyPr>
          <a:lstStyle/>
          <a:p>
            <a:r>
              <a:rPr lang="en-MY"/>
              <a:t>Example: Classifying Movies</a:t>
            </a:r>
          </a:p>
        </p:txBody>
      </p:sp>
      <p:sp>
        <p:nvSpPr>
          <p:cNvPr id="7" name="Content Placeholder 6"/>
          <p:cNvSpPr>
            <a:spLocks noGrp="1"/>
          </p:cNvSpPr>
          <p:nvPr>
            <p:ph idx="1"/>
          </p:nvPr>
        </p:nvSpPr>
        <p:spPr/>
        <p:txBody>
          <a:bodyPr>
            <a:normAutofit/>
          </a:bodyPr>
          <a:lstStyle/>
          <a:p>
            <a:r>
              <a:t>Task: Classifying movies into </a:t>
            </a:r>
            <a:r>
              <a:rPr>
                <a:solidFill>
                  <a:srgbClr val="FF0000"/>
                </a:solidFill>
              </a:rPr>
              <a:t>romance </a:t>
            </a:r>
            <a:r>
              <a:t>or </a:t>
            </a:r>
            <a:r>
              <a:rPr>
                <a:solidFill>
                  <a:srgbClr val="00B0F0"/>
                </a:solidFill>
              </a:rPr>
              <a:t>action </a:t>
            </a:r>
            <a:r>
              <a:rPr i="1"/>
              <a:t>movies</a:t>
            </a:r>
          </a:p>
          <a:p>
            <a:r>
              <a:rPr i="1"/>
              <a:t>Features/attributes</a:t>
            </a:r>
            <a:r>
              <a:t> for each movies:</a:t>
            </a:r>
          </a:p>
          <a:p>
            <a:pPr lvl="1"/>
            <a:r>
              <a:t>Number of kisses</a:t>
            </a:r>
          </a:p>
          <a:p>
            <a:pPr lvl="1"/>
            <a:r>
              <a:t>Number of kicks</a:t>
            </a:r>
          </a:p>
          <a:p>
            <a:r>
              <a:t>6 movies as training dataset</a:t>
            </a:r>
          </a:p>
          <a:p>
            <a:r>
              <a:rPr b="1"/>
              <a:t>Goal</a:t>
            </a:r>
            <a:r>
              <a:t>: Given an new movie </a:t>
            </a:r>
            <a:r>
              <a:rPr lang="en-MY"/>
              <a:t>(test set)</a:t>
            </a:r>
            <a:r>
              <a:t>, tell us whether it is a </a:t>
            </a:r>
            <a:r>
              <a:rPr>
                <a:solidFill>
                  <a:srgbClr val="FF0000"/>
                </a:solidFill>
              </a:rPr>
              <a:t>romance </a:t>
            </a:r>
            <a:r>
              <a:t>movie or an </a:t>
            </a:r>
            <a:r>
              <a:rPr>
                <a:solidFill>
                  <a:srgbClr val="00B0F0"/>
                </a:solidFill>
              </a:rPr>
              <a:t>action </a:t>
            </a:r>
            <a:r>
              <a:t>movie </a:t>
            </a:r>
            <a:r>
              <a:rPr lang="en-MY"/>
              <a:t>(classifying task)</a:t>
            </a:r>
          </a:p>
          <a:p>
            <a:endParaRPr lang="en-MY"/>
          </a:p>
          <a:p>
            <a:endParaRPr lang="en-US"/>
          </a:p>
        </p:txBody>
      </p:sp>
      <p:sp>
        <p:nvSpPr>
          <p:cNvPr id="8" name="Slide Number Placeholder 7"/>
          <p:cNvSpPr>
            <a:spLocks noGrp="1"/>
          </p:cNvSpPr>
          <p:nvPr>
            <p:ph type="sldNum" sz="quarter" idx="12"/>
          </p:nvPr>
        </p:nvSpPr>
        <p:spPr/>
        <p:txBody>
          <a:bodyPr/>
          <a:lstStyle/>
          <a:p>
            <a:fld id="{9A0DB2DC-4C9A-4742-B13C-FB6460FD3503}" type="slidenum">
              <a:rPr lang="en-US" dirty="0"/>
              <a:t>22</a:t>
            </a:fld>
            <a:endParaRPr lang="en-US" dirty="0"/>
          </a:p>
        </p:txBody>
      </p:sp>
      <p:sp>
        <p:nvSpPr>
          <p:cNvPr id="9" name="Footer Placeholder 8"/>
          <p:cNvSpPr>
            <a:spLocks noGrp="1"/>
          </p:cNvSpPr>
          <p:nvPr>
            <p:ph type="ftr" sz="quarter" idx="11"/>
          </p:nvPr>
        </p:nvSpPr>
        <p:spPr/>
        <p:txBody>
          <a:bodyPr/>
          <a:lstStyle/>
          <a:p>
            <a:r>
              <a:rPr lang="en-US"/>
              <a:t>UECS3213 / UECS3453 Data Mining</a:t>
            </a:r>
          </a:p>
        </p:txBody>
      </p:sp>
      <p:pic>
        <p:nvPicPr>
          <p:cNvPr id="10" name="Picture 9"/>
          <p:cNvPicPr>
            <a:picLocks noChangeAspect="1"/>
          </p:cNvPicPr>
          <p:nvPr/>
        </p:nvPicPr>
        <p:blipFill>
          <a:blip r:embed="rId2"/>
          <a:stretch>
            <a:fillRect/>
          </a:stretch>
        </p:blipFill>
        <p:spPr>
          <a:xfrm>
            <a:off x="9725025" y="2313305"/>
            <a:ext cx="1628775" cy="1686560"/>
          </a:xfrm>
          <a:prstGeom prst="rect">
            <a:avLst/>
          </a:prstGeom>
        </p:spPr>
      </p:pic>
      <p:pic>
        <p:nvPicPr>
          <p:cNvPr id="11" name="Picture 10"/>
          <p:cNvPicPr>
            <a:picLocks noChangeAspect="1"/>
          </p:cNvPicPr>
          <p:nvPr/>
        </p:nvPicPr>
        <p:blipFill>
          <a:blip r:embed="rId3"/>
          <a:stretch>
            <a:fillRect/>
          </a:stretch>
        </p:blipFill>
        <p:spPr>
          <a:xfrm>
            <a:off x="8042275" y="2922905"/>
            <a:ext cx="911860" cy="7702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MY" altLang="en-US"/>
              <a:t>Movie Dataset</a:t>
            </a:r>
          </a:p>
        </p:txBody>
      </p:sp>
      <p:sp>
        <p:nvSpPr>
          <p:cNvPr id="7" name="Content Placeholder 6"/>
          <p:cNvSpPr>
            <a:spLocks noGrp="1"/>
          </p:cNvSpPr>
          <p:nvPr>
            <p:ph idx="1"/>
          </p:nvPr>
        </p:nvSpPr>
        <p:spPr/>
        <p:txBody>
          <a:bodyPr/>
          <a:lstStyle/>
          <a:p>
            <a:endParaRPr lang="en-US"/>
          </a:p>
        </p:txBody>
      </p:sp>
      <p:sp>
        <p:nvSpPr>
          <p:cNvPr id="3" name="object 3"/>
          <p:cNvSpPr/>
          <p:nvPr/>
        </p:nvSpPr>
        <p:spPr>
          <a:xfrm>
            <a:off x="1218565" y="1825625"/>
            <a:ext cx="10031095" cy="413448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50670" y="5475605"/>
            <a:ext cx="8900160" cy="457200"/>
          </a:xfrm>
          <a:custGeom>
            <a:avLst/>
            <a:gdLst/>
            <a:ahLst/>
            <a:cxnLst/>
            <a:rect l="l" t="t" r="r" b="b"/>
            <a:pathLst>
              <a:path w="8736965" h="457200">
                <a:moveTo>
                  <a:pt x="0" y="457200"/>
                </a:moveTo>
                <a:lnTo>
                  <a:pt x="8736457" y="457200"/>
                </a:lnTo>
                <a:lnTo>
                  <a:pt x="8736457" y="0"/>
                </a:lnTo>
                <a:lnTo>
                  <a:pt x="0" y="0"/>
                </a:lnTo>
                <a:lnTo>
                  <a:pt x="0" y="457200"/>
                </a:lnTo>
                <a:close/>
              </a:path>
            </a:pathLst>
          </a:custGeom>
          <a:solidFill>
            <a:srgbClr val="FFC000">
              <a:alpha val="19999"/>
            </a:srgbClr>
          </a:solidFill>
        </p:spPr>
        <p:txBody>
          <a:bodyPr wrap="square" lIns="0" tIns="0" rIns="0" bIns="0" rtlCol="0"/>
          <a:lstStyle/>
          <a:p>
            <a:endParaRPr/>
          </a:p>
        </p:txBody>
      </p:sp>
      <p:sp>
        <p:nvSpPr>
          <p:cNvPr id="5" name="object 5"/>
          <p:cNvSpPr/>
          <p:nvPr/>
        </p:nvSpPr>
        <p:spPr>
          <a:xfrm>
            <a:off x="1387475" y="5447665"/>
            <a:ext cx="9062720" cy="512445"/>
          </a:xfrm>
          <a:custGeom>
            <a:avLst/>
            <a:gdLst/>
            <a:ahLst/>
            <a:cxnLst/>
            <a:rect l="l" t="t" r="r" b="b"/>
            <a:pathLst>
              <a:path w="8791575" h="512445">
                <a:moveTo>
                  <a:pt x="8764009" y="0"/>
                </a:moveTo>
                <a:lnTo>
                  <a:pt x="27499" y="0"/>
                </a:lnTo>
                <a:lnTo>
                  <a:pt x="16795" y="2162"/>
                </a:lnTo>
                <a:lnTo>
                  <a:pt x="8054" y="8064"/>
                </a:lnTo>
                <a:lnTo>
                  <a:pt x="2161" y="16823"/>
                </a:lnTo>
                <a:lnTo>
                  <a:pt x="0" y="27558"/>
                </a:lnTo>
                <a:lnTo>
                  <a:pt x="0" y="484758"/>
                </a:lnTo>
                <a:lnTo>
                  <a:pt x="2161" y="495494"/>
                </a:lnTo>
                <a:lnTo>
                  <a:pt x="8054" y="504253"/>
                </a:lnTo>
                <a:lnTo>
                  <a:pt x="16795" y="510155"/>
                </a:lnTo>
                <a:lnTo>
                  <a:pt x="27499" y="512317"/>
                </a:lnTo>
                <a:lnTo>
                  <a:pt x="8764009" y="512317"/>
                </a:lnTo>
                <a:lnTo>
                  <a:pt x="8774744" y="510155"/>
                </a:lnTo>
                <a:lnTo>
                  <a:pt x="8783503" y="504253"/>
                </a:lnTo>
                <a:lnTo>
                  <a:pt x="8789405" y="495494"/>
                </a:lnTo>
                <a:lnTo>
                  <a:pt x="8791568" y="484758"/>
                </a:lnTo>
                <a:lnTo>
                  <a:pt x="8791568" y="479297"/>
                </a:lnTo>
                <a:lnTo>
                  <a:pt x="33000" y="479297"/>
                </a:lnTo>
                <a:lnTo>
                  <a:pt x="33000" y="33019"/>
                </a:lnTo>
                <a:lnTo>
                  <a:pt x="8791568" y="33019"/>
                </a:lnTo>
                <a:lnTo>
                  <a:pt x="8791568" y="27558"/>
                </a:lnTo>
                <a:lnTo>
                  <a:pt x="8789405" y="16823"/>
                </a:lnTo>
                <a:lnTo>
                  <a:pt x="8783503" y="8064"/>
                </a:lnTo>
                <a:lnTo>
                  <a:pt x="8774744" y="2162"/>
                </a:lnTo>
                <a:lnTo>
                  <a:pt x="8764009" y="0"/>
                </a:lnTo>
                <a:close/>
              </a:path>
              <a:path w="8791575" h="512445">
                <a:moveTo>
                  <a:pt x="8791568" y="33019"/>
                </a:moveTo>
                <a:lnTo>
                  <a:pt x="8758548" y="33019"/>
                </a:lnTo>
                <a:lnTo>
                  <a:pt x="8758548" y="479297"/>
                </a:lnTo>
                <a:lnTo>
                  <a:pt x="8791568" y="479297"/>
                </a:lnTo>
                <a:lnTo>
                  <a:pt x="8791568" y="33019"/>
                </a:lnTo>
                <a:close/>
              </a:path>
              <a:path w="8791575" h="512445">
                <a:moveTo>
                  <a:pt x="8747499" y="44068"/>
                </a:moveTo>
                <a:lnTo>
                  <a:pt x="43999" y="44068"/>
                </a:lnTo>
                <a:lnTo>
                  <a:pt x="43999" y="468248"/>
                </a:lnTo>
                <a:lnTo>
                  <a:pt x="8747499" y="468248"/>
                </a:lnTo>
                <a:lnTo>
                  <a:pt x="8747499" y="457199"/>
                </a:lnTo>
                <a:lnTo>
                  <a:pt x="55000" y="457199"/>
                </a:lnTo>
                <a:lnTo>
                  <a:pt x="55000" y="55117"/>
                </a:lnTo>
                <a:lnTo>
                  <a:pt x="8747499" y="55117"/>
                </a:lnTo>
                <a:lnTo>
                  <a:pt x="8747499" y="44068"/>
                </a:lnTo>
                <a:close/>
              </a:path>
              <a:path w="8791575" h="512445">
                <a:moveTo>
                  <a:pt x="8747499" y="55117"/>
                </a:moveTo>
                <a:lnTo>
                  <a:pt x="8736450" y="55117"/>
                </a:lnTo>
                <a:lnTo>
                  <a:pt x="8736450" y="457199"/>
                </a:lnTo>
                <a:lnTo>
                  <a:pt x="8747499" y="457199"/>
                </a:lnTo>
                <a:lnTo>
                  <a:pt x="8747499" y="55117"/>
                </a:lnTo>
                <a:close/>
              </a:path>
            </a:pathLst>
          </a:custGeom>
          <a:solidFill>
            <a:srgbClr val="FF0000"/>
          </a:solidFill>
        </p:spPr>
        <p:txBody>
          <a:bodyPr wrap="square" lIns="0" tIns="0" rIns="0" bIns="0" rtlCol="0"/>
          <a:lstStyle/>
          <a:p>
            <a:endParaRPr/>
          </a:p>
        </p:txBody>
      </p:sp>
      <p:sp>
        <p:nvSpPr>
          <p:cNvPr id="8" name="Slide Number Placeholder 7"/>
          <p:cNvSpPr>
            <a:spLocks noGrp="1"/>
          </p:cNvSpPr>
          <p:nvPr>
            <p:ph type="sldNum" sz="quarter" idx="12"/>
          </p:nvPr>
        </p:nvSpPr>
        <p:spPr/>
        <p:txBody>
          <a:bodyPr/>
          <a:lstStyle/>
          <a:p>
            <a:fld id="{9A0DB2DC-4C9A-4742-B13C-FB6460FD3503}" type="slidenum">
              <a:rPr lang="en-US" dirty="0"/>
              <a:t>23</a:t>
            </a:fld>
            <a:endParaRPr lang="en-US" dirty="0"/>
          </a:p>
        </p:txBody>
      </p:sp>
      <p:sp>
        <p:nvSpPr>
          <p:cNvPr id="9" name="Footer Placeholder 8"/>
          <p:cNvSpPr>
            <a:spLocks noGrp="1"/>
          </p:cNvSpPr>
          <p:nvPr>
            <p:ph type="ftr" sz="quarter" idx="11"/>
          </p:nvPr>
        </p:nvSpPr>
        <p:spPr/>
        <p:txBody>
          <a:bodyPr/>
          <a:lstStyle/>
          <a:p>
            <a:r>
              <a:rPr lang="en-US"/>
              <a:t>UECS3213 / UECS3453 Data Mining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a:normAutofit/>
          </a:bodyPr>
          <a:lstStyle/>
          <a:p>
            <a:r>
              <a:rPr lang="en-MY"/>
              <a:t>Any conventional methods to perform classification?</a:t>
            </a:r>
          </a:p>
        </p:txBody>
      </p:sp>
      <p:sp>
        <p:nvSpPr>
          <p:cNvPr id="5" name="Content Placeholder 4"/>
          <p:cNvSpPr>
            <a:spLocks noGrp="1"/>
          </p:cNvSpPr>
          <p:nvPr>
            <p:ph idx="1"/>
          </p:nvPr>
        </p:nvSpPr>
        <p:spPr/>
        <p:txBody>
          <a:bodyPr/>
          <a:lstStyle/>
          <a:p>
            <a:r>
              <a:rPr b="1"/>
              <a:t>Heuristics</a:t>
            </a:r>
            <a:r>
              <a:t> </a:t>
            </a:r>
            <a:r>
              <a:rPr lang="en-MY"/>
              <a:t>(past experience)</a:t>
            </a:r>
          </a:p>
          <a:p>
            <a:pPr lvl="1"/>
            <a:r>
              <a:t>If #kicks &gt; 70 and #kisses &lt; 10</a:t>
            </a:r>
            <a:r>
              <a:rPr lang="en-MY"/>
              <a:t>,</a:t>
            </a:r>
            <a:r>
              <a:t> then </a:t>
            </a:r>
            <a:r>
              <a:rPr lang="en-MY"/>
              <a:t>t</a:t>
            </a:r>
            <a:r>
              <a:t>his is an </a:t>
            </a:r>
            <a:r>
              <a:rPr b="1">
                <a:solidFill>
                  <a:schemeClr val="accent1">
                    <a:lumMod val="75000"/>
                  </a:schemeClr>
                </a:solidFill>
              </a:rPr>
              <a:t>action </a:t>
            </a:r>
            <a:r>
              <a:t>movie</a:t>
            </a:r>
          </a:p>
          <a:p>
            <a:pPr lvl="1"/>
            <a:r>
              <a:t>else</a:t>
            </a:r>
            <a:r>
              <a:rPr lang="en-MY"/>
              <a:t>, t</a:t>
            </a:r>
            <a:r>
              <a:t>his is a </a:t>
            </a:r>
            <a:r>
              <a:rPr b="1">
                <a:solidFill>
                  <a:srgbClr val="FF0000"/>
                </a:solidFill>
              </a:rPr>
              <a:t>romance </a:t>
            </a:r>
            <a:r>
              <a:t>movie</a:t>
            </a:r>
          </a:p>
          <a:p>
            <a:endParaRPr/>
          </a:p>
          <a:p>
            <a:r>
              <a:rPr b="1"/>
              <a:t>Rote-learner</a:t>
            </a:r>
            <a:r>
              <a:rPr lang="en-MY"/>
              <a:t>: </a:t>
            </a:r>
          </a:p>
          <a:p>
            <a:pPr lvl="1"/>
            <a:r>
              <a:t>Memorizes entire training data and performs classification only if attributes of record match one of the training examples exactly </a:t>
            </a:r>
            <a:r>
              <a:rPr lang="en-MY"/>
              <a:t>(very hard to do and not practical)</a:t>
            </a:r>
          </a:p>
          <a:p>
            <a:endParaRPr lang="en-MY"/>
          </a:p>
          <a:p>
            <a:endParaRPr lang="en-US"/>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MY" altLang="en-US"/>
              <a:t>Try another method: </a:t>
            </a:r>
            <a:br>
              <a:rPr lang="en-MY" altLang="en-US"/>
            </a:br>
            <a:r>
              <a:rPr lang="en-MY" altLang="en-US"/>
              <a:t>Using distance between each movies and movie '?'</a:t>
            </a:r>
          </a:p>
        </p:txBody>
      </p:sp>
      <p:sp>
        <p:nvSpPr>
          <p:cNvPr id="5" name="Content Placeholder 4"/>
          <p:cNvSpPr>
            <a:spLocks noGrp="1"/>
          </p:cNvSpPr>
          <p:nvPr>
            <p:ph idx="1"/>
          </p:nvPr>
        </p:nvSpPr>
        <p:spPr/>
        <p:txBody>
          <a:bodyPr/>
          <a:lstStyle/>
          <a:p>
            <a:endParaRPr lang="en-US"/>
          </a:p>
        </p:txBody>
      </p:sp>
      <p:sp>
        <p:nvSpPr>
          <p:cNvPr id="3" name="object 3"/>
          <p:cNvSpPr/>
          <p:nvPr/>
        </p:nvSpPr>
        <p:spPr>
          <a:xfrm>
            <a:off x="2157095" y="1825625"/>
            <a:ext cx="7602220" cy="4135755"/>
          </a:xfrm>
          <a:prstGeom prst="rect">
            <a:avLst/>
          </a:prstGeom>
          <a:blipFill>
            <a:blip r:embed="rId2" cstate="print"/>
            <a:stretch>
              <a:fillRect/>
            </a:stretch>
          </a:blipFill>
        </p:spPr>
        <p:txBody>
          <a:bodyPr wrap="square" lIns="0" tIns="0" rIns="0" bIns="0" rtlCol="0"/>
          <a:lstStyle/>
          <a:p>
            <a:endParaRPr/>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a:normAutofit/>
          </a:bodyPr>
          <a:lstStyle/>
          <a:p>
            <a:r>
              <a:rPr lang="en-MY"/>
              <a:t>K-Nearest Neighbours</a:t>
            </a:r>
          </a:p>
        </p:txBody>
      </p:sp>
      <p:sp>
        <p:nvSpPr>
          <p:cNvPr id="14" name="Content Placeholder 13"/>
          <p:cNvSpPr>
            <a:spLocks noGrp="1"/>
          </p:cNvSpPr>
          <p:nvPr>
            <p:ph sz="half" idx="1"/>
          </p:nvPr>
        </p:nvSpPr>
        <p:spPr/>
        <p:txBody>
          <a:bodyPr/>
          <a:lstStyle/>
          <a:p>
            <a:r>
              <a:t>Let’s set </a:t>
            </a:r>
            <a:r>
              <a:rPr i="1"/>
              <a:t>k</a:t>
            </a:r>
            <a:r>
              <a:t>=3</a:t>
            </a:r>
          </a:p>
          <a:p>
            <a:r>
              <a:t>Pick top 3 closest movies to Movie ‘?’</a:t>
            </a:r>
          </a:p>
          <a:p>
            <a:r>
              <a:t>Take the </a:t>
            </a:r>
            <a:r>
              <a:rPr b="1"/>
              <a:t>majority votes</a:t>
            </a:r>
          </a:p>
          <a:p>
            <a:r>
              <a:rPr lang="en-MY"/>
              <a:t>If the 3 closest movies are majority </a:t>
            </a:r>
            <a:r>
              <a:rPr lang="en-MY">
                <a:solidFill>
                  <a:srgbClr val="FF0000"/>
                </a:solidFill>
              </a:rPr>
              <a:t>romance </a:t>
            </a:r>
            <a:r>
              <a:rPr lang="en-MY"/>
              <a:t>movies, then movie '?' is a </a:t>
            </a:r>
            <a:r>
              <a:rPr lang="en-MY">
                <a:solidFill>
                  <a:srgbClr val="FF0000"/>
                </a:solidFill>
              </a:rPr>
              <a:t>romance </a:t>
            </a:r>
            <a:r>
              <a:rPr lang="en-MY"/>
              <a:t>movie; else, it is an </a:t>
            </a:r>
            <a:r>
              <a:rPr lang="en-MY">
                <a:solidFill>
                  <a:srgbClr val="00B0F0"/>
                </a:solidFill>
              </a:rPr>
              <a:t>action </a:t>
            </a:r>
            <a:r>
              <a:rPr lang="en-MY"/>
              <a:t>movie.</a:t>
            </a:r>
          </a:p>
          <a:p>
            <a:endParaRPr lang="en-MY"/>
          </a:p>
          <a:p>
            <a:endParaRPr lang="en-US"/>
          </a:p>
        </p:txBody>
      </p:sp>
      <p:sp>
        <p:nvSpPr>
          <p:cNvPr id="15" name="Slide Number Placeholder 14"/>
          <p:cNvSpPr>
            <a:spLocks noGrp="1"/>
          </p:cNvSpPr>
          <p:nvPr>
            <p:ph type="sldNum" sz="quarter" idx="12"/>
          </p:nvPr>
        </p:nvSpPr>
        <p:spPr/>
        <p:txBody>
          <a:bodyPr/>
          <a:lstStyle/>
          <a:p>
            <a:r>
              <a:rPr lang="en-US"/>
              <a:t>*</a:t>
            </a:r>
            <a:endParaRPr lang="en-US" dirty="0"/>
          </a:p>
        </p:txBody>
      </p:sp>
      <p:sp>
        <p:nvSpPr>
          <p:cNvPr id="16" name="Footer Placeholder 15"/>
          <p:cNvSpPr>
            <a:spLocks noGrp="1"/>
          </p:cNvSpPr>
          <p:nvPr>
            <p:ph type="ftr" sz="quarter" idx="11"/>
          </p:nvPr>
        </p:nvSpPr>
        <p:spPr/>
        <p:txBody>
          <a:bodyPr/>
          <a:lstStyle/>
          <a:p>
            <a:r>
              <a:rPr lang="en-US"/>
              <a:t>UECS3213 / UECS3453 Data Mining</a:t>
            </a:r>
          </a:p>
        </p:txBody>
      </p:sp>
      <p:graphicFrame>
        <p:nvGraphicFramePr>
          <p:cNvPr id="17" name="Content Placeholder 16"/>
          <p:cNvGraphicFramePr>
            <a:graphicFrameLocks noGrp="1"/>
          </p:cNvGraphicFramePr>
          <p:nvPr>
            <p:ph sz="half" idx="2"/>
          </p:nvPr>
        </p:nvGraphicFramePr>
        <p:xfrm>
          <a:off x="5865495" y="1691005"/>
          <a:ext cx="5775325" cy="3692525"/>
        </p:xfrm>
        <a:graphic>
          <a:graphicData uri="http://schemas.openxmlformats.org/presentationml/2006/ole">
            <mc:AlternateContent xmlns:mc="http://schemas.openxmlformats.org/markup-compatibility/2006">
              <mc:Choice xmlns:v="urn:schemas-microsoft-com:vml" Requires="v">
                <p:oleObj spid="_x0000_s3135" r:id="rId3" imgW="4819650" imgH="2981325" progId="Paint.Picture">
                  <p:embed/>
                </p:oleObj>
              </mc:Choice>
              <mc:Fallback>
                <p:oleObj r:id="rId3" imgW="4819650" imgH="2981325" progId="Paint.Picture">
                  <p:embed/>
                  <p:pic>
                    <p:nvPicPr>
                      <p:cNvPr id="0" name="Picture 17"/>
                      <p:cNvPicPr/>
                      <p:nvPr/>
                    </p:nvPicPr>
                    <p:blipFill>
                      <a:blip r:embed="rId4"/>
                      <a:stretch>
                        <a:fillRect/>
                      </a:stretch>
                    </p:blipFill>
                    <p:spPr>
                      <a:xfrm>
                        <a:off x="5865495" y="1691005"/>
                        <a:ext cx="5775325" cy="3692525"/>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MY" altLang="en-US"/>
              <a:t>Visualization </a:t>
            </a:r>
          </a:p>
        </p:txBody>
      </p:sp>
      <p:sp>
        <p:nvSpPr>
          <p:cNvPr id="3" name="object 3"/>
          <p:cNvSpPr/>
          <p:nvPr/>
        </p:nvSpPr>
        <p:spPr>
          <a:xfrm>
            <a:off x="3028315" y="1359535"/>
            <a:ext cx="6597015" cy="46951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146412" y="4836160"/>
            <a:ext cx="1067930" cy="111065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667510" y="1479550"/>
            <a:ext cx="1052093" cy="904875"/>
          </a:xfrm>
          <a:prstGeom prst="rect">
            <a:avLst/>
          </a:prstGeom>
          <a:blipFill>
            <a:blip r:embed="rId4" cstate="print"/>
            <a:stretch>
              <a:fillRect/>
            </a:stretch>
          </a:blipFill>
        </p:spPr>
        <p:txBody>
          <a:bodyPr wrap="square" lIns="0" tIns="0" rIns="0" bIns="0" rtlCol="0"/>
          <a:lstStyle/>
          <a:p>
            <a:endParaRPr/>
          </a:p>
        </p:txBody>
      </p:sp>
      <p:sp>
        <p:nvSpPr>
          <p:cNvPr id="8" name="Slide Number Placeholder 7"/>
          <p:cNvSpPr>
            <a:spLocks noGrp="1"/>
          </p:cNvSpPr>
          <p:nvPr>
            <p:ph type="sldNum" sz="quarter" idx="12"/>
          </p:nvPr>
        </p:nvSpPr>
        <p:spPr/>
        <p:txBody>
          <a:bodyPr/>
          <a:lstStyle/>
          <a:p>
            <a:fld id="{E8366257-D7B9-47E0-9D98-9493A294C6AB}" type="slidenum">
              <a:rPr lang="en-US" smtClean="0"/>
              <a:t>27</a:t>
            </a:fld>
            <a:endParaRPr lang="en-US" dirty="0"/>
          </a:p>
        </p:txBody>
      </p:sp>
      <p:sp>
        <p:nvSpPr>
          <p:cNvPr id="9" name="Footer Placeholder 8"/>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Issues</a:t>
            </a:r>
          </a:p>
        </p:txBody>
      </p:sp>
      <p:sp>
        <p:nvSpPr>
          <p:cNvPr id="3" name="Content Placeholder 2"/>
          <p:cNvSpPr>
            <a:spLocks noGrp="1"/>
          </p:cNvSpPr>
          <p:nvPr>
            <p:ph idx="1"/>
          </p:nvPr>
        </p:nvSpPr>
        <p:spPr/>
        <p:txBody>
          <a:bodyPr>
            <a:normAutofit lnSpcReduction="10000"/>
          </a:bodyPr>
          <a:lstStyle/>
          <a:p>
            <a:r>
              <a:rPr lang="en-US" dirty="0"/>
              <a:t>What’s </a:t>
            </a:r>
            <a:r>
              <a:rPr lang="en-MY" altLang="en-US" i="1" dirty="0">
                <a:solidFill>
                  <a:srgbClr val="FF0000"/>
                </a:solidFill>
              </a:rPr>
              <a:t>k</a:t>
            </a:r>
            <a:r>
              <a:rPr lang="en-US" dirty="0"/>
              <a:t>? </a:t>
            </a:r>
          </a:p>
          <a:p>
            <a:r>
              <a:rPr lang="en-US" dirty="0">
                <a:sym typeface="+mn-ea"/>
              </a:rPr>
              <a:t>Feature selection</a:t>
            </a:r>
            <a:r>
              <a:rPr lang="en-MY" altLang="en-US" dirty="0">
                <a:sym typeface="+mn-ea"/>
              </a:rPr>
              <a:t>: </a:t>
            </a:r>
            <a:r>
              <a:rPr lang="en-US" dirty="0"/>
              <a:t>How do we </a:t>
            </a:r>
            <a:r>
              <a:rPr lang="en-US" dirty="0">
                <a:solidFill>
                  <a:srgbClr val="0070C0"/>
                </a:solidFill>
              </a:rPr>
              <a:t>weight/scale/select</a:t>
            </a:r>
            <a:r>
              <a:rPr lang="en-US" dirty="0"/>
              <a:t> features?</a:t>
            </a:r>
          </a:p>
          <a:p>
            <a:pPr lvl="1"/>
            <a:r>
              <a:rPr lang="en-US" dirty="0"/>
              <a:t>Imagine there are 100 features, and only 2 of them are relevant to the target label. </a:t>
            </a:r>
          </a:p>
          <a:p>
            <a:pPr lvl="1"/>
            <a:r>
              <a:rPr lang="en-US" dirty="0"/>
              <a:t>Differences in irrelevant features likely to dominate: </a:t>
            </a:r>
            <a:r>
              <a:rPr lang="en-US" dirty="0" err="1"/>
              <a:t>kNN</a:t>
            </a:r>
            <a:r>
              <a:rPr lang="en-US" dirty="0"/>
              <a:t> is easily misled in high-dimensional space.</a:t>
            </a:r>
          </a:p>
          <a:p>
            <a:r>
              <a:rPr lang="en-MY" altLang="en-US" dirty="0">
                <a:sym typeface="+mn-ea"/>
              </a:rPr>
              <a:t>What </a:t>
            </a:r>
            <a:r>
              <a:rPr lang="en-MY" altLang="en-US" dirty="0">
                <a:solidFill>
                  <a:srgbClr val="FF0000"/>
                </a:solidFill>
                <a:sym typeface="+mn-ea"/>
              </a:rPr>
              <a:t>similarity / </a:t>
            </a:r>
            <a:r>
              <a:rPr lang="en-US" dirty="0">
                <a:solidFill>
                  <a:srgbClr val="FF0000"/>
                </a:solidFill>
                <a:sym typeface="+mn-ea"/>
              </a:rPr>
              <a:t>distance </a:t>
            </a:r>
            <a:r>
              <a:rPr lang="en-US" dirty="0">
                <a:sym typeface="+mn-ea"/>
              </a:rPr>
              <a:t>measure</a:t>
            </a:r>
            <a:r>
              <a:rPr lang="en-MY" altLang="en-US" dirty="0">
                <a:sym typeface="+mn-ea"/>
              </a:rPr>
              <a:t>?</a:t>
            </a:r>
            <a:endParaRPr lang="en-US" dirty="0">
              <a:sym typeface="+mn-ea"/>
            </a:endParaRPr>
          </a:p>
          <a:p>
            <a:pPr lvl="0"/>
            <a:r>
              <a:rPr lang="en-US" sz="2800" dirty="0">
                <a:sym typeface="+mn-ea"/>
              </a:rPr>
              <a:t>How do we combine instances by voting?</a:t>
            </a:r>
            <a:endParaRPr lang="en-US" sz="2800" dirty="0"/>
          </a:p>
          <a:p>
            <a:pPr lvl="1"/>
            <a:r>
              <a:rPr lang="en-MY" altLang="en-US" sz="2800" dirty="0">
                <a:sym typeface="+mn-ea"/>
              </a:rPr>
              <a:t>majority voting (fair?)</a:t>
            </a:r>
            <a:endParaRPr lang="en-MY" altLang="en-US" sz="2800" dirty="0"/>
          </a:p>
          <a:p>
            <a:pPr lvl="1"/>
            <a:r>
              <a:rPr lang="en-MY" altLang="en-US" sz="2800" dirty="0">
                <a:sym typeface="+mn-ea"/>
              </a:rPr>
              <a:t>weighted voting</a:t>
            </a:r>
            <a:endParaRPr lang="en-US" sz="2800" dirty="0"/>
          </a:p>
          <a:p>
            <a:endParaRPr lang="en-US" dirty="0"/>
          </a:p>
          <a:p>
            <a:endParaRPr 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a:t>Picking </a:t>
            </a:r>
            <a:r>
              <a:rPr lang="en-MY" i="1"/>
              <a:t>k</a:t>
            </a:r>
          </a:p>
        </p:txBody>
      </p:sp>
      <p:sp>
        <p:nvSpPr>
          <p:cNvPr id="3" name="Content Placeholder 2"/>
          <p:cNvSpPr>
            <a:spLocks noGrp="1"/>
          </p:cNvSpPr>
          <p:nvPr>
            <p:ph sz="half" idx="1"/>
          </p:nvPr>
        </p:nvSpPr>
        <p:spPr/>
        <p:txBody>
          <a:bodyPr/>
          <a:lstStyle/>
          <a:p>
            <a:r>
              <a:rPr dirty="0">
                <a:sym typeface="+mn-ea"/>
              </a:rPr>
              <a:t>Choosing the value of</a:t>
            </a:r>
            <a:r>
              <a:rPr i="1" dirty="0">
                <a:sym typeface="+mn-ea"/>
              </a:rPr>
              <a:t> k</a:t>
            </a:r>
            <a:r>
              <a:rPr dirty="0">
                <a:sym typeface="+mn-ea"/>
              </a:rPr>
              <a:t> </a:t>
            </a:r>
            <a:r>
              <a:rPr lang="en-MY" dirty="0">
                <a:sym typeface="+mn-ea"/>
              </a:rPr>
              <a:t>(sample size of the nearest neighbours)</a:t>
            </a:r>
            <a:endParaRPr dirty="0">
              <a:sym typeface="+mn-ea"/>
            </a:endParaRPr>
          </a:p>
          <a:p>
            <a:pPr lvl="1"/>
            <a:r>
              <a:rPr dirty="0">
                <a:sym typeface="+mn-ea"/>
              </a:rPr>
              <a:t>If</a:t>
            </a:r>
            <a:r>
              <a:rPr i="1" dirty="0">
                <a:sym typeface="+mn-ea"/>
              </a:rPr>
              <a:t> k</a:t>
            </a:r>
            <a:r>
              <a:rPr dirty="0">
                <a:sym typeface="+mn-ea"/>
              </a:rPr>
              <a:t> is too </a:t>
            </a:r>
            <a:r>
              <a:rPr dirty="0">
                <a:solidFill>
                  <a:srgbClr val="0070C0"/>
                </a:solidFill>
                <a:sym typeface="+mn-ea"/>
              </a:rPr>
              <a:t>small</a:t>
            </a:r>
            <a:r>
              <a:rPr dirty="0">
                <a:sym typeface="+mn-ea"/>
              </a:rPr>
              <a:t>, sensitive to noise points</a:t>
            </a:r>
          </a:p>
          <a:p>
            <a:pPr lvl="1"/>
            <a:r>
              <a:rPr dirty="0">
                <a:sym typeface="+mn-ea"/>
              </a:rPr>
              <a:t>If</a:t>
            </a:r>
            <a:r>
              <a:rPr i="1" dirty="0">
                <a:sym typeface="+mn-ea"/>
              </a:rPr>
              <a:t> k </a:t>
            </a:r>
            <a:r>
              <a:rPr dirty="0">
                <a:sym typeface="+mn-ea"/>
              </a:rPr>
              <a:t>is too </a:t>
            </a:r>
            <a:r>
              <a:rPr dirty="0">
                <a:solidFill>
                  <a:srgbClr val="FF0000"/>
                </a:solidFill>
                <a:sym typeface="+mn-ea"/>
              </a:rPr>
              <a:t>large</a:t>
            </a:r>
            <a:r>
              <a:rPr dirty="0">
                <a:sym typeface="+mn-ea"/>
              </a:rPr>
              <a:t>, neighborhood may include points from other classes </a:t>
            </a:r>
            <a:r>
              <a:rPr lang="en-MY" dirty="0">
                <a:sym typeface="+mn-ea"/>
              </a:rPr>
              <a:t>(noise)</a:t>
            </a:r>
            <a:endParaRPr dirty="0">
              <a:sym typeface="+mn-ea"/>
            </a:endParaRPr>
          </a:p>
          <a:p>
            <a:r>
              <a:rPr lang="en-MY" altLang="en-US" dirty="0"/>
              <a:t>Choose the right value of</a:t>
            </a:r>
            <a:r>
              <a:rPr lang="en-MY" altLang="en-US" i="1" dirty="0"/>
              <a:t> k</a:t>
            </a:r>
            <a:r>
              <a:rPr lang="en-MY" altLang="en-US" dirty="0"/>
              <a:t> is an art (normally based on some heuristics / past experience)</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29</a:t>
            </a:fld>
            <a:endParaRPr lang="en-US" dirty="0"/>
          </a:p>
        </p:txBody>
      </p:sp>
      <p:graphicFrame>
        <p:nvGraphicFramePr>
          <p:cNvPr id="6" name="Content Placeholder 5"/>
          <p:cNvGraphicFramePr>
            <a:graphicFrameLocks noGrp="1"/>
          </p:cNvGraphicFramePr>
          <p:nvPr>
            <p:ph sz="half" idx="2"/>
          </p:nvPr>
        </p:nvGraphicFramePr>
        <p:xfrm>
          <a:off x="6774180" y="1825625"/>
          <a:ext cx="4234180" cy="3878580"/>
        </p:xfrm>
        <a:graphic>
          <a:graphicData uri="http://schemas.openxmlformats.org/presentationml/2006/ole">
            <mc:AlternateContent xmlns:mc="http://schemas.openxmlformats.org/markup-compatibility/2006">
              <mc:Choice xmlns:v="urn:schemas-microsoft-com:vml" Requires="v">
                <p:oleObj spid="_x0000_s4159" r:id="rId3" imgW="3219450" imgH="2638425" progId="Paint.Picture">
                  <p:embed/>
                </p:oleObj>
              </mc:Choice>
              <mc:Fallback>
                <p:oleObj r:id="rId3" imgW="3219450" imgH="2638425" progId="Paint.Picture">
                  <p:embed/>
                  <p:pic>
                    <p:nvPicPr>
                      <p:cNvPr id="0" name="Picture 6"/>
                      <p:cNvPicPr/>
                      <p:nvPr/>
                    </p:nvPicPr>
                    <p:blipFill>
                      <a:blip r:embed="rId4"/>
                      <a:stretch>
                        <a:fillRect/>
                      </a:stretch>
                    </p:blipFill>
                    <p:spPr>
                      <a:xfrm>
                        <a:off x="6774180" y="1825625"/>
                        <a:ext cx="4234180" cy="387858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Outline</a:t>
            </a:r>
          </a:p>
        </p:txBody>
      </p:sp>
      <p:sp>
        <p:nvSpPr>
          <p:cNvPr id="3" name="Content Placeholder 2"/>
          <p:cNvSpPr>
            <a:spLocks noGrp="1"/>
          </p:cNvSpPr>
          <p:nvPr>
            <p:ph sz="half" idx="1"/>
          </p:nvPr>
        </p:nvSpPr>
        <p:spPr/>
        <p:txBody>
          <a:bodyPr/>
          <a:lstStyle/>
          <a:p>
            <a:r>
              <a:rPr lang="en-MY" altLang="en-US"/>
              <a:t>S</a:t>
            </a:r>
            <a:r>
              <a:rPr lang="en-US"/>
              <a:t>upervised vs </a:t>
            </a:r>
            <a:r>
              <a:rPr lang="en-MY" altLang="en-US"/>
              <a:t>U</a:t>
            </a:r>
            <a:r>
              <a:rPr lang="en-US"/>
              <a:t>nsupervised </a:t>
            </a:r>
            <a:r>
              <a:rPr lang="en-MY" altLang="en-US">
                <a:sym typeface="+mn-ea"/>
              </a:rPr>
              <a:t>L</a:t>
            </a:r>
            <a:r>
              <a:rPr lang="en-US">
                <a:sym typeface="+mn-ea"/>
              </a:rPr>
              <a:t>earning </a:t>
            </a:r>
          </a:p>
          <a:p>
            <a:r>
              <a:rPr lang="en-MY" altLang="en-US">
                <a:sym typeface="+mn-ea"/>
              </a:rPr>
              <a:t>What is classification?</a:t>
            </a:r>
          </a:p>
          <a:p>
            <a:r>
              <a:rPr lang="en-US"/>
              <a:t>Examples of Classification Tasks</a:t>
            </a:r>
          </a:p>
          <a:p>
            <a:r>
              <a:rPr lang="en-MY" altLang="en-US"/>
              <a:t>Classification Techniques</a:t>
            </a:r>
            <a:endParaRPr lang="en-US"/>
          </a:p>
          <a:p>
            <a:endParaRPr lang="en-US"/>
          </a:p>
        </p:txBody>
      </p:sp>
      <p:sp>
        <p:nvSpPr>
          <p:cNvPr id="6" name="Content Placeholder 5"/>
          <p:cNvSpPr>
            <a:spLocks noGrp="1"/>
          </p:cNvSpPr>
          <p:nvPr>
            <p:ph sz="half" idx="2"/>
          </p:nvPr>
        </p:nvSpPr>
        <p:spPr/>
        <p:txBody>
          <a:bodyPr>
            <a:normAutofit fontScale="90000" lnSpcReduction="20000"/>
          </a:bodyPr>
          <a:lstStyle/>
          <a:p>
            <a:r>
              <a:rPr lang="en-MY" altLang="en-US" sz="2800">
                <a:sym typeface="+mn-ea"/>
              </a:rPr>
              <a:t>Part 1:</a:t>
            </a:r>
            <a:endParaRPr lang="en-US" sz="2800"/>
          </a:p>
          <a:p>
            <a:pPr lvl="1"/>
            <a:r>
              <a:rPr lang="en-US" sz="2800" b="1">
                <a:sym typeface="+mn-ea"/>
              </a:rPr>
              <a:t>K-Nearest Neighbours </a:t>
            </a:r>
            <a:r>
              <a:rPr lang="en-MY" altLang="en-US" sz="2800" b="1">
                <a:sym typeface="+mn-ea"/>
              </a:rPr>
              <a:t>(k-NN)</a:t>
            </a:r>
            <a:endParaRPr lang="en-US" sz="2800" b="1"/>
          </a:p>
          <a:p>
            <a:pPr lvl="1"/>
            <a:r>
              <a:rPr lang="en-US" sz="2800" b="1">
                <a:sym typeface="+mn-ea"/>
              </a:rPr>
              <a:t>Decision Tree </a:t>
            </a:r>
            <a:r>
              <a:rPr lang="en-MY" altLang="en-US" sz="2800" b="1">
                <a:sym typeface="+mn-ea"/>
              </a:rPr>
              <a:t>Classifier</a:t>
            </a:r>
            <a:endParaRPr lang="en-US" sz="2800"/>
          </a:p>
          <a:p>
            <a:r>
              <a:rPr lang="en-MY" altLang="en-US"/>
              <a:t>Part 2:</a:t>
            </a:r>
            <a:endParaRPr lang="en-US"/>
          </a:p>
          <a:p>
            <a:pPr lvl="1"/>
            <a:r>
              <a:rPr lang="en-US"/>
              <a:t>Naïve Bayes </a:t>
            </a:r>
            <a:r>
              <a:rPr lang="en-MY" altLang="en-US"/>
              <a:t>Classifier</a:t>
            </a:r>
            <a:endParaRPr lang="en-US"/>
          </a:p>
          <a:p>
            <a:pPr lvl="1"/>
            <a:r>
              <a:rPr lang="en-US"/>
              <a:t>Support </a:t>
            </a:r>
            <a:r>
              <a:rPr lang="en-MY" altLang="en-US"/>
              <a:t>V</a:t>
            </a:r>
            <a:r>
              <a:rPr lang="en-US"/>
              <a:t>ector </a:t>
            </a:r>
            <a:r>
              <a:rPr lang="en-MY" altLang="en-US"/>
              <a:t>M</a:t>
            </a:r>
            <a:r>
              <a:rPr lang="en-US"/>
              <a:t>achine </a:t>
            </a:r>
            <a:r>
              <a:rPr lang="en-MY" altLang="en-US"/>
              <a:t>(SVM)</a:t>
            </a:r>
            <a:endParaRPr lang="en-US"/>
          </a:p>
          <a:p>
            <a:pPr lvl="1"/>
            <a:r>
              <a:rPr lang="en-US"/>
              <a:t>Ensemble Methods</a:t>
            </a:r>
          </a:p>
          <a:p>
            <a:pPr lvl="0"/>
            <a:r>
              <a:rPr lang="en-MY" altLang="en-US"/>
              <a:t>Part 3: Classification Performance</a:t>
            </a:r>
          </a:p>
          <a:p>
            <a:pPr lvl="1"/>
            <a:r>
              <a:rPr lang="en-US" dirty="0" smtClean="0">
                <a:sym typeface="+mn-ea"/>
              </a:rPr>
              <a:t>Confusion Matrix</a:t>
            </a:r>
          </a:p>
          <a:p>
            <a:pPr lvl="1"/>
            <a:r>
              <a:rPr lang="en-MY" altLang="en-US" dirty="0">
                <a:sym typeface="+mn-ea"/>
              </a:rPr>
              <a:t>Model Evaluation</a:t>
            </a:r>
            <a:r>
              <a:rPr lang="en-US" dirty="0" smtClean="0">
                <a:sym typeface="+mn-ea"/>
              </a:rPr>
              <a:t> </a:t>
            </a:r>
            <a:r>
              <a:rPr lang="en-MY" altLang="en-US" dirty="0" smtClean="0">
                <a:sym typeface="+mn-ea"/>
              </a:rPr>
              <a:t>Methods</a:t>
            </a:r>
            <a:endParaRPr lang="en-MY" altLang="en-US"/>
          </a:p>
          <a:p>
            <a:pPr lvl="1"/>
            <a:r>
              <a:rPr lang="en-US" dirty="0">
                <a:sym typeface="+mn-ea"/>
              </a:rPr>
              <a:t>Receiver Operating Characteristic (ROC) </a:t>
            </a:r>
            <a:r>
              <a:rPr lang="en-MY" altLang="en-US" dirty="0">
                <a:sym typeface="+mn-ea"/>
              </a:rPr>
              <a:t>Curve</a:t>
            </a:r>
            <a:endParaRPr lang="en-US"/>
          </a:p>
          <a:p>
            <a:pPr lvl="1"/>
            <a:endParaRPr lang="en-US"/>
          </a:p>
          <a:p>
            <a:endParaRPr lang="en-US"/>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a:t>How do we weight/scale/select features?</a:t>
            </a:r>
            <a:br>
              <a:rPr lang="en-MY"/>
            </a:br>
            <a:r>
              <a:rPr lang="en-MY">
                <a:sym typeface="+mn-ea"/>
              </a:rPr>
              <a:t>Scaling Issue</a:t>
            </a:r>
            <a:endParaRPr lang="en-MY"/>
          </a:p>
        </p:txBody>
      </p:sp>
      <p:sp>
        <p:nvSpPr>
          <p:cNvPr id="3" name="Content Placeholder 2"/>
          <p:cNvSpPr>
            <a:spLocks noGrp="1"/>
          </p:cNvSpPr>
          <p:nvPr>
            <p:ph idx="1"/>
          </p:nvPr>
        </p:nvSpPr>
        <p:spPr/>
        <p:txBody>
          <a:bodyPr/>
          <a:lstStyle/>
          <a:p>
            <a:r>
              <a:t>Attributes may have to be scaled to prevent distance measures from being </a:t>
            </a:r>
            <a:r>
              <a:rPr>
                <a:solidFill>
                  <a:srgbClr val="FF0000"/>
                </a:solidFill>
              </a:rPr>
              <a:t>dominated </a:t>
            </a:r>
            <a:r>
              <a:t>by one of the attributes</a:t>
            </a:r>
          </a:p>
          <a:p>
            <a:endParaRPr/>
          </a:p>
          <a:p>
            <a:r>
              <a:t>Example:</a:t>
            </a:r>
          </a:p>
          <a:p>
            <a:pPr lvl="1"/>
            <a:r>
              <a:t>height of a person may vary from 1.5m to 1.8m</a:t>
            </a:r>
          </a:p>
          <a:p>
            <a:pPr lvl="1"/>
            <a:r>
              <a:t>weight of a person may vary from 30kg to 100kg</a:t>
            </a:r>
          </a:p>
          <a:p>
            <a:pPr lvl="1"/>
            <a:r>
              <a:t>income of a person may vary from $10K to $1M</a:t>
            </a:r>
          </a:p>
          <a:p>
            <a:endParaRPr lang="en-MY" altLang="en-US"/>
          </a:p>
        </p:txBody>
      </p:sp>
      <p:sp>
        <p:nvSpPr>
          <p:cNvPr id="5" name="Footer Placeholder 4"/>
          <p:cNvSpPr>
            <a:spLocks noGrp="1"/>
          </p:cNvSpPr>
          <p:nvPr>
            <p:ph type="ftr" sz="quarter" idx="11"/>
          </p:nvPr>
        </p:nvSpPr>
        <p:spPr/>
        <p:txBody>
          <a:bodyPr/>
          <a:lstStyle/>
          <a:p>
            <a:r>
              <a:rPr lang="en-US"/>
              <a:t>UECS3213 / UECS3453 Data Mining</a:t>
            </a:r>
          </a:p>
        </p:txBody>
      </p:sp>
      <p:sp>
        <p:nvSpPr>
          <p:cNvPr id="6" name="Slide Number Placeholder 5"/>
          <p:cNvSpPr>
            <a:spLocks noGrp="1"/>
          </p:cNvSpPr>
          <p:nvPr>
            <p:ph type="sldNum" sz="quarter" idx="12"/>
          </p:nvPr>
        </p:nvSpPr>
        <p:spPr/>
        <p:txBody>
          <a:bodyPr/>
          <a:lstStyle/>
          <a:p>
            <a:r>
              <a:rPr lang="en-US"/>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Scaling Issue: </a:t>
            </a:r>
            <a:r>
              <a:rPr lang="en-US"/>
              <a:t>Normalizing attribute values</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31</a:t>
            </a:fld>
            <a:endParaRPr lang="en-US" dirty="0"/>
          </a:p>
        </p:txBody>
      </p:sp>
      <p:graphicFrame>
        <p:nvGraphicFramePr>
          <p:cNvPr id="6" name="Content Placeholder 5"/>
          <p:cNvGraphicFramePr>
            <a:graphicFrameLocks noGrp="1" noChangeAspect="1"/>
          </p:cNvGraphicFramePr>
          <p:nvPr>
            <p:ph idx="1"/>
          </p:nvPr>
        </p:nvGraphicFramePr>
        <p:xfrm>
          <a:off x="990600" y="1691005"/>
          <a:ext cx="9521825" cy="4236085"/>
        </p:xfrm>
        <a:graphic>
          <a:graphicData uri="http://schemas.openxmlformats.org/presentationml/2006/ole">
            <mc:AlternateContent xmlns:mc="http://schemas.openxmlformats.org/markup-compatibility/2006">
              <mc:Choice xmlns:v="urn:schemas-microsoft-com:vml" Requires="v">
                <p:oleObj spid="_x0000_s5183" r:id="rId3" imgW="7162800" imgH="3390900" progId="Paint.Picture">
                  <p:embed/>
                </p:oleObj>
              </mc:Choice>
              <mc:Fallback>
                <p:oleObj r:id="rId3" imgW="7162800" imgH="3390900" progId="Paint.Picture">
                  <p:embed/>
                  <p:pic>
                    <p:nvPicPr>
                      <p:cNvPr id="0" name="Picture 6"/>
                      <p:cNvPicPr/>
                      <p:nvPr/>
                    </p:nvPicPr>
                    <p:blipFill>
                      <a:blip r:embed="rId4"/>
                      <a:stretch>
                        <a:fillRect/>
                      </a:stretch>
                    </p:blipFill>
                    <p:spPr>
                      <a:xfrm>
                        <a:off x="990600" y="1691005"/>
                        <a:ext cx="9521825" cy="4236085"/>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t>Issue with Similarity / Distance Measure</a:t>
            </a:r>
          </a:p>
        </p:txBody>
      </p:sp>
      <p:sp>
        <p:nvSpPr>
          <p:cNvPr id="3" name="Content Placeholder 2"/>
          <p:cNvSpPr>
            <a:spLocks noGrp="1"/>
          </p:cNvSpPr>
          <p:nvPr>
            <p:ph idx="1"/>
          </p:nvPr>
        </p:nvSpPr>
        <p:spPr/>
        <p:txBody>
          <a:bodyPr>
            <a:normAutofit/>
          </a:bodyPr>
          <a:lstStyle/>
          <a:p>
            <a:r>
              <a:rPr lang="en-MY"/>
              <a:t>Issue </a:t>
            </a:r>
            <a:r>
              <a:t>with Euclidean </a:t>
            </a:r>
            <a:r>
              <a:rPr lang="en-MY"/>
              <a:t>distance</a:t>
            </a:r>
            <a:r>
              <a:t>:</a:t>
            </a:r>
          </a:p>
          <a:p>
            <a:pPr lvl="1"/>
            <a:r>
              <a:t>High dimensional data </a:t>
            </a:r>
            <a:r>
              <a:rPr lang="en-MY"/>
              <a:t>(many attributes): </a:t>
            </a:r>
            <a:r>
              <a:rPr lang="en-MY">
                <a:solidFill>
                  <a:schemeClr val="tx1"/>
                </a:solidFill>
              </a:rPr>
              <a:t>the c</a:t>
            </a:r>
            <a:r>
              <a:rPr>
                <a:solidFill>
                  <a:schemeClr val="tx1"/>
                </a:solidFill>
              </a:rPr>
              <a:t>urse of dimensionality</a:t>
            </a:r>
            <a:endParaRPr>
              <a:solidFill>
                <a:srgbClr val="FF0000"/>
              </a:solidFill>
            </a:endParaRPr>
          </a:p>
          <a:p>
            <a:r>
              <a:t>Can produce counter-intuitive </a:t>
            </a:r>
            <a:r>
              <a:rPr lang="en-MY"/>
              <a:t>(illogical)</a:t>
            </a:r>
            <a:r>
              <a:t> results</a:t>
            </a:r>
          </a:p>
          <a:p>
            <a:endParaRPr/>
          </a:p>
          <a:p>
            <a:endParaRPr/>
          </a:p>
          <a:p>
            <a:endParaRPr/>
          </a:p>
          <a:p>
            <a:endParaRPr/>
          </a:p>
          <a:p>
            <a:r>
              <a:t>Solution: </a:t>
            </a:r>
            <a:r>
              <a:rPr b="1">
                <a:solidFill>
                  <a:srgbClr val="0070C0"/>
                </a:solidFill>
              </a:rPr>
              <a:t>Normalize </a:t>
            </a:r>
            <a:r>
              <a:t>the vectors to unit length</a:t>
            </a:r>
          </a:p>
          <a:p>
            <a:endParaRPr/>
          </a:p>
          <a:p>
            <a:endParaRPr/>
          </a:p>
          <a:p>
            <a:endParaRPr lang="en-US"/>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graphicFrame>
        <p:nvGraphicFramePr>
          <p:cNvPr id="6" name="Object 5"/>
          <p:cNvGraphicFramePr/>
          <p:nvPr/>
        </p:nvGraphicFramePr>
        <p:xfrm>
          <a:off x="2407920" y="3230245"/>
          <a:ext cx="6949440" cy="1753870"/>
        </p:xfrm>
        <a:graphic>
          <a:graphicData uri="http://schemas.openxmlformats.org/presentationml/2006/ole">
            <mc:AlternateContent xmlns:mc="http://schemas.openxmlformats.org/markup-compatibility/2006">
              <mc:Choice xmlns:v="urn:schemas-microsoft-com:vml" Requires="v">
                <p:oleObj spid="_x0000_s6207" r:id="rId4" imgW="6943725" imgH="1752600" progId="Paint.Picture">
                  <p:embed/>
                </p:oleObj>
              </mc:Choice>
              <mc:Fallback>
                <p:oleObj r:id="rId4" imgW="6943725" imgH="1752600" progId="Paint.Picture">
                  <p:embed/>
                  <p:pic>
                    <p:nvPicPr>
                      <p:cNvPr id="0" name="Picture 6"/>
                      <p:cNvPicPr/>
                      <p:nvPr/>
                    </p:nvPicPr>
                    <p:blipFill>
                      <a:blip r:embed="rId5"/>
                      <a:stretch>
                        <a:fillRect/>
                      </a:stretch>
                    </p:blipFill>
                    <p:spPr>
                      <a:xfrm>
                        <a:off x="2407920" y="3230245"/>
                        <a:ext cx="6949440" cy="1753870"/>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a:t>
            </a:r>
            <a:r>
              <a:rPr lang="en-MY" altLang="en-US"/>
              <a:t>S</a:t>
            </a:r>
            <a:r>
              <a:rPr lang="en-US"/>
              <a:t>imilarity </a:t>
            </a:r>
            <a:r>
              <a:rPr lang="en-MY" altLang="en-US"/>
              <a:t>M</a:t>
            </a:r>
            <a:r>
              <a:rPr lang="en-US"/>
              <a:t>easures</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33</a:t>
            </a:fld>
            <a:endParaRPr lang="en-US" dirty="0"/>
          </a:p>
        </p:txBody>
      </p:sp>
      <p:graphicFrame>
        <p:nvGraphicFramePr>
          <p:cNvPr id="6" name="Content Placeholder 5"/>
          <p:cNvGraphicFramePr>
            <a:graphicFrameLocks noGrp="1" noChangeAspect="1"/>
          </p:cNvGraphicFramePr>
          <p:nvPr>
            <p:ph idx="1"/>
          </p:nvPr>
        </p:nvGraphicFramePr>
        <p:xfrm>
          <a:off x="1007110" y="1691005"/>
          <a:ext cx="6777355" cy="4364355"/>
        </p:xfrm>
        <a:graphic>
          <a:graphicData uri="http://schemas.openxmlformats.org/presentationml/2006/ole">
            <mc:AlternateContent xmlns:mc="http://schemas.openxmlformats.org/markup-compatibility/2006">
              <mc:Choice xmlns:v="urn:schemas-microsoft-com:vml" Requires="v">
                <p:oleObj spid="_x0000_s7231" r:id="rId3" imgW="6581775" imgH="4238625" progId="Paint.Picture">
                  <p:embed/>
                </p:oleObj>
              </mc:Choice>
              <mc:Fallback>
                <p:oleObj r:id="rId3" imgW="6581775" imgH="4238625" progId="Paint.Picture">
                  <p:embed/>
                  <p:pic>
                    <p:nvPicPr>
                      <p:cNvPr id="0" name="Picture 6"/>
                      <p:cNvPicPr/>
                      <p:nvPr/>
                    </p:nvPicPr>
                    <p:blipFill>
                      <a:blip r:embed="rId4"/>
                      <a:stretch>
                        <a:fillRect/>
                      </a:stretch>
                    </p:blipFill>
                    <p:spPr>
                      <a:xfrm>
                        <a:off x="1007110" y="1691005"/>
                        <a:ext cx="6777355" cy="4364355"/>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How do we combine instances by voting?</a:t>
            </a:r>
            <a:endParaRPr 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34</a:t>
            </a:fld>
            <a:endParaRPr lang="en-US" dirty="0"/>
          </a:p>
        </p:txBody>
      </p:sp>
      <p:graphicFrame>
        <p:nvGraphicFramePr>
          <p:cNvPr id="6" name="Content Placeholder 5"/>
          <p:cNvGraphicFramePr>
            <a:graphicFrameLocks noGrp="1" noChangeAspect="1"/>
          </p:cNvGraphicFramePr>
          <p:nvPr>
            <p:ph sz="half" idx="1"/>
          </p:nvPr>
        </p:nvGraphicFramePr>
        <p:xfrm>
          <a:off x="6071235" y="1939925"/>
          <a:ext cx="5795010" cy="2854325"/>
        </p:xfrm>
        <a:graphic>
          <a:graphicData uri="http://schemas.openxmlformats.org/presentationml/2006/ole">
            <mc:AlternateContent xmlns:mc="http://schemas.openxmlformats.org/markup-compatibility/2006">
              <mc:Choice xmlns:v="urn:schemas-microsoft-com:vml" Requires="v">
                <p:oleObj spid="_x0000_s8317" r:id="rId3" imgW="5762625" imgH="2838450" progId="Paint.Picture">
                  <p:embed/>
                </p:oleObj>
              </mc:Choice>
              <mc:Fallback>
                <p:oleObj r:id="rId3" imgW="5762625" imgH="2838450" progId="Paint.Picture">
                  <p:embed/>
                  <p:pic>
                    <p:nvPicPr>
                      <p:cNvPr id="0" name="Picture 6"/>
                      <p:cNvPicPr/>
                      <p:nvPr/>
                    </p:nvPicPr>
                    <p:blipFill>
                      <a:blip r:embed="rId4"/>
                      <a:stretch>
                        <a:fillRect/>
                      </a:stretch>
                    </p:blipFill>
                    <p:spPr>
                      <a:xfrm>
                        <a:off x="6071235" y="1939925"/>
                        <a:ext cx="5795010" cy="2854325"/>
                      </a:xfrm>
                      <a:prstGeom prst="rect">
                        <a:avLst/>
                      </a:prstGeom>
                    </p:spPr>
                  </p:pic>
                </p:oleObj>
              </mc:Fallback>
            </mc:AlternateContent>
          </a:graphicData>
        </a:graphic>
      </p:graphicFrame>
      <p:graphicFrame>
        <p:nvGraphicFramePr>
          <p:cNvPr id="8" name="Content Placeholder 7"/>
          <p:cNvGraphicFramePr>
            <a:graphicFrameLocks noGrp="1"/>
          </p:cNvGraphicFramePr>
          <p:nvPr>
            <p:ph sz="half" idx="2"/>
          </p:nvPr>
        </p:nvGraphicFramePr>
        <p:xfrm>
          <a:off x="371475" y="1939925"/>
          <a:ext cx="5558155" cy="2135505"/>
        </p:xfrm>
        <a:graphic>
          <a:graphicData uri="http://schemas.openxmlformats.org/presentationml/2006/ole">
            <mc:AlternateContent xmlns:mc="http://schemas.openxmlformats.org/markup-compatibility/2006">
              <mc:Choice xmlns:v="urn:schemas-microsoft-com:vml" Requires="v">
                <p:oleObj spid="_x0000_s8318" r:id="rId5" imgW="6896100" imgH="2400300" progId="Paint.Picture">
                  <p:embed/>
                </p:oleObj>
              </mc:Choice>
              <mc:Fallback>
                <p:oleObj r:id="rId5" imgW="6896100" imgH="2400300" progId="Paint.Picture">
                  <p:embed/>
                  <p:pic>
                    <p:nvPicPr>
                      <p:cNvPr id="0" name="Picture 8"/>
                      <p:cNvPicPr/>
                      <p:nvPr/>
                    </p:nvPicPr>
                    <p:blipFill>
                      <a:blip r:embed="rId6"/>
                      <a:stretch>
                        <a:fillRect/>
                      </a:stretch>
                    </p:blipFill>
                    <p:spPr>
                      <a:xfrm>
                        <a:off x="371475" y="1939925"/>
                        <a:ext cx="5558155" cy="2135505"/>
                      </a:xfrm>
                      <a:prstGeom prst="rect">
                        <a:avLst/>
                      </a:prstGeom>
                    </p:spPr>
                  </p:pic>
                </p:oleObj>
              </mc:Fallback>
            </mc:AlternateContent>
          </a:graphicData>
        </a:graphic>
      </p:graphicFrame>
      <p:sp>
        <p:nvSpPr>
          <p:cNvPr id="3" name="Rounded Rectangle 2"/>
          <p:cNvSpPr/>
          <p:nvPr/>
        </p:nvSpPr>
        <p:spPr>
          <a:xfrm>
            <a:off x="6071235" y="1845945"/>
            <a:ext cx="4714240" cy="15335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8153400" y="2128838"/>
            <a:ext cx="776288"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71960" y="1819554"/>
            <a:ext cx="2027606" cy="369332"/>
          </a:xfrm>
          <a:prstGeom prst="rect">
            <a:avLst/>
          </a:prstGeom>
          <a:noFill/>
        </p:spPr>
        <p:txBody>
          <a:bodyPr wrap="none" rtlCol="0">
            <a:spAutoFit/>
          </a:bodyPr>
          <a:lstStyle/>
          <a:p>
            <a:r>
              <a:rPr lang="en-MY" dirty="0" smtClean="0"/>
              <a:t>Find the max in </a:t>
            </a:r>
            <a:r>
              <a:rPr lang="en-MY" dirty="0" err="1" smtClean="0"/>
              <a:t>knn</a:t>
            </a:r>
            <a:endParaRPr lang="en-MY" dirty="0"/>
          </a:p>
        </p:txBody>
      </p:sp>
      <p:sp>
        <p:nvSpPr>
          <p:cNvPr id="13" name="TextBox 12"/>
          <p:cNvSpPr txBox="1"/>
          <p:nvPr/>
        </p:nvSpPr>
        <p:spPr>
          <a:xfrm>
            <a:off x="9552316" y="2888396"/>
            <a:ext cx="2455533" cy="646331"/>
          </a:xfrm>
          <a:prstGeom prst="rect">
            <a:avLst/>
          </a:prstGeom>
          <a:noFill/>
        </p:spPr>
        <p:txBody>
          <a:bodyPr wrap="square" rtlCol="0">
            <a:spAutoFit/>
          </a:bodyPr>
          <a:lstStyle/>
          <a:p>
            <a:r>
              <a:rPr lang="en-MY" dirty="0" smtClean="0"/>
              <a:t>Find the max of the </a:t>
            </a:r>
          </a:p>
          <a:p>
            <a:r>
              <a:rPr lang="en-MY" dirty="0" smtClean="0"/>
              <a:t>weighted score in </a:t>
            </a:r>
            <a:r>
              <a:rPr lang="en-MY" dirty="0" err="1" smtClean="0"/>
              <a:t>knn</a:t>
            </a:r>
            <a:endParaRPr lang="en-MY" dirty="0"/>
          </a:p>
        </p:txBody>
      </p:sp>
      <p:cxnSp>
        <p:nvCxnSpPr>
          <p:cNvPr id="14" name="Straight Arrow Connector 13"/>
          <p:cNvCxnSpPr>
            <a:stCxn id="13" idx="1"/>
          </p:cNvCxnSpPr>
          <p:nvPr/>
        </p:nvCxnSpPr>
        <p:spPr>
          <a:xfrm flipH="1" flipV="1">
            <a:off x="9043990" y="3137358"/>
            <a:ext cx="508326" cy="74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Strength</a:t>
            </a:r>
          </a:p>
        </p:txBody>
      </p:sp>
      <p:sp>
        <p:nvSpPr>
          <p:cNvPr id="3" name="Content Placeholder 2"/>
          <p:cNvSpPr>
            <a:spLocks noGrp="1"/>
          </p:cNvSpPr>
          <p:nvPr>
            <p:ph idx="1"/>
          </p:nvPr>
        </p:nvSpPr>
        <p:spPr/>
        <p:txBody>
          <a:bodyPr/>
          <a:lstStyle/>
          <a:p>
            <a:r>
              <a:rPr lang="en-MY" altLang="en-US" dirty="0">
                <a:solidFill>
                  <a:srgbClr val="0070C0"/>
                </a:solidFill>
              </a:rPr>
              <a:t>Simplicity</a:t>
            </a:r>
            <a:r>
              <a:rPr lang="en-MY" altLang="en-US" dirty="0"/>
              <a:t> (conceptual)</a:t>
            </a:r>
          </a:p>
          <a:p>
            <a:r>
              <a:rPr lang="en-MY" altLang="en-US" dirty="0">
                <a:solidFill>
                  <a:srgbClr val="0070C0"/>
                </a:solidFill>
              </a:rPr>
              <a:t>Efficiency</a:t>
            </a:r>
            <a:r>
              <a:rPr lang="en-MY" altLang="en-US" dirty="0"/>
              <a:t> at training --&gt; no training</a:t>
            </a:r>
          </a:p>
          <a:p>
            <a:r>
              <a:rPr lang="en-MY" altLang="en-US" dirty="0"/>
              <a:t>Handling </a:t>
            </a:r>
            <a:r>
              <a:rPr lang="en-MY" altLang="en-US" dirty="0">
                <a:solidFill>
                  <a:srgbClr val="0070C0"/>
                </a:solidFill>
              </a:rPr>
              <a:t>multi-class</a:t>
            </a:r>
            <a:r>
              <a:rPr lang="en-MY" altLang="en-US" dirty="0"/>
              <a:t> (more than 1 attribute) problem</a:t>
            </a:r>
          </a:p>
          <a:p>
            <a:r>
              <a:rPr lang="en-MY" altLang="en-US" dirty="0">
                <a:solidFill>
                  <a:srgbClr val="0070C0"/>
                </a:solidFill>
              </a:rPr>
              <a:t>Stability</a:t>
            </a:r>
            <a:r>
              <a:rPr lang="en-MY" altLang="en-US" dirty="0"/>
              <a:t> and </a:t>
            </a:r>
            <a:r>
              <a:rPr lang="en-MY" altLang="en-US" dirty="0">
                <a:solidFill>
                  <a:srgbClr val="0070C0"/>
                </a:solidFill>
              </a:rPr>
              <a:t>robustness</a:t>
            </a:r>
            <a:r>
              <a:rPr lang="en-MY" altLang="en-US" dirty="0"/>
              <a:t>: averaging </a:t>
            </a:r>
            <a:r>
              <a:rPr lang="en-MY" altLang="en-US" i="1" dirty="0"/>
              <a:t>k</a:t>
            </a:r>
            <a:r>
              <a:rPr lang="en-MY" altLang="en-US" dirty="0"/>
              <a:t> neighbours</a:t>
            </a:r>
          </a:p>
          <a:p>
            <a:r>
              <a:rPr lang="en-MY" altLang="en-US" dirty="0">
                <a:sym typeface="+mn-ea"/>
              </a:rPr>
              <a:t>Effective if the training dataset is large</a:t>
            </a:r>
          </a:p>
          <a:p>
            <a:r>
              <a:rPr lang="en-MY" altLang="en-US" dirty="0">
                <a:solidFill>
                  <a:srgbClr val="0070C0"/>
                </a:solidFill>
                <a:sym typeface="+mn-ea"/>
              </a:rPr>
              <a:t>Robust to noisy </a:t>
            </a:r>
            <a:r>
              <a:rPr lang="en-MY" altLang="en-US" dirty="0">
                <a:sym typeface="+mn-ea"/>
              </a:rPr>
              <a:t>training data</a:t>
            </a:r>
            <a:endParaRPr lang="en-MY" altLang="en-US" dirty="0"/>
          </a:p>
          <a:p>
            <a:endParaRPr lang="en-MY" alt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Weakness of k-NN</a:t>
            </a:r>
          </a:p>
        </p:txBody>
      </p:sp>
      <p:sp>
        <p:nvSpPr>
          <p:cNvPr id="3" name="Content Placeholder 2"/>
          <p:cNvSpPr>
            <a:spLocks noGrp="1"/>
          </p:cNvSpPr>
          <p:nvPr>
            <p:ph idx="1"/>
          </p:nvPr>
        </p:nvSpPr>
        <p:spPr/>
        <p:txBody>
          <a:bodyPr>
            <a:normAutofit fontScale="92500" lnSpcReduction="10000"/>
          </a:bodyPr>
          <a:lstStyle/>
          <a:p>
            <a:pPr>
              <a:lnSpc>
                <a:spcPct val="110000"/>
              </a:lnSpc>
            </a:pPr>
            <a:r>
              <a:rPr lang="en-MY" dirty="0">
                <a:sym typeface="+mn-ea"/>
              </a:rPr>
              <a:t>Need to determine the value of</a:t>
            </a:r>
            <a:r>
              <a:rPr lang="en-MY" b="1" dirty="0">
                <a:sym typeface="+mn-ea"/>
              </a:rPr>
              <a:t> </a:t>
            </a:r>
            <a:r>
              <a:rPr lang="en-MY" b="1" dirty="0">
                <a:solidFill>
                  <a:srgbClr val="0070C0"/>
                </a:solidFill>
                <a:sym typeface="+mn-ea"/>
              </a:rPr>
              <a:t>parameter </a:t>
            </a:r>
            <a:r>
              <a:rPr lang="en-MY" b="1" i="1" dirty="0">
                <a:solidFill>
                  <a:srgbClr val="0070C0"/>
                </a:solidFill>
                <a:sym typeface="+mn-ea"/>
              </a:rPr>
              <a:t>k</a:t>
            </a:r>
            <a:r>
              <a:rPr lang="en-MY" b="1" dirty="0">
                <a:sym typeface="+mn-ea"/>
              </a:rPr>
              <a:t>. </a:t>
            </a:r>
            <a:r>
              <a:rPr lang="en-MY" dirty="0">
                <a:sym typeface="+mn-ea"/>
              </a:rPr>
              <a:t>What is the best </a:t>
            </a:r>
            <a:r>
              <a:rPr lang="en-MY" i="1" dirty="0">
                <a:sym typeface="+mn-ea"/>
              </a:rPr>
              <a:t>k</a:t>
            </a:r>
            <a:r>
              <a:rPr lang="en-MY" dirty="0">
                <a:sym typeface="+mn-ea"/>
              </a:rPr>
              <a:t>?</a:t>
            </a:r>
            <a:endParaRPr lang="en-MY" b="1" dirty="0">
              <a:sym typeface="+mn-ea"/>
            </a:endParaRPr>
          </a:p>
          <a:p>
            <a:pPr>
              <a:lnSpc>
                <a:spcPct val="110000"/>
              </a:lnSpc>
            </a:pPr>
            <a:r>
              <a:rPr dirty="0"/>
              <a:t>k-NN classifiers are</a:t>
            </a:r>
            <a:r>
              <a:rPr b="1" dirty="0"/>
              <a:t> </a:t>
            </a:r>
            <a:r>
              <a:rPr b="1" dirty="0">
                <a:solidFill>
                  <a:srgbClr val="FF0000"/>
                </a:solidFill>
              </a:rPr>
              <a:t>lazy</a:t>
            </a:r>
            <a:r>
              <a:rPr b="1" dirty="0"/>
              <a:t> </a:t>
            </a:r>
            <a:r>
              <a:rPr dirty="0"/>
              <a:t>learners</a:t>
            </a:r>
            <a:r>
              <a:rPr lang="en-MY" b="1" dirty="0"/>
              <a:t>. </a:t>
            </a:r>
            <a:r>
              <a:rPr dirty="0"/>
              <a:t>It does not build models </a:t>
            </a:r>
            <a:r>
              <a:rPr lang="en-MY" dirty="0"/>
              <a:t>(recognized </a:t>
            </a:r>
            <a:r>
              <a:rPr lang="en-MY" dirty="0" smtClean="0"/>
              <a:t>relation or function) </a:t>
            </a:r>
            <a:r>
              <a:rPr dirty="0" smtClean="0"/>
              <a:t>explicitly</a:t>
            </a:r>
            <a:r>
              <a:rPr lang="en-MY" dirty="0" smtClean="0"/>
              <a:t> (no induction step)</a:t>
            </a:r>
            <a:endParaRPr dirty="0"/>
          </a:p>
          <a:p>
            <a:pPr>
              <a:lnSpc>
                <a:spcPct val="110000"/>
              </a:lnSpc>
            </a:pPr>
            <a:r>
              <a:rPr lang="en-MY" dirty="0">
                <a:sym typeface="+mn-ea"/>
              </a:rPr>
              <a:t>R</a:t>
            </a:r>
            <a:r>
              <a:rPr dirty="0" err="1">
                <a:sym typeface="+mn-ea"/>
              </a:rPr>
              <a:t>elatively</a:t>
            </a:r>
            <a:r>
              <a:rPr dirty="0">
                <a:sym typeface="+mn-ea"/>
              </a:rPr>
              <a:t> </a:t>
            </a:r>
            <a:r>
              <a:rPr lang="en-MY" b="1" dirty="0">
                <a:solidFill>
                  <a:srgbClr val="FF0000"/>
                </a:solidFill>
                <a:sym typeface="+mn-ea"/>
              </a:rPr>
              <a:t>computationally </a:t>
            </a:r>
            <a:r>
              <a:rPr b="1" dirty="0">
                <a:solidFill>
                  <a:srgbClr val="FF0000"/>
                </a:solidFill>
                <a:sym typeface="+mn-ea"/>
              </a:rPr>
              <a:t>expensive</a:t>
            </a:r>
            <a:r>
              <a:rPr dirty="0">
                <a:solidFill>
                  <a:srgbClr val="FF0000"/>
                </a:solidFill>
                <a:sym typeface="+mn-ea"/>
              </a:rPr>
              <a:t> </a:t>
            </a:r>
            <a:r>
              <a:rPr lang="en-US" dirty="0">
                <a:sym typeface="+mn-ea"/>
              </a:rPr>
              <a:t>at testing time: need to calculate all distances </a:t>
            </a:r>
            <a:r>
              <a:rPr lang="en-MY" altLang="en-US" dirty="0">
                <a:sym typeface="+mn-ea"/>
              </a:rPr>
              <a:t>to c</a:t>
            </a:r>
            <a:r>
              <a:rPr dirty="0" err="1">
                <a:sym typeface="+mn-ea"/>
              </a:rPr>
              <a:t>lassify</a:t>
            </a:r>
            <a:r>
              <a:rPr dirty="0">
                <a:sym typeface="+mn-ea"/>
              </a:rPr>
              <a:t> unknown records</a:t>
            </a:r>
            <a:r>
              <a:rPr lang="en-MY" dirty="0">
                <a:sym typeface="+mn-ea"/>
              </a:rPr>
              <a:t>.</a:t>
            </a:r>
          </a:p>
          <a:p>
            <a:pPr>
              <a:lnSpc>
                <a:spcPct val="110000"/>
              </a:lnSpc>
            </a:pPr>
            <a:r>
              <a:rPr lang="en-MY" dirty="0"/>
              <a:t>Not clear on </a:t>
            </a:r>
          </a:p>
          <a:p>
            <a:pPr lvl="1">
              <a:lnSpc>
                <a:spcPct val="110000"/>
              </a:lnSpc>
            </a:pPr>
            <a:r>
              <a:rPr lang="en-MY" dirty="0"/>
              <a:t>which type of </a:t>
            </a:r>
            <a:r>
              <a:rPr lang="en-MY" dirty="0">
                <a:solidFill>
                  <a:srgbClr val="0070C0"/>
                </a:solidFill>
              </a:rPr>
              <a:t>distance/similarity metric </a:t>
            </a:r>
            <a:r>
              <a:rPr lang="en-MY" dirty="0"/>
              <a:t>to use --&gt; d</a:t>
            </a:r>
            <a:r>
              <a:rPr lang="en-US" dirty="0" err="1">
                <a:sym typeface="+mn-ea"/>
              </a:rPr>
              <a:t>istance</a:t>
            </a:r>
            <a:r>
              <a:rPr lang="en-US" dirty="0">
                <a:sym typeface="+mn-ea"/>
              </a:rPr>
              <a:t> metrics unclear on non-numerical/binary values</a:t>
            </a:r>
            <a:endParaRPr lang="en-MY" dirty="0"/>
          </a:p>
          <a:p>
            <a:pPr lvl="1">
              <a:lnSpc>
                <a:spcPct val="110000"/>
              </a:lnSpc>
            </a:pPr>
            <a:r>
              <a:rPr lang="en-MY" dirty="0"/>
              <a:t>which </a:t>
            </a:r>
            <a:r>
              <a:rPr lang="en-MY" dirty="0">
                <a:solidFill>
                  <a:srgbClr val="0070C0"/>
                </a:solidFill>
              </a:rPr>
              <a:t>attribute</a:t>
            </a:r>
            <a:r>
              <a:rPr lang="en-MY" dirty="0"/>
              <a:t> to use to produce the best results: all or certain attributes only --&gt; </a:t>
            </a:r>
            <a:r>
              <a:rPr lang="en-MY" altLang="en-US" dirty="0">
                <a:sym typeface="+mn-ea"/>
              </a:rPr>
              <a:t>s</a:t>
            </a:r>
            <a:r>
              <a:rPr lang="en-US" dirty="0" err="1">
                <a:sym typeface="+mn-ea"/>
              </a:rPr>
              <a:t>ensitivity</a:t>
            </a:r>
            <a:r>
              <a:rPr lang="en-US" dirty="0">
                <a:sym typeface="+mn-ea"/>
              </a:rPr>
              <a:t> to irrelevant or redundant features</a:t>
            </a:r>
            <a:endParaRPr lang="en-MY" dirty="0"/>
          </a:p>
          <a:p>
            <a:pPr lvl="1"/>
            <a:endParaRPr lang="en-US" dirty="0">
              <a:sym typeface="+mn-ea"/>
            </a:endParaRPr>
          </a:p>
          <a:p>
            <a:pPr lvl="1"/>
            <a:endParaRPr lang="en-US" dirty="0"/>
          </a:p>
          <a:p>
            <a:pPr lvl="0"/>
            <a:endParaRPr lang="en-MY" dirty="0"/>
          </a:p>
          <a:p>
            <a:endParaRPr lang="en-MY" dirty="0"/>
          </a:p>
          <a:p>
            <a:endParaRPr lang="en-MY" dirty="0"/>
          </a:p>
          <a:p>
            <a:endParaRPr lang="en-US" dirty="0"/>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Summary of k-NN</a:t>
            </a:r>
          </a:p>
        </p:txBody>
      </p:sp>
      <p:sp>
        <p:nvSpPr>
          <p:cNvPr id="3" name="Content Placeholder 2"/>
          <p:cNvSpPr>
            <a:spLocks noGrp="1"/>
          </p:cNvSpPr>
          <p:nvPr>
            <p:ph idx="1"/>
          </p:nvPr>
        </p:nvSpPr>
        <p:spPr/>
        <p:txBody>
          <a:bodyPr/>
          <a:lstStyle/>
          <a:p>
            <a:r>
              <a:rPr lang="en-US" dirty="0" smtClean="0"/>
              <a:t>Given </a:t>
            </a:r>
            <a:r>
              <a:rPr lang="en-US" dirty="0"/>
              <a:t>a test instance</a:t>
            </a:r>
            <a:r>
              <a:rPr lang="en-US" i="1" dirty="0"/>
              <a:t> x</a:t>
            </a:r>
            <a:endParaRPr lang="en-US" dirty="0"/>
          </a:p>
          <a:p>
            <a:pPr lvl="1"/>
            <a:r>
              <a:rPr lang="en-US" dirty="0"/>
              <a:t>Calculate the distances between </a:t>
            </a:r>
            <a:r>
              <a:rPr lang="en-US" i="1" dirty="0"/>
              <a:t>x</a:t>
            </a:r>
            <a:r>
              <a:rPr lang="en-US" dirty="0"/>
              <a:t> and all the training data</a:t>
            </a:r>
          </a:p>
          <a:p>
            <a:pPr lvl="1"/>
            <a:r>
              <a:rPr lang="en-US" dirty="0"/>
              <a:t>Choose the </a:t>
            </a:r>
            <a:r>
              <a:rPr lang="en-US" i="1" dirty="0"/>
              <a:t>k</a:t>
            </a:r>
            <a:r>
              <a:rPr lang="en-US" dirty="0"/>
              <a:t> nearest neighbors</a:t>
            </a:r>
          </a:p>
          <a:p>
            <a:pPr lvl="1"/>
            <a:r>
              <a:rPr lang="en-US" dirty="0"/>
              <a:t>Let the neighbors vote</a:t>
            </a:r>
          </a:p>
          <a:p>
            <a:pPr lvl="2"/>
            <a:r>
              <a:rPr lang="en-MY" altLang="en-US" dirty="0"/>
              <a:t>majority vote</a:t>
            </a:r>
          </a:p>
          <a:p>
            <a:pPr lvl="2"/>
            <a:r>
              <a:rPr lang="en-MY" altLang="en-US" dirty="0"/>
              <a:t>weighted </a:t>
            </a:r>
            <a:r>
              <a:rPr lang="en-MY" altLang="en-US" dirty="0" smtClean="0"/>
              <a:t>vote</a:t>
            </a:r>
          </a:p>
          <a:p>
            <a:endParaRPr lang="en-US" dirty="0" smtClean="0"/>
          </a:p>
          <a:p>
            <a:r>
              <a:rPr lang="en-US" dirty="0" smtClean="0"/>
              <a:t>Decide </a:t>
            </a:r>
            <a:r>
              <a:rPr lang="en-US" i="1" dirty="0">
                <a:solidFill>
                  <a:srgbClr val="0070C0"/>
                </a:solidFill>
              </a:rPr>
              <a:t>k</a:t>
            </a:r>
            <a:r>
              <a:rPr lang="en-US" dirty="0"/>
              <a:t>, feature </a:t>
            </a:r>
            <a:r>
              <a:rPr lang="en-US" dirty="0">
                <a:solidFill>
                  <a:srgbClr val="0070C0"/>
                </a:solidFill>
              </a:rPr>
              <a:t>weights</a:t>
            </a:r>
            <a:r>
              <a:rPr lang="en-US" dirty="0"/>
              <a:t> and</a:t>
            </a:r>
            <a:r>
              <a:rPr lang="en-US" i="1" dirty="0"/>
              <a:t> </a:t>
            </a:r>
            <a:r>
              <a:rPr lang="en-US" dirty="0">
                <a:solidFill>
                  <a:srgbClr val="0070C0"/>
                </a:solidFill>
              </a:rPr>
              <a:t>similarity </a:t>
            </a:r>
            <a:r>
              <a:rPr lang="en-MY" altLang="en-US" dirty="0">
                <a:solidFill>
                  <a:srgbClr val="0070C0"/>
                </a:solidFill>
              </a:rPr>
              <a:t>/ distance</a:t>
            </a:r>
            <a:r>
              <a:rPr lang="en-US" dirty="0">
                <a:solidFill>
                  <a:srgbClr val="0070C0"/>
                </a:solidFill>
              </a:rPr>
              <a:t> measure</a:t>
            </a:r>
          </a:p>
          <a:p>
            <a:endParaRPr lang="en-MY" alt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MY" altLang="en-US"/>
              <a:t>Decision Tree Classifier</a:t>
            </a: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Decision Tree Classifier</a:t>
            </a:r>
          </a:p>
        </p:txBody>
      </p:sp>
      <p:sp>
        <p:nvSpPr>
          <p:cNvPr id="3" name="Content Placeholder 2"/>
          <p:cNvSpPr>
            <a:spLocks noGrp="1"/>
          </p:cNvSpPr>
          <p:nvPr>
            <p:ph sz="half" idx="1"/>
          </p:nvPr>
        </p:nvSpPr>
        <p:spPr/>
        <p:txBody>
          <a:bodyPr>
            <a:normAutofit fontScale="77500" lnSpcReduction="20000"/>
          </a:bodyPr>
          <a:lstStyle/>
          <a:p>
            <a:r>
              <a:rPr lang="en-MY" altLang="en-US" b="1" dirty="0"/>
              <a:t>Decision tree induction</a:t>
            </a:r>
            <a:r>
              <a:rPr lang="en-MY" altLang="en-US" dirty="0"/>
              <a:t> is the task of taking a set of pre-classified instances (training set) as input, deciding which attributes are best to split on, splitting the dataset, and </a:t>
            </a:r>
            <a:r>
              <a:rPr lang="en-MY" altLang="en-US" dirty="0" err="1"/>
              <a:t>recursing</a:t>
            </a:r>
            <a:r>
              <a:rPr lang="en-MY" altLang="en-US" dirty="0"/>
              <a:t> on the resulting split datasets until all training instances are categorized (</a:t>
            </a:r>
            <a:r>
              <a:rPr lang="en-MY" altLang="en-US" dirty="0">
                <a:solidFill>
                  <a:srgbClr val="0070C0"/>
                </a:solidFill>
              </a:rPr>
              <a:t>predictive model formulation</a:t>
            </a:r>
            <a:r>
              <a:rPr lang="en-MY" altLang="en-US" dirty="0"/>
              <a:t>).</a:t>
            </a:r>
          </a:p>
          <a:p>
            <a:r>
              <a:rPr lang="en-MY" altLang="en-US" b="1" dirty="0"/>
              <a:t>Decision tree learning</a:t>
            </a:r>
            <a:r>
              <a:rPr lang="en-MY" altLang="en-US" dirty="0"/>
              <a:t> </a:t>
            </a:r>
            <a:r>
              <a:rPr lang="en-MY" altLang="en-US" dirty="0" smtClean="0"/>
              <a:t>(</a:t>
            </a:r>
            <a:r>
              <a:rPr lang="en-MY" altLang="en-US" b="1" dirty="0" smtClean="0"/>
              <a:t>deduction</a:t>
            </a:r>
            <a:r>
              <a:rPr lang="en-MY" altLang="en-US" dirty="0" smtClean="0"/>
              <a:t>) uses </a:t>
            </a:r>
            <a:r>
              <a:rPr lang="en-MY" altLang="en-US" dirty="0"/>
              <a:t>a decision tree (as a predictive model) to go from observations about an item (test set, represented in the branches) to conclusions about the item's target value (represented in the leaves).</a:t>
            </a:r>
          </a:p>
          <a:p>
            <a:endParaRPr lang="en-MY" altLang="en-US" dirty="0"/>
          </a:p>
          <a:p>
            <a:endParaRPr lang="en-MY" altLang="en-US" dirty="0"/>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graphicFrame>
        <p:nvGraphicFramePr>
          <p:cNvPr id="6" name="Content Placeholder 5"/>
          <p:cNvGraphicFramePr>
            <a:graphicFrameLocks noGrp="1" noChangeAspect="1"/>
          </p:cNvGraphicFramePr>
          <p:nvPr>
            <p:ph sz="half" idx="2"/>
          </p:nvPr>
        </p:nvGraphicFramePr>
        <p:xfrm>
          <a:off x="6019800" y="1938655"/>
          <a:ext cx="5967095" cy="3670935"/>
        </p:xfrm>
        <a:graphic>
          <a:graphicData uri="http://schemas.openxmlformats.org/presentationml/2006/ole">
            <mc:AlternateContent xmlns:mc="http://schemas.openxmlformats.org/markup-compatibility/2006">
              <mc:Choice xmlns:v="urn:schemas-microsoft-com:vml" Requires="v">
                <p:oleObj spid="_x0000_s9280" r:id="rId3" imgW="8963025" imgH="5514975" progId="Paint.Picture">
                  <p:embed/>
                </p:oleObj>
              </mc:Choice>
              <mc:Fallback>
                <p:oleObj r:id="rId3" imgW="8963025" imgH="5514975" progId="Paint.Picture">
                  <p:embed/>
                  <p:pic>
                    <p:nvPicPr>
                      <p:cNvPr id="0" name="Picture 6"/>
                      <p:cNvPicPr/>
                      <p:nvPr/>
                    </p:nvPicPr>
                    <p:blipFill>
                      <a:blip r:embed="rId4"/>
                      <a:stretch>
                        <a:fillRect/>
                      </a:stretch>
                    </p:blipFill>
                    <p:spPr>
                      <a:xfrm>
                        <a:off x="6019800" y="1938655"/>
                        <a:ext cx="5967095" cy="3670935"/>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Outline</a:t>
            </a:r>
          </a:p>
        </p:txBody>
      </p:sp>
      <p:sp>
        <p:nvSpPr>
          <p:cNvPr id="3" name="Content Placeholder 2"/>
          <p:cNvSpPr>
            <a:spLocks noGrp="1"/>
          </p:cNvSpPr>
          <p:nvPr>
            <p:ph sz="half" idx="1"/>
          </p:nvPr>
        </p:nvSpPr>
        <p:spPr/>
        <p:txBody>
          <a:bodyPr/>
          <a:lstStyle/>
          <a:p>
            <a:r>
              <a:rPr lang="en-MY" altLang="en-US"/>
              <a:t>k-NN</a:t>
            </a:r>
          </a:p>
          <a:p>
            <a:pPr lvl="1"/>
            <a:r>
              <a:rPr lang="en-MY" altLang="en-US"/>
              <a:t>Definition</a:t>
            </a:r>
          </a:p>
          <a:p>
            <a:pPr lvl="1"/>
            <a:r>
              <a:rPr lang="en-MY" altLang="en-US"/>
              <a:t>Examples</a:t>
            </a:r>
          </a:p>
          <a:p>
            <a:pPr lvl="1"/>
            <a:r>
              <a:rPr lang="en-MY" altLang="en-US"/>
              <a:t>Strength</a:t>
            </a:r>
          </a:p>
          <a:p>
            <a:pPr lvl="1"/>
            <a:r>
              <a:rPr lang="en-MY" altLang="en-US"/>
              <a:t>Weaknesses</a:t>
            </a:r>
          </a:p>
        </p:txBody>
      </p:sp>
      <p:sp>
        <p:nvSpPr>
          <p:cNvPr id="4" name="Content Placeholder 3"/>
          <p:cNvSpPr>
            <a:spLocks noGrp="1"/>
          </p:cNvSpPr>
          <p:nvPr>
            <p:ph sz="half" idx="2"/>
          </p:nvPr>
        </p:nvSpPr>
        <p:spPr/>
        <p:txBody>
          <a:bodyPr/>
          <a:lstStyle/>
          <a:p>
            <a:r>
              <a:rPr lang="en-MY" altLang="en-US"/>
              <a:t>Decision Tree Classifier</a:t>
            </a:r>
          </a:p>
          <a:p>
            <a:pPr lvl="1"/>
            <a:r>
              <a:rPr lang="en-MY" altLang="en-US">
                <a:sym typeface="+mn-ea"/>
              </a:rPr>
              <a:t>Definition</a:t>
            </a:r>
            <a:endParaRPr lang="en-MY" altLang="en-US"/>
          </a:p>
          <a:p>
            <a:pPr lvl="1"/>
            <a:r>
              <a:rPr lang="en-MY" altLang="en-US">
                <a:sym typeface="+mn-ea"/>
              </a:rPr>
              <a:t>Examples</a:t>
            </a:r>
          </a:p>
          <a:p>
            <a:pPr lvl="1"/>
            <a:r>
              <a:rPr lang="en-MY" altLang="en-US">
                <a:sym typeface="+mn-ea"/>
              </a:rPr>
              <a:t>Decision Tree Induction Algorithms</a:t>
            </a:r>
          </a:p>
          <a:p>
            <a:pPr lvl="1"/>
            <a:r>
              <a:rPr lang="en-MY" altLang="en-US">
                <a:sym typeface="+mn-ea"/>
              </a:rPr>
              <a:t>Measure of Node Impurity</a:t>
            </a:r>
            <a:endParaRPr lang="en-MY" altLang="en-US"/>
          </a:p>
          <a:p>
            <a:pPr lvl="1"/>
            <a:r>
              <a:rPr lang="en-MY" altLang="en-US">
                <a:sym typeface="+mn-ea"/>
              </a:rPr>
              <a:t>Strength</a:t>
            </a:r>
            <a:endParaRPr lang="en-MY" altLang="en-US"/>
          </a:p>
          <a:p>
            <a:pPr lvl="1"/>
            <a:r>
              <a:rPr lang="en-MY" altLang="en-US">
                <a:sym typeface="+mn-ea"/>
              </a:rPr>
              <a:t>Weaknesses</a:t>
            </a:r>
            <a:endParaRPr lang="en-MY" altLang="en-US"/>
          </a:p>
          <a:p>
            <a:pPr lvl="1"/>
            <a:endParaRPr lang="en-MY" altLang="en-US"/>
          </a:p>
          <a:p>
            <a:pPr lvl="1"/>
            <a:endParaRPr lang="en-MY" altLang="en-US"/>
          </a:p>
          <a:p>
            <a:pPr lvl="1"/>
            <a:endParaRPr lang="en-MY" altLang="en-US"/>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itle 3076"/>
          <p:cNvSpPr>
            <a:spLocks noGrp="1"/>
          </p:cNvSpPr>
          <p:nvPr>
            <p:ph type="title"/>
          </p:nvPr>
        </p:nvSpPr>
        <p:spPr/>
        <p:txBody>
          <a:bodyPr/>
          <a:lstStyle/>
          <a:p>
            <a:r>
              <a:rPr lang="en-US" altLang="zh-CN" dirty="0"/>
              <a:t>Why decision tree?</a:t>
            </a:r>
          </a:p>
        </p:txBody>
      </p:sp>
      <p:sp>
        <p:nvSpPr>
          <p:cNvPr id="3075" name="Content Placeholder 3074"/>
          <p:cNvSpPr>
            <a:spLocks noGrp="1"/>
          </p:cNvSpPr>
          <p:nvPr>
            <p:ph idx="1"/>
          </p:nvPr>
        </p:nvSpPr>
        <p:spPr/>
        <p:txBody>
          <a:bodyPr/>
          <a:lstStyle/>
          <a:p>
            <a:r>
              <a:rPr lang="en-US" altLang="zh-CN" dirty="0"/>
              <a:t>Decision trees are powerful and popular tools for </a:t>
            </a:r>
            <a:r>
              <a:rPr lang="en-US" altLang="zh-CN" b="1" dirty="0">
                <a:solidFill>
                  <a:srgbClr val="0070C0"/>
                </a:solidFill>
              </a:rPr>
              <a:t>classification</a:t>
            </a:r>
            <a:r>
              <a:rPr lang="en-US" altLang="zh-CN" b="1" dirty="0"/>
              <a:t> </a:t>
            </a:r>
            <a:r>
              <a:rPr lang="en-US" altLang="zh-CN" dirty="0"/>
              <a:t>and </a:t>
            </a:r>
            <a:r>
              <a:rPr lang="en-US" altLang="zh-CN" b="1" dirty="0">
                <a:solidFill>
                  <a:srgbClr val="0070C0"/>
                </a:solidFill>
              </a:rPr>
              <a:t>prediction</a:t>
            </a:r>
            <a:r>
              <a:rPr lang="en-US" altLang="zh-CN" dirty="0"/>
              <a:t>.</a:t>
            </a:r>
          </a:p>
          <a:p>
            <a:endParaRPr lang="en-US" altLang="zh-CN" dirty="0"/>
          </a:p>
          <a:p>
            <a:r>
              <a:rPr lang="en-US" altLang="zh-CN" dirty="0"/>
              <a:t>Decision trees represent </a:t>
            </a:r>
            <a:r>
              <a:rPr lang="en-US" altLang="zh-CN" b="1" dirty="0">
                <a:solidFill>
                  <a:srgbClr val="0070C0"/>
                </a:solidFill>
              </a:rPr>
              <a:t>rules</a:t>
            </a:r>
            <a:r>
              <a:rPr lang="en-US" altLang="zh-CN" dirty="0"/>
              <a:t>, which can be </a:t>
            </a:r>
            <a:r>
              <a:rPr lang="en-US" altLang="zh-CN" i="1" dirty="0"/>
              <a:t>understood by humans</a:t>
            </a:r>
            <a:r>
              <a:rPr lang="en-US" altLang="zh-CN" dirty="0"/>
              <a:t> and used in knowledge</a:t>
            </a:r>
            <a:r>
              <a:rPr lang="en-MY" altLang="en-US" dirty="0"/>
              <a:t>-based</a:t>
            </a:r>
            <a:r>
              <a:rPr lang="en-US" altLang="zh-CN" dirty="0"/>
              <a:t> system such as database.  </a:t>
            </a:r>
          </a:p>
          <a:p>
            <a:endParaRPr lang="en-US" altLang="zh-CN" dirty="0"/>
          </a:p>
          <a:p>
            <a:r>
              <a:rPr lang="en-MY" altLang="en-US" dirty="0"/>
              <a:t>Rule-based classifier</a:t>
            </a:r>
          </a:p>
        </p:txBody>
      </p:sp>
      <p:sp>
        <p:nvSpPr>
          <p:cNvPr id="2" name="Slide Number Placeholder 1"/>
          <p:cNvSpPr>
            <a:spLocks noGrp="1"/>
          </p:cNvSpPr>
          <p:nvPr>
            <p:ph type="sldNum" sz="quarter" idx="12"/>
          </p:nvPr>
        </p:nvSpPr>
        <p:spPr/>
        <p:txBody>
          <a:bodyPr/>
          <a:lstStyle/>
          <a:p>
            <a:fld id="{E8366257-D7B9-47E0-9D98-9493A294C6AB}" type="slidenum">
              <a:rPr lang="en-US" smtClean="0"/>
              <a:t>40</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MY" altLang="en-US"/>
              <a:t>Decision Tree Classifier</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41</a:t>
            </a:fld>
            <a:endParaRPr lang="en-US" dirty="0"/>
          </a:p>
        </p:txBody>
      </p:sp>
      <p:pic>
        <p:nvPicPr>
          <p:cNvPr id="6" name="Content Placeholder 5" descr="0-DX1px-z340TgpXTN"/>
          <p:cNvPicPr>
            <a:picLocks noGrp="1" noChangeAspect="1"/>
          </p:cNvPicPr>
          <p:nvPr>
            <p:ph idx="1"/>
          </p:nvPr>
        </p:nvPicPr>
        <p:blipFill>
          <a:blip r:embed="rId2"/>
          <a:stretch>
            <a:fillRect/>
          </a:stretch>
        </p:blipFill>
        <p:spPr>
          <a:xfrm>
            <a:off x="838200" y="1691005"/>
            <a:ext cx="10926445" cy="40995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45057"/>
          <p:cNvSpPr>
            <a:spLocks noGrp="1"/>
          </p:cNvSpPr>
          <p:nvPr>
            <p:ph type="title"/>
          </p:nvPr>
        </p:nvSpPr>
        <p:spPr/>
        <p:txBody>
          <a:bodyPr/>
          <a:lstStyle/>
          <a:p>
            <a:r>
              <a:rPr lang="en-MY" altLang="en-US"/>
              <a:t>K</a:t>
            </a:r>
            <a:r>
              <a:rPr lang="en-US" altLang="zh-CN"/>
              <a:t>ey requirements</a:t>
            </a:r>
          </a:p>
        </p:txBody>
      </p:sp>
      <p:sp>
        <p:nvSpPr>
          <p:cNvPr id="45059" name="Text Placeholder 45058"/>
          <p:cNvSpPr>
            <a:spLocks noGrp="1"/>
          </p:cNvSpPr>
          <p:nvPr>
            <p:ph type="body" idx="1"/>
          </p:nvPr>
        </p:nvSpPr>
        <p:spPr/>
        <p:txBody>
          <a:bodyPr/>
          <a:lstStyle/>
          <a:p>
            <a:r>
              <a:rPr lang="en-US" altLang="zh-CN" b="1" dirty="0">
                <a:solidFill>
                  <a:srgbClr val="0070C0"/>
                </a:solidFill>
              </a:rPr>
              <a:t>Attribute-value</a:t>
            </a:r>
            <a:r>
              <a:rPr lang="en-US" altLang="zh-CN" b="1" dirty="0"/>
              <a:t> description</a:t>
            </a:r>
            <a:r>
              <a:rPr lang="en-US" altLang="zh-CN" dirty="0"/>
              <a:t>: </a:t>
            </a:r>
          </a:p>
          <a:p>
            <a:pPr lvl="1"/>
            <a:r>
              <a:rPr lang="en-US" altLang="zh-CN" dirty="0"/>
              <a:t>object or case must be expressible in terms of a fixed collection of </a:t>
            </a:r>
            <a:r>
              <a:rPr lang="en-US" altLang="zh-CN" dirty="0">
                <a:solidFill>
                  <a:srgbClr val="0070C0"/>
                </a:solidFill>
              </a:rPr>
              <a:t>properties</a:t>
            </a:r>
            <a:r>
              <a:rPr lang="en-US" altLang="zh-CN" dirty="0"/>
              <a:t> or </a:t>
            </a:r>
            <a:r>
              <a:rPr lang="en-US" altLang="zh-CN" dirty="0">
                <a:solidFill>
                  <a:srgbClr val="0070C0"/>
                </a:solidFill>
              </a:rPr>
              <a:t>attributes</a:t>
            </a:r>
            <a:r>
              <a:rPr lang="en-US" altLang="zh-CN" dirty="0"/>
              <a:t> (e.g., hot, mild, cold). </a:t>
            </a:r>
          </a:p>
          <a:p>
            <a:endParaRPr lang="en-US" altLang="zh-CN" dirty="0"/>
          </a:p>
          <a:p>
            <a:r>
              <a:rPr lang="en-US" altLang="zh-CN" b="1" dirty="0"/>
              <a:t>Predefined </a:t>
            </a:r>
            <a:r>
              <a:rPr lang="en-US" altLang="zh-CN" b="1" dirty="0">
                <a:solidFill>
                  <a:srgbClr val="0070C0"/>
                </a:solidFill>
              </a:rPr>
              <a:t>classes</a:t>
            </a:r>
            <a:r>
              <a:rPr lang="en-US" altLang="zh-CN" b="1" dirty="0"/>
              <a:t> </a:t>
            </a:r>
            <a:r>
              <a:rPr lang="en-US" altLang="zh-CN" dirty="0"/>
              <a:t>(</a:t>
            </a:r>
            <a:r>
              <a:rPr lang="en-US" altLang="zh-CN" dirty="0">
                <a:solidFill>
                  <a:srgbClr val="0070C0"/>
                </a:solidFill>
              </a:rPr>
              <a:t>target values</a:t>
            </a:r>
            <a:r>
              <a:rPr lang="en-US" altLang="zh-CN" dirty="0"/>
              <a:t>): </a:t>
            </a:r>
          </a:p>
          <a:p>
            <a:pPr lvl="1"/>
            <a:r>
              <a:rPr lang="en-US" altLang="zh-CN" dirty="0"/>
              <a:t>the target function has </a:t>
            </a:r>
            <a:r>
              <a:rPr lang="en-US" altLang="zh-CN" i="1" dirty="0"/>
              <a:t>discrete output values</a:t>
            </a:r>
            <a:r>
              <a:rPr lang="en-US" altLang="zh-CN" dirty="0"/>
              <a:t> </a:t>
            </a:r>
            <a:r>
              <a:rPr lang="en-US" altLang="zh-CN" dirty="0" smtClean="0"/>
              <a:t>(</a:t>
            </a:r>
            <a:r>
              <a:rPr lang="en-MY" altLang="en-US" dirty="0" smtClean="0"/>
              <a:t>Boolean </a:t>
            </a:r>
            <a:r>
              <a:rPr lang="en-US" altLang="zh-CN" dirty="0"/>
              <a:t>or multiclass)</a:t>
            </a:r>
          </a:p>
          <a:p>
            <a:endParaRPr lang="en-US" altLang="zh-CN" dirty="0"/>
          </a:p>
          <a:p>
            <a:r>
              <a:rPr lang="en-US" altLang="zh-CN" b="1" dirty="0"/>
              <a:t>Sufficient data</a:t>
            </a:r>
            <a:r>
              <a:rPr lang="en-US" altLang="zh-CN" dirty="0"/>
              <a:t>: </a:t>
            </a:r>
          </a:p>
          <a:p>
            <a:pPr lvl="1"/>
            <a:r>
              <a:rPr lang="en-US" altLang="zh-CN" dirty="0"/>
              <a:t>enough training cases should be provided to </a:t>
            </a:r>
            <a:r>
              <a:rPr lang="en-US" altLang="zh-CN" dirty="0" smtClean="0"/>
              <a:t>learn </a:t>
            </a:r>
            <a:r>
              <a:rPr lang="en-US" altLang="zh-CN" dirty="0"/>
              <a:t>the </a:t>
            </a:r>
            <a:r>
              <a:rPr lang="en-US" altLang="zh-CN" dirty="0" smtClean="0"/>
              <a:t>model</a:t>
            </a:r>
            <a:r>
              <a:rPr lang="en-US" altLang="zh-CN" dirty="0"/>
              <a:t> </a:t>
            </a:r>
            <a:r>
              <a:rPr lang="en-US" altLang="zh-CN" dirty="0" smtClean="0"/>
              <a:t>(induction).</a:t>
            </a:r>
            <a:endParaRPr lang="en-US" altLang="zh-CN" dirty="0"/>
          </a:p>
          <a:p>
            <a:endParaRPr lang="en-US" altLang="zh-CN" dirty="0"/>
          </a:p>
        </p:txBody>
      </p:sp>
      <p:sp>
        <p:nvSpPr>
          <p:cNvPr id="2" name="Slide Number Placeholder 1"/>
          <p:cNvSpPr>
            <a:spLocks noGrp="1"/>
          </p:cNvSpPr>
          <p:nvPr>
            <p:ph type="sldNum" sz="quarter" idx="12"/>
          </p:nvPr>
        </p:nvSpPr>
        <p:spPr/>
        <p:txBody>
          <a:bodyPr/>
          <a:lstStyle/>
          <a:p>
            <a:fld id="{E8366257-D7B9-47E0-9D98-9493A294C6AB}" type="slidenum">
              <a:rPr lang="en-US" smtClean="0"/>
              <a:t>42</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6145"/>
          <p:cNvSpPr>
            <a:spLocks noGrp="1"/>
          </p:cNvSpPr>
          <p:nvPr>
            <p:ph type="title"/>
          </p:nvPr>
        </p:nvSpPr>
        <p:spPr/>
        <p:txBody>
          <a:bodyPr/>
          <a:lstStyle/>
          <a:p>
            <a:r>
              <a:rPr lang="en-US" altLang="zh-CN" dirty="0"/>
              <a:t>A simple </a:t>
            </a:r>
            <a:r>
              <a:rPr lang="en-US" altLang="zh-CN" dirty="0" smtClean="0"/>
              <a:t>example…</a:t>
            </a:r>
            <a:endParaRPr lang="en-US" altLang="zh-CN" dirty="0"/>
          </a:p>
        </p:txBody>
      </p:sp>
      <p:sp>
        <p:nvSpPr>
          <p:cNvPr id="6147" name="Content Placeholder 6146"/>
          <p:cNvSpPr>
            <a:spLocks noGrp="1"/>
          </p:cNvSpPr>
          <p:nvPr>
            <p:ph idx="1"/>
          </p:nvPr>
        </p:nvSpPr>
        <p:spPr/>
        <p:txBody>
          <a:bodyPr>
            <a:normAutofit/>
          </a:bodyPr>
          <a:lstStyle/>
          <a:p>
            <a:r>
              <a:rPr lang="en-US" altLang="zh-CN" dirty="0"/>
              <a:t>You want to guess the outcome </a:t>
            </a:r>
            <a:r>
              <a:rPr lang="en-US" altLang="zh-CN" dirty="0" smtClean="0"/>
              <a:t>(target class) of </a:t>
            </a:r>
            <a:r>
              <a:rPr lang="en-US" altLang="zh-CN" dirty="0"/>
              <a:t>next week's game between the </a:t>
            </a:r>
            <a:r>
              <a:rPr lang="en-MY" altLang="en-US" dirty="0"/>
              <a:t>Liverpool </a:t>
            </a:r>
            <a:r>
              <a:rPr lang="en-US" altLang="zh-CN" dirty="0"/>
              <a:t>and </a:t>
            </a:r>
            <a:r>
              <a:rPr lang="en-MY" altLang="en-US" dirty="0"/>
              <a:t>Manchester United</a:t>
            </a:r>
            <a:r>
              <a:rPr lang="en-US" altLang="zh-CN" dirty="0"/>
              <a:t>. </a:t>
            </a:r>
          </a:p>
          <a:p>
            <a:endParaRPr lang="en-US" altLang="zh-CN" dirty="0"/>
          </a:p>
          <a:p>
            <a:r>
              <a:rPr lang="en-US" altLang="zh-CN" dirty="0"/>
              <a:t>Available knowledge / </a:t>
            </a:r>
            <a:r>
              <a:rPr lang="en-MY" altLang="en-US" dirty="0"/>
              <a:t>a</a:t>
            </a:r>
            <a:r>
              <a:rPr lang="en-US" altLang="zh-CN" dirty="0" err="1"/>
              <a:t>ttribute</a:t>
            </a:r>
            <a:r>
              <a:rPr lang="en-MY" altLang="en-US" dirty="0"/>
              <a:t>s / features / properties</a:t>
            </a:r>
            <a:endParaRPr lang="en-US" altLang="zh-CN" dirty="0"/>
          </a:p>
          <a:p>
            <a:pPr lvl="1"/>
            <a:r>
              <a:rPr lang="en-US" altLang="zh-CN" dirty="0"/>
              <a:t>was the game at Home or Away </a:t>
            </a:r>
          </a:p>
          <a:p>
            <a:pPr lvl="1"/>
            <a:r>
              <a:rPr lang="en-US" altLang="zh-CN" dirty="0"/>
              <a:t>was the starting time 5pm, 7pm or 9pm.</a:t>
            </a:r>
          </a:p>
          <a:p>
            <a:pPr lvl="1"/>
            <a:r>
              <a:rPr lang="en-MY" altLang="en-US" dirty="0"/>
              <a:t>d</a:t>
            </a:r>
            <a:r>
              <a:rPr lang="en-US" altLang="zh-CN" dirty="0"/>
              <a:t>id Joe play center, or forward. </a:t>
            </a:r>
          </a:p>
          <a:p>
            <a:pPr lvl="1"/>
            <a:r>
              <a:rPr lang="en-US" altLang="zh-CN" dirty="0"/>
              <a:t>whether that opponent's center was tall or not.</a:t>
            </a:r>
          </a:p>
          <a:p>
            <a:pPr lvl="1"/>
            <a:r>
              <a:rPr lang="en-US" altLang="zh-CN" dirty="0"/>
              <a:t>…..</a:t>
            </a:r>
          </a:p>
        </p:txBody>
      </p:sp>
      <p:sp>
        <p:nvSpPr>
          <p:cNvPr id="2" name="Slide Number Placeholder 1"/>
          <p:cNvSpPr>
            <a:spLocks noGrp="1"/>
          </p:cNvSpPr>
          <p:nvPr>
            <p:ph type="sldNum" sz="quarter" idx="12"/>
          </p:nvPr>
        </p:nvSpPr>
        <p:spPr/>
        <p:txBody>
          <a:bodyPr/>
          <a:lstStyle/>
          <a:p>
            <a:fld id="{E8366257-D7B9-47E0-9D98-9493A294C6AB}" type="slidenum">
              <a:rPr lang="en-US" smtClean="0"/>
              <a:t>43</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9217"/>
          <p:cNvSpPr>
            <a:spLocks noGrp="1"/>
          </p:cNvSpPr>
          <p:nvPr>
            <p:ph type="title"/>
          </p:nvPr>
        </p:nvSpPr>
        <p:spPr/>
        <p:txBody>
          <a:bodyPr/>
          <a:lstStyle/>
          <a:p>
            <a:r>
              <a:rPr lang="en-MY" altLang="en-US" dirty="0"/>
              <a:t>D</a:t>
            </a:r>
            <a:r>
              <a:rPr lang="en-US" altLang="zh-CN" dirty="0" err="1"/>
              <a:t>ata</a:t>
            </a:r>
            <a:r>
              <a:rPr lang="en-MY" altLang="en-US" dirty="0"/>
              <a:t>: Outcome = Liverpool won or lost?</a:t>
            </a:r>
          </a:p>
        </p:txBody>
      </p:sp>
      <p:graphicFrame>
        <p:nvGraphicFramePr>
          <p:cNvPr id="9219" name="Content Placeholder 9218"/>
          <p:cNvGraphicFramePr>
            <a:graphicFrameLocks noGrp="1"/>
          </p:cNvGraphicFramePr>
          <p:nvPr>
            <p:ph idx="1"/>
          </p:nvPr>
        </p:nvGraphicFramePr>
        <p:xfrm>
          <a:off x="838200" y="1825625"/>
          <a:ext cx="10515600" cy="4351655"/>
        </p:xfrm>
        <a:graphic>
          <a:graphicData uri="http://schemas.openxmlformats.org/presentationml/2006/ole">
            <mc:AlternateContent xmlns:mc="http://schemas.openxmlformats.org/markup-compatibility/2006">
              <mc:Choice xmlns:v="urn:schemas-microsoft-com:vml" Requires="v">
                <p:oleObj spid="_x0000_s10303" r:id="rId3" imgW="6457950" imgH="4486275" progId="Paint.Picture">
                  <p:embed/>
                </p:oleObj>
              </mc:Choice>
              <mc:Fallback>
                <p:oleObj r:id="rId3" imgW="6457950" imgH="4486275" progId="Paint.Picture">
                  <p:embed/>
                  <p:pic>
                    <p:nvPicPr>
                      <p:cNvPr id="0" name="Picture 3079"/>
                      <p:cNvPicPr/>
                      <p:nvPr/>
                    </p:nvPicPr>
                    <p:blipFill>
                      <a:blip r:embed="rId4"/>
                      <a:stretch>
                        <a:fillRect/>
                      </a:stretch>
                    </p:blipFill>
                    <p:spPr>
                      <a:xfrm>
                        <a:off x="838200" y="1825625"/>
                        <a:ext cx="10515600" cy="4351655"/>
                      </a:xfrm>
                      <a:prstGeom prst="rect">
                        <a:avLst/>
                      </a:prstGeom>
                      <a:noFill/>
                      <a:ln w="38100">
                        <a:miter/>
                      </a:ln>
                    </p:spPr>
                  </p:pic>
                </p:oleObj>
              </mc:Fallback>
            </mc:AlternateContent>
          </a:graphicData>
        </a:graphic>
      </p:graphicFrame>
      <p:sp>
        <p:nvSpPr>
          <p:cNvPr id="2" name="Slide Number Placeholder 1"/>
          <p:cNvSpPr>
            <a:spLocks noGrp="1"/>
          </p:cNvSpPr>
          <p:nvPr>
            <p:ph type="sldNum" sz="quarter" idx="12"/>
          </p:nvPr>
        </p:nvSpPr>
        <p:spPr/>
        <p:txBody>
          <a:bodyPr/>
          <a:lstStyle/>
          <a:p>
            <a:fld id="{E8366257-D7B9-47E0-9D98-9493A294C6AB}" type="slidenum">
              <a:rPr lang="en-US" smtClean="0"/>
              <a:t>44</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itle 11268"/>
          <p:cNvSpPr>
            <a:spLocks noGrp="1"/>
          </p:cNvSpPr>
          <p:nvPr>
            <p:ph type="title"/>
          </p:nvPr>
        </p:nvSpPr>
        <p:spPr/>
        <p:txBody>
          <a:bodyPr/>
          <a:lstStyle/>
          <a:p>
            <a:r>
              <a:rPr lang="en-US" altLang="zh-CN"/>
              <a:t>What we know</a:t>
            </a:r>
          </a:p>
        </p:txBody>
      </p:sp>
      <p:sp>
        <p:nvSpPr>
          <p:cNvPr id="2" name="Content Placeholder 1"/>
          <p:cNvSpPr>
            <a:spLocks noGrp="1"/>
          </p:cNvSpPr>
          <p:nvPr>
            <p:ph idx="1"/>
          </p:nvPr>
        </p:nvSpPr>
        <p:spPr/>
        <p:txBody>
          <a:bodyPr/>
          <a:lstStyle/>
          <a:p>
            <a:r>
              <a:rPr lang="en-MY" altLang="en-US" dirty="0">
                <a:solidFill>
                  <a:srgbClr val="0070C0"/>
                </a:solidFill>
              </a:rPr>
              <a:t>Test case</a:t>
            </a:r>
            <a:r>
              <a:rPr lang="en-MY" altLang="en-US" dirty="0"/>
              <a:t>: </a:t>
            </a:r>
            <a:r>
              <a:rPr lang="en-US" altLang="zh-CN" dirty="0"/>
              <a:t>The game will be away, at 9pm, and that Joe will play center on </a:t>
            </a:r>
            <a:r>
              <a:rPr lang="en-US" altLang="zh-CN" dirty="0" err="1"/>
              <a:t>offen</a:t>
            </a:r>
            <a:r>
              <a:rPr lang="en-MY" altLang="en-US" dirty="0"/>
              <a:t>c</a:t>
            </a:r>
            <a:r>
              <a:rPr lang="en-US" altLang="zh-CN" dirty="0"/>
              <a:t>e…</a:t>
            </a:r>
          </a:p>
          <a:p>
            <a:pPr lvl="1"/>
            <a:endParaRPr lang="en-US" altLang="zh-CN" dirty="0"/>
          </a:p>
          <a:p>
            <a:pPr lvl="1"/>
            <a:endParaRPr lang="en-US" altLang="zh-CN" dirty="0"/>
          </a:p>
          <a:p>
            <a:pPr lvl="1"/>
            <a:endParaRPr lang="en-US" altLang="zh-CN" dirty="0"/>
          </a:p>
          <a:p>
            <a:pPr lvl="0"/>
            <a:r>
              <a:rPr lang="en-US" altLang="zh-CN" dirty="0"/>
              <a:t>A </a:t>
            </a:r>
            <a:r>
              <a:rPr lang="en-US" altLang="zh-CN" dirty="0">
                <a:solidFill>
                  <a:srgbClr val="0070C0"/>
                </a:solidFill>
              </a:rPr>
              <a:t>classification </a:t>
            </a:r>
            <a:r>
              <a:rPr lang="en-US" altLang="zh-CN" dirty="0"/>
              <a:t>problem</a:t>
            </a:r>
          </a:p>
          <a:p>
            <a:r>
              <a:rPr lang="en-US" altLang="zh-CN" dirty="0"/>
              <a:t>Generalizing the learned </a:t>
            </a:r>
            <a:r>
              <a:rPr lang="en-US" altLang="zh-CN" dirty="0">
                <a:solidFill>
                  <a:srgbClr val="0070C0"/>
                </a:solidFill>
              </a:rPr>
              <a:t>rule </a:t>
            </a:r>
            <a:r>
              <a:rPr lang="en-MY" altLang="en-US" dirty="0">
                <a:solidFill>
                  <a:schemeClr val="tx1"/>
                </a:solidFill>
              </a:rPr>
              <a:t>(predictive model) </a:t>
            </a:r>
            <a:r>
              <a:rPr lang="en-US" altLang="zh-CN" dirty="0"/>
              <a:t>to new examples</a:t>
            </a:r>
          </a:p>
          <a:p>
            <a:endParaRPr lang="en-US" altLang="zh-CN" dirty="0"/>
          </a:p>
        </p:txBody>
      </p:sp>
      <p:graphicFrame>
        <p:nvGraphicFramePr>
          <p:cNvPr id="3" name="Object 2"/>
          <p:cNvGraphicFramePr/>
          <p:nvPr/>
        </p:nvGraphicFramePr>
        <p:xfrm>
          <a:off x="2538095" y="2789555"/>
          <a:ext cx="7816850" cy="1041400"/>
        </p:xfrm>
        <a:graphic>
          <a:graphicData uri="http://schemas.openxmlformats.org/presentationml/2006/ole">
            <mc:AlternateContent xmlns:mc="http://schemas.openxmlformats.org/markup-compatibility/2006">
              <mc:Choice xmlns:v="urn:schemas-microsoft-com:vml" Requires="v">
                <p:oleObj spid="_x0000_s11328" r:id="rId3" imgW="6391275" imgH="981075" progId="Paint.Picture">
                  <p:embed/>
                </p:oleObj>
              </mc:Choice>
              <mc:Fallback>
                <p:oleObj r:id="rId3" imgW="6391275" imgH="981075" progId="Paint.Picture">
                  <p:embed/>
                  <p:pic>
                    <p:nvPicPr>
                      <p:cNvPr id="0" name="Picture 3080"/>
                      <p:cNvPicPr/>
                      <p:nvPr/>
                    </p:nvPicPr>
                    <p:blipFill>
                      <a:blip r:embed="rId4"/>
                      <a:stretch>
                        <a:fillRect/>
                      </a:stretch>
                    </p:blipFill>
                    <p:spPr>
                      <a:xfrm>
                        <a:off x="2538095" y="2789555"/>
                        <a:ext cx="7816850" cy="1041400"/>
                      </a:xfrm>
                      <a:prstGeom prst="rect">
                        <a:avLst/>
                      </a:prstGeom>
                      <a:noFill/>
                      <a:ln w="38100">
                        <a:miter/>
                      </a:ln>
                    </p:spPr>
                  </p:pic>
                </p:oleObj>
              </mc:Fallback>
            </mc:AlternateContent>
          </a:graphicData>
        </a:graphic>
      </p:graphicFrame>
      <p:sp>
        <p:nvSpPr>
          <p:cNvPr id="5" name="Slide Number Placeholder 4"/>
          <p:cNvSpPr>
            <a:spLocks noGrp="1"/>
          </p:cNvSpPr>
          <p:nvPr>
            <p:ph type="sldNum" sz="quarter" idx="12"/>
          </p:nvPr>
        </p:nvSpPr>
        <p:spPr/>
        <p:txBody>
          <a:bodyPr/>
          <a:lstStyle/>
          <a:p>
            <a:fld id="{E8366257-D7B9-47E0-9D98-9493A294C6AB}" type="slidenum">
              <a:rPr lang="en-US" smtClean="0"/>
              <a:t>45</a:t>
            </a:fld>
            <a:endParaRPr lang="en-US" dirty="0"/>
          </a:p>
        </p:txBody>
      </p:sp>
      <p:sp>
        <p:nvSpPr>
          <p:cNvPr id="6" name="Footer Placeholder 5"/>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Title 14341"/>
          <p:cNvSpPr>
            <a:spLocks noGrp="1"/>
          </p:cNvSpPr>
          <p:nvPr>
            <p:ph type="title"/>
          </p:nvPr>
        </p:nvSpPr>
        <p:spPr/>
        <p:txBody>
          <a:bodyPr/>
          <a:lstStyle/>
          <a:p>
            <a:r>
              <a:rPr lang="en-MY" altLang="en-US"/>
              <a:t>Terminologies</a:t>
            </a:r>
          </a:p>
        </p:txBody>
      </p:sp>
      <p:sp>
        <p:nvSpPr>
          <p:cNvPr id="2" name="Content Placeholder 1"/>
          <p:cNvSpPr>
            <a:spLocks noGrp="1"/>
          </p:cNvSpPr>
          <p:nvPr>
            <p:ph sz="half" idx="1"/>
          </p:nvPr>
        </p:nvSpPr>
        <p:spPr>
          <a:xfrm>
            <a:off x="838200" y="1371601"/>
            <a:ext cx="5918200" cy="4805680"/>
          </a:xfrm>
        </p:spPr>
        <p:txBody>
          <a:bodyPr>
            <a:normAutofit fontScale="85000" lnSpcReduction="20000"/>
          </a:bodyPr>
          <a:lstStyle/>
          <a:p>
            <a:r>
              <a:rPr lang="en-US" altLang="zh-CN" sz="2400" dirty="0">
                <a:sym typeface="+mn-ea"/>
              </a:rPr>
              <a:t>Decision trees classify instances or examples by starting at the </a:t>
            </a:r>
            <a:r>
              <a:rPr lang="en-US" altLang="zh-CN" sz="2400" b="1" dirty="0">
                <a:sym typeface="+mn-ea"/>
              </a:rPr>
              <a:t>root </a:t>
            </a:r>
            <a:r>
              <a:rPr lang="en-US" altLang="zh-CN" sz="2400" dirty="0">
                <a:sym typeface="+mn-ea"/>
              </a:rPr>
              <a:t>of the tree and moving through it until a </a:t>
            </a:r>
            <a:r>
              <a:rPr lang="en-US" altLang="zh-CN" sz="2400" b="1" dirty="0">
                <a:sym typeface="+mn-ea"/>
              </a:rPr>
              <a:t>leaf </a:t>
            </a:r>
            <a:r>
              <a:rPr lang="en-US" altLang="zh-CN" sz="2400" dirty="0">
                <a:sym typeface="+mn-ea"/>
              </a:rPr>
              <a:t>node.</a:t>
            </a:r>
            <a:endParaRPr lang="en-US" altLang="zh-CN" sz="2400" dirty="0"/>
          </a:p>
          <a:p>
            <a:pPr lvl="0">
              <a:lnSpc>
                <a:spcPct val="100000"/>
              </a:lnSpc>
            </a:pPr>
            <a:r>
              <a:rPr lang="en-US" altLang="zh-CN" sz="2400" dirty="0" smtClean="0">
                <a:sym typeface="+mn-ea"/>
              </a:rPr>
              <a:t>Decision </a:t>
            </a:r>
            <a:r>
              <a:rPr lang="en-US" altLang="zh-CN" sz="2400" dirty="0">
                <a:sym typeface="+mn-ea"/>
              </a:rPr>
              <a:t>tree is a classifier in the form of a tree structure</a:t>
            </a:r>
            <a:endParaRPr lang="en-US" altLang="zh-CN" sz="2400" dirty="0"/>
          </a:p>
          <a:p>
            <a:pPr lvl="1">
              <a:lnSpc>
                <a:spcPct val="100000"/>
              </a:lnSpc>
            </a:pPr>
            <a:r>
              <a:rPr lang="en-US" altLang="zh-CN" sz="2400" b="1" dirty="0">
                <a:sym typeface="+mn-ea"/>
              </a:rPr>
              <a:t>Decision node</a:t>
            </a:r>
            <a:r>
              <a:rPr lang="en-US" altLang="zh-CN" sz="2400" dirty="0">
                <a:sym typeface="+mn-ea"/>
              </a:rPr>
              <a:t>: specifies a test on a single attribute</a:t>
            </a:r>
            <a:endParaRPr lang="en-US" altLang="zh-CN" sz="2400" dirty="0"/>
          </a:p>
          <a:p>
            <a:pPr lvl="1">
              <a:lnSpc>
                <a:spcPct val="100000"/>
              </a:lnSpc>
            </a:pPr>
            <a:r>
              <a:rPr lang="en-US" altLang="zh-CN" sz="2400" b="1" dirty="0">
                <a:sym typeface="+mn-ea"/>
              </a:rPr>
              <a:t>Leaf</a:t>
            </a:r>
            <a:r>
              <a:rPr lang="en-MY" altLang="en-US" sz="2400" b="1" dirty="0">
                <a:sym typeface="+mn-ea"/>
              </a:rPr>
              <a:t>/ Terminal </a:t>
            </a:r>
            <a:r>
              <a:rPr lang="en-US" altLang="zh-CN" sz="2400" b="1" dirty="0">
                <a:sym typeface="+mn-ea"/>
              </a:rPr>
              <a:t>node</a:t>
            </a:r>
            <a:r>
              <a:rPr lang="en-US" altLang="zh-CN" sz="2400" dirty="0">
                <a:sym typeface="+mn-ea"/>
              </a:rPr>
              <a:t>: indicates the value of the target attribute </a:t>
            </a:r>
          </a:p>
          <a:p>
            <a:pPr lvl="1">
              <a:lnSpc>
                <a:spcPct val="100000"/>
              </a:lnSpc>
            </a:pPr>
            <a:r>
              <a:rPr lang="en-US" altLang="zh-CN" sz="2400" b="1" dirty="0"/>
              <a:t>Splitting</a:t>
            </a:r>
            <a:r>
              <a:rPr lang="en-US" altLang="zh-CN" sz="2400" dirty="0"/>
              <a:t>: It is a process of dividing a node into two or more sub-nodes.</a:t>
            </a:r>
          </a:p>
          <a:p>
            <a:pPr lvl="1">
              <a:lnSpc>
                <a:spcPct val="100000"/>
              </a:lnSpc>
            </a:pPr>
            <a:r>
              <a:rPr lang="en-US" altLang="zh-CN" sz="2400" b="1" dirty="0">
                <a:sym typeface="+mn-ea"/>
              </a:rPr>
              <a:t>Arc/edge</a:t>
            </a:r>
            <a:r>
              <a:rPr lang="en-US" altLang="zh-CN" sz="2400" dirty="0">
                <a:sym typeface="+mn-ea"/>
              </a:rPr>
              <a:t>: split of one attribute</a:t>
            </a:r>
            <a:endParaRPr lang="en-US" altLang="zh-CN" sz="2400" dirty="0"/>
          </a:p>
          <a:p>
            <a:pPr lvl="1">
              <a:lnSpc>
                <a:spcPct val="100000"/>
              </a:lnSpc>
            </a:pPr>
            <a:r>
              <a:rPr lang="en-US" altLang="zh-CN" sz="2400" b="1" dirty="0">
                <a:sym typeface="+mn-ea"/>
              </a:rPr>
              <a:t>Path</a:t>
            </a:r>
            <a:r>
              <a:rPr lang="en-US" altLang="zh-CN" sz="2400" dirty="0">
                <a:sym typeface="+mn-ea"/>
              </a:rPr>
              <a:t>: a disjunction </a:t>
            </a:r>
            <a:r>
              <a:rPr lang="en-MY" altLang="en-US" sz="2400" dirty="0">
                <a:sym typeface="+mn-ea"/>
              </a:rPr>
              <a:t>/ alternation </a:t>
            </a:r>
            <a:r>
              <a:rPr lang="en-US" altLang="zh-CN" sz="2400" dirty="0">
                <a:sym typeface="+mn-ea"/>
              </a:rPr>
              <a:t>of test to make the final decision </a:t>
            </a:r>
          </a:p>
          <a:p>
            <a:pPr lvl="1">
              <a:lnSpc>
                <a:spcPct val="100000"/>
              </a:lnSpc>
            </a:pPr>
            <a:r>
              <a:rPr lang="en-US" altLang="zh-CN" sz="2400" b="1" dirty="0"/>
              <a:t>Pruning</a:t>
            </a:r>
            <a:r>
              <a:rPr lang="en-US" altLang="zh-CN" sz="2400" dirty="0"/>
              <a:t>: When we reduce the size of decision trees by removing nodes (opposite of Splitting</a:t>
            </a:r>
            <a:r>
              <a:rPr lang="en-US" altLang="zh-CN" sz="2400" dirty="0" smtClean="0"/>
              <a:t>).</a:t>
            </a:r>
            <a:endParaRPr lang="en-US" altLang="zh-CN" sz="2400" dirty="0"/>
          </a:p>
          <a:p>
            <a:endParaRPr lang="en-US" sz="2400" dirty="0"/>
          </a:p>
        </p:txBody>
      </p:sp>
      <p:sp>
        <p:nvSpPr>
          <p:cNvPr id="3" name="Slide Number Placeholder 2"/>
          <p:cNvSpPr>
            <a:spLocks noGrp="1"/>
          </p:cNvSpPr>
          <p:nvPr>
            <p:ph type="sldNum" sz="quarter" idx="12"/>
          </p:nvPr>
        </p:nvSpPr>
        <p:spPr/>
        <p:txBody>
          <a:bodyPr/>
          <a:lstStyle/>
          <a:p>
            <a:fld id="{E8366257-D7B9-47E0-9D98-9493A294C6AB}" type="slidenum">
              <a:rPr lang="en-US" smtClean="0"/>
              <a:t>46</a:t>
            </a:fld>
            <a:endParaRPr 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pic>
        <p:nvPicPr>
          <p:cNvPr id="7" name="Content Placeholder 6" descr="0-X-UrBzBeKMnoTY6H"/>
          <p:cNvPicPr>
            <a:picLocks noGrp="1" noChangeAspect="1"/>
          </p:cNvPicPr>
          <p:nvPr>
            <p:ph sz="half" idx="2"/>
          </p:nvPr>
        </p:nvPicPr>
        <p:blipFill>
          <a:blip r:embed="rId3"/>
          <a:stretch>
            <a:fillRect/>
          </a:stretch>
        </p:blipFill>
        <p:spPr>
          <a:xfrm>
            <a:off x="6756400" y="2002790"/>
            <a:ext cx="5181600" cy="28530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Example of a Decision Tree</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47</a:t>
            </a:fld>
            <a:endParaRPr lang="en-US" dirty="0"/>
          </a:p>
        </p:txBody>
      </p:sp>
      <p:graphicFrame>
        <p:nvGraphicFramePr>
          <p:cNvPr id="6" name="Content Placeholder 5"/>
          <p:cNvGraphicFramePr>
            <a:graphicFrameLocks noGrp="1" noChangeAspect="1"/>
          </p:cNvGraphicFramePr>
          <p:nvPr>
            <p:ph idx="1"/>
          </p:nvPr>
        </p:nvGraphicFramePr>
        <p:xfrm>
          <a:off x="994410" y="1584325"/>
          <a:ext cx="10079990" cy="4351655"/>
        </p:xfrm>
        <a:graphic>
          <a:graphicData uri="http://schemas.openxmlformats.org/presentationml/2006/ole">
            <mc:AlternateContent xmlns:mc="http://schemas.openxmlformats.org/markup-compatibility/2006">
              <mc:Choice xmlns:v="urn:schemas-microsoft-com:vml" Requires="v">
                <p:oleObj spid="_x0000_s12351" r:id="rId3" imgW="7410450" imgH="4362450" progId="Paint.Picture">
                  <p:embed/>
                </p:oleObj>
              </mc:Choice>
              <mc:Fallback>
                <p:oleObj r:id="rId3" imgW="7410450" imgH="4362450" progId="Paint.Picture">
                  <p:embed/>
                  <p:pic>
                    <p:nvPicPr>
                      <p:cNvPr id="0" name="Picture 6"/>
                      <p:cNvPicPr/>
                      <p:nvPr/>
                    </p:nvPicPr>
                    <p:blipFill>
                      <a:blip r:embed="rId4"/>
                      <a:stretch>
                        <a:fillRect/>
                      </a:stretch>
                    </p:blipFill>
                    <p:spPr>
                      <a:xfrm>
                        <a:off x="994410" y="1584325"/>
                        <a:ext cx="10079990" cy="4351655"/>
                      </a:xfrm>
                      <a:prstGeom prst="rect">
                        <a:avLst/>
                      </a:prstGeom>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normAutofit/>
          </a:bodyPr>
          <a:lstStyle/>
          <a:p>
            <a:r>
              <a:rPr lang="en-MY" altLang="en-US" dirty="0">
                <a:sym typeface="+mn-ea"/>
              </a:rPr>
              <a:t>Another Example of Decision Tree</a:t>
            </a:r>
            <a:endParaRPr lang="en-US" dirty="0"/>
          </a:p>
        </p:txBody>
      </p:sp>
      <p:graphicFrame>
        <p:nvGraphicFramePr>
          <p:cNvPr id="3" name="object 3"/>
          <p:cNvGraphicFramePr>
            <a:graphicFrameLocks noGrp="1"/>
          </p:cNvGraphicFramePr>
          <p:nvPr/>
        </p:nvGraphicFramePr>
        <p:xfrm>
          <a:off x="2041476" y="2139423"/>
          <a:ext cx="3274060" cy="3577590"/>
        </p:xfrm>
        <a:graphic>
          <a:graphicData uri="http://schemas.openxmlformats.org/drawingml/2006/table">
            <a:tbl>
              <a:tblPr firstRow="1" bandRow="1">
                <a:tableStyleId>{2D5ABB26-0587-4C30-8999-92F81FD0307C}</a:tableStyleId>
              </a:tblPr>
              <a:tblGrid>
                <a:gridCol w="384175"/>
                <a:gridCol w="709295"/>
                <a:gridCol w="813435"/>
                <a:gridCol w="776605"/>
                <a:gridCol w="590550"/>
              </a:tblGrid>
              <a:tr h="506095">
                <a:tc>
                  <a:txBody>
                    <a:bodyPr/>
                    <a:lstStyle/>
                    <a:p>
                      <a:pPr marL="22860">
                        <a:lnSpc>
                          <a:spcPts val="1430"/>
                        </a:lnSpc>
                      </a:pPr>
                      <a:r>
                        <a:rPr sz="1250" i="1" spc="25" dirty="0">
                          <a:solidFill>
                            <a:srgbClr val="FFFFFF"/>
                          </a:solidFill>
                          <a:latin typeface="Arial" panose="020B0604020202020204"/>
                          <a:cs typeface="Arial" panose="020B0604020202020204"/>
                        </a:rPr>
                        <a:t>Tid</a:t>
                      </a:r>
                      <a:endParaRPr sz="1250">
                        <a:latin typeface="Arial" panose="020B0604020202020204"/>
                        <a:cs typeface="Arial" panose="020B0604020202020204"/>
                      </a:endParaRPr>
                    </a:p>
                  </a:txBody>
                  <a:tcPr marL="0" marR="0" marT="0" marB="0">
                    <a:solidFill>
                      <a:srgbClr val="000080"/>
                    </a:solidFill>
                  </a:tcPr>
                </a:tc>
                <a:tc>
                  <a:txBody>
                    <a:bodyPr/>
                    <a:lstStyle/>
                    <a:p>
                      <a:pPr marL="22225">
                        <a:lnSpc>
                          <a:spcPts val="1430"/>
                        </a:lnSpc>
                      </a:pPr>
                      <a:r>
                        <a:rPr sz="1250" b="1" spc="35" dirty="0">
                          <a:solidFill>
                            <a:srgbClr val="FFFFFF"/>
                          </a:solidFill>
                          <a:latin typeface="Arial" panose="020B0604020202020204"/>
                          <a:cs typeface="Arial" panose="020B0604020202020204"/>
                        </a:rPr>
                        <a:t>Refund</a:t>
                      </a:r>
                      <a:endParaRPr sz="1250">
                        <a:latin typeface="Arial" panose="020B0604020202020204"/>
                        <a:cs typeface="Arial" panose="020B0604020202020204"/>
                      </a:endParaRPr>
                    </a:p>
                  </a:txBody>
                  <a:tcPr marL="0" marR="0" marT="0" marB="0">
                    <a:solidFill>
                      <a:srgbClr val="000080"/>
                    </a:solidFill>
                  </a:tcPr>
                </a:tc>
                <a:tc>
                  <a:txBody>
                    <a:bodyPr/>
                    <a:lstStyle/>
                    <a:p>
                      <a:pPr marL="46355" marR="215265">
                        <a:lnSpc>
                          <a:spcPts val="1470"/>
                        </a:lnSpc>
                      </a:pPr>
                      <a:r>
                        <a:rPr sz="1250" b="1" spc="30" dirty="0">
                          <a:solidFill>
                            <a:srgbClr val="FFFFFF"/>
                          </a:solidFill>
                          <a:latin typeface="Arial" panose="020B0604020202020204"/>
                          <a:cs typeface="Arial" panose="020B0604020202020204"/>
                        </a:rPr>
                        <a:t>M</a:t>
                      </a:r>
                      <a:r>
                        <a:rPr sz="1250" b="1" dirty="0">
                          <a:solidFill>
                            <a:srgbClr val="FFFFFF"/>
                          </a:solidFill>
                          <a:latin typeface="Arial" panose="020B0604020202020204"/>
                          <a:cs typeface="Arial" panose="020B0604020202020204"/>
                        </a:rPr>
                        <a:t>ar</a:t>
                      </a:r>
                      <a:r>
                        <a:rPr sz="1250" b="1" spc="-5" dirty="0">
                          <a:solidFill>
                            <a:srgbClr val="FFFFFF"/>
                          </a:solidFill>
                          <a:latin typeface="Arial" panose="020B0604020202020204"/>
                          <a:cs typeface="Arial" panose="020B0604020202020204"/>
                        </a:rPr>
                        <a:t>i</a:t>
                      </a:r>
                      <a:r>
                        <a:rPr sz="1250" b="1" spc="5" dirty="0">
                          <a:solidFill>
                            <a:srgbClr val="FFFFFF"/>
                          </a:solidFill>
                          <a:latin typeface="Arial" panose="020B0604020202020204"/>
                          <a:cs typeface="Arial" panose="020B0604020202020204"/>
                        </a:rPr>
                        <a:t>t</a:t>
                      </a:r>
                      <a:r>
                        <a:rPr sz="1250" b="1" dirty="0">
                          <a:solidFill>
                            <a:srgbClr val="FFFFFF"/>
                          </a:solidFill>
                          <a:latin typeface="Arial" panose="020B0604020202020204"/>
                          <a:cs typeface="Arial" panose="020B0604020202020204"/>
                        </a:rPr>
                        <a:t>al  </a:t>
                      </a:r>
                      <a:r>
                        <a:rPr sz="1250" b="1" spc="30" dirty="0">
                          <a:solidFill>
                            <a:srgbClr val="FFFFFF"/>
                          </a:solidFill>
                          <a:latin typeface="Arial" panose="020B0604020202020204"/>
                          <a:cs typeface="Arial" panose="020B0604020202020204"/>
                        </a:rPr>
                        <a:t>Status</a:t>
                      </a:r>
                      <a:endParaRPr sz="1250">
                        <a:latin typeface="Arial" panose="020B0604020202020204"/>
                        <a:cs typeface="Arial" panose="020B0604020202020204"/>
                      </a:endParaRPr>
                    </a:p>
                  </a:txBody>
                  <a:tcPr marL="0" marR="0" marT="0" marB="0">
                    <a:solidFill>
                      <a:srgbClr val="000080"/>
                    </a:solidFill>
                  </a:tcPr>
                </a:tc>
                <a:tc>
                  <a:txBody>
                    <a:bodyPr/>
                    <a:lstStyle/>
                    <a:p>
                      <a:pPr marL="44450" marR="97790">
                        <a:lnSpc>
                          <a:spcPts val="1470"/>
                        </a:lnSpc>
                      </a:pPr>
                      <a:r>
                        <a:rPr sz="1250" b="1" spc="20" dirty="0">
                          <a:solidFill>
                            <a:srgbClr val="FFFFFF"/>
                          </a:solidFill>
                          <a:latin typeface="Arial" panose="020B0604020202020204"/>
                          <a:cs typeface="Arial" panose="020B0604020202020204"/>
                        </a:rPr>
                        <a:t>T</a:t>
                      </a:r>
                      <a:r>
                        <a:rPr sz="1250" b="1" dirty="0">
                          <a:solidFill>
                            <a:srgbClr val="FFFFFF"/>
                          </a:solidFill>
                          <a:latin typeface="Arial" panose="020B0604020202020204"/>
                          <a:cs typeface="Arial" panose="020B0604020202020204"/>
                        </a:rPr>
                        <a:t>axa</a:t>
                      </a:r>
                      <a:r>
                        <a:rPr sz="1250" b="1" spc="5" dirty="0">
                          <a:solidFill>
                            <a:srgbClr val="FFFFFF"/>
                          </a:solidFill>
                          <a:latin typeface="Arial" panose="020B0604020202020204"/>
                          <a:cs typeface="Arial" panose="020B0604020202020204"/>
                        </a:rPr>
                        <a:t>b</a:t>
                      </a:r>
                      <a:r>
                        <a:rPr sz="1250" b="1" dirty="0">
                          <a:solidFill>
                            <a:srgbClr val="FFFFFF"/>
                          </a:solidFill>
                          <a:latin typeface="Arial" panose="020B0604020202020204"/>
                          <a:cs typeface="Arial" panose="020B0604020202020204"/>
                        </a:rPr>
                        <a:t>le  </a:t>
                      </a:r>
                      <a:r>
                        <a:rPr sz="1250" b="1" spc="35" dirty="0">
                          <a:solidFill>
                            <a:srgbClr val="FFFFFF"/>
                          </a:solidFill>
                          <a:latin typeface="Arial" panose="020B0604020202020204"/>
                          <a:cs typeface="Arial" panose="020B0604020202020204"/>
                        </a:rPr>
                        <a:t>Income</a:t>
                      </a:r>
                      <a:endParaRPr sz="1250">
                        <a:latin typeface="Arial" panose="020B0604020202020204"/>
                        <a:cs typeface="Arial" panose="020B0604020202020204"/>
                      </a:endParaRPr>
                    </a:p>
                  </a:txBody>
                  <a:tcPr marL="0" marR="0" marT="0" marB="0">
                    <a:solidFill>
                      <a:srgbClr val="000080"/>
                    </a:solidFill>
                  </a:tcPr>
                </a:tc>
                <a:tc>
                  <a:txBody>
                    <a:bodyPr/>
                    <a:lstStyle/>
                    <a:p>
                      <a:pPr marL="46355">
                        <a:lnSpc>
                          <a:spcPct val="100000"/>
                        </a:lnSpc>
                        <a:spcBef>
                          <a:spcPts val="1185"/>
                        </a:spcBef>
                      </a:pPr>
                      <a:r>
                        <a:rPr sz="1250" b="1" spc="35" dirty="0">
                          <a:solidFill>
                            <a:srgbClr val="FFFFFF"/>
                          </a:solidFill>
                          <a:latin typeface="Arial" panose="020B0604020202020204"/>
                          <a:cs typeface="Arial" panose="020B0604020202020204"/>
                        </a:rPr>
                        <a:t>Cheat</a:t>
                      </a:r>
                      <a:endParaRPr sz="1250">
                        <a:latin typeface="Arial" panose="020B0604020202020204"/>
                        <a:cs typeface="Arial" panose="020B0604020202020204"/>
                      </a:endParaRPr>
                    </a:p>
                  </a:txBody>
                  <a:tcPr marL="0" marR="0" marT="150495" marB="0">
                    <a:solidFill>
                      <a:srgbClr val="000080"/>
                    </a:solidFill>
                  </a:tcPr>
                </a:tc>
              </a:tr>
              <a:tr h="306705">
                <a:tc>
                  <a:txBody>
                    <a:bodyPr/>
                    <a:lstStyle/>
                    <a:p>
                      <a:pPr marL="45085">
                        <a:lnSpc>
                          <a:spcPct val="100000"/>
                        </a:lnSpc>
                        <a:spcBef>
                          <a:spcPts val="400"/>
                        </a:spcBef>
                      </a:pPr>
                      <a:r>
                        <a:rPr sz="1250" dirty="0">
                          <a:latin typeface="Arial" panose="020B0604020202020204"/>
                          <a:cs typeface="Arial" panose="020B0604020202020204"/>
                        </a:rPr>
                        <a:t>1</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0"/>
                        </a:spcBef>
                      </a:pPr>
                      <a:r>
                        <a:rPr sz="1250" spc="35" dirty="0">
                          <a:latin typeface="Arial" panose="020B0604020202020204"/>
                          <a:cs typeface="Arial" panose="020B0604020202020204"/>
                        </a:rPr>
                        <a:t>Yes</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400"/>
                        </a:spcBef>
                      </a:pPr>
                      <a:r>
                        <a:rPr sz="1250" spc="25" dirty="0">
                          <a:latin typeface="Arial" panose="020B0604020202020204"/>
                          <a:cs typeface="Arial" panose="020B0604020202020204"/>
                        </a:rPr>
                        <a:t>Single</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0"/>
                        </a:spcBef>
                      </a:pPr>
                      <a:r>
                        <a:rPr sz="1250" spc="35" dirty="0">
                          <a:latin typeface="Arial" panose="020B0604020202020204"/>
                          <a:cs typeface="Arial" panose="020B0604020202020204"/>
                        </a:rPr>
                        <a:t>125K</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385"/>
                        </a:spcBef>
                      </a:pPr>
                      <a:r>
                        <a:rPr sz="1250" b="1" spc="40"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48895" marB="0">
                    <a:lnL w="6350">
                      <a:solidFill>
                        <a:srgbClr val="000080"/>
                      </a:solidFill>
                      <a:prstDash val="solid"/>
                    </a:lnL>
                    <a:lnR w="6350">
                      <a:solidFill>
                        <a:srgbClr val="000080"/>
                      </a:solidFill>
                      <a:prstDash val="solid"/>
                    </a:lnR>
                    <a:solidFill>
                      <a:srgbClr val="C0C0C0"/>
                    </a:solidFill>
                  </a:tcPr>
                </a:tc>
              </a:tr>
              <a:tr h="307975">
                <a:tc>
                  <a:txBody>
                    <a:bodyPr/>
                    <a:lstStyle/>
                    <a:p>
                      <a:pPr marL="45085">
                        <a:lnSpc>
                          <a:spcPct val="100000"/>
                        </a:lnSpc>
                        <a:spcBef>
                          <a:spcPts val="405"/>
                        </a:spcBef>
                      </a:pPr>
                      <a:r>
                        <a:rPr sz="1250" dirty="0">
                          <a:latin typeface="Arial" panose="020B0604020202020204"/>
                          <a:cs typeface="Arial" panose="020B0604020202020204"/>
                        </a:rPr>
                        <a:t>2</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405"/>
                        </a:spcBef>
                      </a:pPr>
                      <a:r>
                        <a:rPr sz="1250" spc="25" dirty="0">
                          <a:latin typeface="Arial" panose="020B0604020202020204"/>
                          <a:cs typeface="Arial" panose="020B0604020202020204"/>
                        </a:rPr>
                        <a:t>Married</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100K</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390"/>
                        </a:spcBef>
                      </a:pPr>
                      <a:r>
                        <a:rPr sz="1250" b="1" spc="40"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49530" marB="0">
                    <a:lnL w="6350">
                      <a:solidFill>
                        <a:srgbClr val="000080"/>
                      </a:solidFill>
                      <a:prstDash val="solid"/>
                    </a:lnL>
                    <a:lnR w="6350">
                      <a:solidFill>
                        <a:srgbClr val="000080"/>
                      </a:solidFill>
                      <a:prstDash val="solid"/>
                    </a:lnR>
                    <a:solidFill>
                      <a:srgbClr val="C0C0C0"/>
                    </a:solidFill>
                  </a:tcPr>
                </a:tc>
              </a:tr>
              <a:tr h="306070">
                <a:tc>
                  <a:txBody>
                    <a:bodyPr/>
                    <a:lstStyle/>
                    <a:p>
                      <a:pPr marL="45085">
                        <a:lnSpc>
                          <a:spcPct val="100000"/>
                        </a:lnSpc>
                        <a:spcBef>
                          <a:spcPts val="405"/>
                        </a:spcBef>
                      </a:pPr>
                      <a:r>
                        <a:rPr sz="1250" dirty="0">
                          <a:latin typeface="Arial" panose="020B0604020202020204"/>
                          <a:cs typeface="Arial" panose="020B0604020202020204"/>
                        </a:rPr>
                        <a:t>3</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405"/>
                        </a:spcBef>
                      </a:pPr>
                      <a:r>
                        <a:rPr sz="1250" spc="25" dirty="0">
                          <a:latin typeface="Arial" panose="020B0604020202020204"/>
                          <a:cs typeface="Arial" panose="020B0604020202020204"/>
                        </a:rPr>
                        <a:t>Single</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70K</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390"/>
                        </a:spcBef>
                      </a:pPr>
                      <a:r>
                        <a:rPr sz="1250" b="1" spc="40"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49530"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400"/>
                        </a:spcBef>
                      </a:pPr>
                      <a:r>
                        <a:rPr sz="1250" dirty="0">
                          <a:latin typeface="Arial" panose="020B0604020202020204"/>
                          <a:cs typeface="Arial" panose="020B0604020202020204"/>
                        </a:rPr>
                        <a:t>4</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0"/>
                        </a:spcBef>
                      </a:pPr>
                      <a:r>
                        <a:rPr sz="1250" spc="35" dirty="0">
                          <a:latin typeface="Arial" panose="020B0604020202020204"/>
                          <a:cs typeface="Arial" panose="020B0604020202020204"/>
                        </a:rPr>
                        <a:t>Yes</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400"/>
                        </a:spcBef>
                      </a:pPr>
                      <a:r>
                        <a:rPr sz="1250" spc="25" dirty="0">
                          <a:latin typeface="Arial" panose="020B0604020202020204"/>
                          <a:cs typeface="Arial" panose="020B0604020202020204"/>
                        </a:rPr>
                        <a:t>Married</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0"/>
                        </a:spcBef>
                      </a:pPr>
                      <a:r>
                        <a:rPr sz="1250" spc="35" dirty="0">
                          <a:latin typeface="Arial" panose="020B0604020202020204"/>
                          <a:cs typeface="Arial" panose="020B0604020202020204"/>
                        </a:rPr>
                        <a:t>120K</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380"/>
                        </a:spcBef>
                      </a:pPr>
                      <a:r>
                        <a:rPr sz="1250" b="1" spc="40"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48260"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405"/>
                        </a:spcBef>
                      </a:pPr>
                      <a:r>
                        <a:rPr sz="1250" dirty="0">
                          <a:latin typeface="Arial" panose="020B0604020202020204"/>
                          <a:cs typeface="Arial" panose="020B0604020202020204"/>
                        </a:rPr>
                        <a:t>5</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405"/>
                        </a:spcBef>
                      </a:pPr>
                      <a:r>
                        <a:rPr sz="1250" spc="30" dirty="0">
                          <a:latin typeface="Arial" panose="020B0604020202020204"/>
                          <a:cs typeface="Arial" panose="020B0604020202020204"/>
                        </a:rPr>
                        <a:t>Divorced</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95K</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390"/>
                        </a:spcBef>
                      </a:pPr>
                      <a:r>
                        <a:rPr sz="1250" b="1" spc="35" dirty="0">
                          <a:solidFill>
                            <a:srgbClr val="FF0000"/>
                          </a:solidFill>
                          <a:latin typeface="Arial" panose="020B0604020202020204"/>
                          <a:cs typeface="Arial" panose="020B0604020202020204"/>
                        </a:rPr>
                        <a:t>Yes</a:t>
                      </a:r>
                      <a:endParaRPr sz="1250">
                        <a:latin typeface="Arial" panose="020B0604020202020204"/>
                        <a:cs typeface="Arial" panose="020B0604020202020204"/>
                      </a:endParaRPr>
                    </a:p>
                  </a:txBody>
                  <a:tcPr marL="0" marR="0" marT="49530"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405"/>
                        </a:spcBef>
                      </a:pPr>
                      <a:r>
                        <a:rPr sz="1250" dirty="0">
                          <a:latin typeface="Arial" panose="020B0604020202020204"/>
                          <a:cs typeface="Arial" panose="020B0604020202020204"/>
                        </a:rPr>
                        <a:t>6</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405"/>
                        </a:spcBef>
                      </a:pPr>
                      <a:r>
                        <a:rPr sz="1250" spc="25" dirty="0">
                          <a:latin typeface="Arial" panose="020B0604020202020204"/>
                          <a:cs typeface="Arial" panose="020B0604020202020204"/>
                        </a:rPr>
                        <a:t>Married</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60K</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390"/>
                        </a:spcBef>
                      </a:pPr>
                      <a:r>
                        <a:rPr sz="1250" b="1" spc="40"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49530"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405"/>
                        </a:spcBef>
                      </a:pPr>
                      <a:r>
                        <a:rPr sz="1250" dirty="0">
                          <a:latin typeface="Arial" panose="020B0604020202020204"/>
                          <a:cs typeface="Arial" panose="020B0604020202020204"/>
                        </a:rPr>
                        <a:t>7</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Yes</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405"/>
                        </a:spcBef>
                      </a:pPr>
                      <a:r>
                        <a:rPr sz="1250" spc="30" dirty="0">
                          <a:latin typeface="Arial" panose="020B0604020202020204"/>
                          <a:cs typeface="Arial" panose="020B0604020202020204"/>
                        </a:rPr>
                        <a:t>Divorced</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220K</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390"/>
                        </a:spcBef>
                      </a:pPr>
                      <a:r>
                        <a:rPr sz="1250" b="1" spc="40"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49530"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400"/>
                        </a:spcBef>
                      </a:pPr>
                      <a:r>
                        <a:rPr sz="1250" dirty="0">
                          <a:latin typeface="Arial" panose="020B0604020202020204"/>
                          <a:cs typeface="Arial" panose="020B0604020202020204"/>
                        </a:rPr>
                        <a:t>8</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0"/>
                        </a:spcBef>
                      </a:pPr>
                      <a:r>
                        <a:rPr sz="1250" spc="35" dirty="0">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400"/>
                        </a:spcBef>
                      </a:pPr>
                      <a:r>
                        <a:rPr sz="1250" spc="25" dirty="0">
                          <a:latin typeface="Arial" panose="020B0604020202020204"/>
                          <a:cs typeface="Arial" panose="020B0604020202020204"/>
                        </a:rPr>
                        <a:t>Single</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0"/>
                        </a:spcBef>
                      </a:pPr>
                      <a:r>
                        <a:rPr sz="1250" spc="35" dirty="0">
                          <a:latin typeface="Arial" panose="020B0604020202020204"/>
                          <a:cs typeface="Arial" panose="020B0604020202020204"/>
                        </a:rPr>
                        <a:t>85K</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385"/>
                        </a:spcBef>
                      </a:pPr>
                      <a:r>
                        <a:rPr sz="1250" b="1" spc="35" dirty="0">
                          <a:solidFill>
                            <a:srgbClr val="FF0000"/>
                          </a:solidFill>
                          <a:latin typeface="Arial" panose="020B0604020202020204"/>
                          <a:cs typeface="Arial" panose="020B0604020202020204"/>
                        </a:rPr>
                        <a:t>Yes</a:t>
                      </a:r>
                      <a:endParaRPr sz="1250">
                        <a:latin typeface="Arial" panose="020B0604020202020204"/>
                        <a:cs typeface="Arial" panose="020B0604020202020204"/>
                      </a:endParaRPr>
                    </a:p>
                  </a:txBody>
                  <a:tcPr marL="0" marR="0" marT="48894"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405"/>
                        </a:spcBef>
                      </a:pPr>
                      <a:r>
                        <a:rPr sz="1250" dirty="0">
                          <a:latin typeface="Arial" panose="020B0604020202020204"/>
                          <a:cs typeface="Arial" panose="020B0604020202020204"/>
                        </a:rPr>
                        <a:t>9</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405"/>
                        </a:spcBef>
                      </a:pPr>
                      <a:r>
                        <a:rPr sz="1250" spc="25" dirty="0">
                          <a:latin typeface="Arial" panose="020B0604020202020204"/>
                          <a:cs typeface="Arial" panose="020B0604020202020204"/>
                        </a:rPr>
                        <a:t>Married</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75K</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E4E4E4"/>
                    </a:solidFill>
                  </a:tcPr>
                </a:tc>
                <a:tc>
                  <a:txBody>
                    <a:bodyPr/>
                    <a:lstStyle/>
                    <a:p>
                      <a:pPr marL="46355">
                        <a:lnSpc>
                          <a:spcPct val="100000"/>
                        </a:lnSpc>
                        <a:spcBef>
                          <a:spcPts val="390"/>
                        </a:spcBef>
                      </a:pPr>
                      <a:r>
                        <a:rPr sz="1250" b="1" spc="40"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49530" marB="0">
                    <a:lnL w="6350">
                      <a:solidFill>
                        <a:srgbClr val="000080"/>
                      </a:solidFill>
                      <a:prstDash val="solid"/>
                    </a:lnL>
                    <a:lnR w="6350">
                      <a:solidFill>
                        <a:srgbClr val="000080"/>
                      </a:solidFill>
                      <a:prstDash val="solid"/>
                    </a:lnR>
                    <a:solidFill>
                      <a:srgbClr val="C0C0C0"/>
                    </a:solidFill>
                  </a:tcPr>
                </a:tc>
              </a:tr>
              <a:tr h="308610">
                <a:tc>
                  <a:txBody>
                    <a:bodyPr/>
                    <a:lstStyle/>
                    <a:p>
                      <a:pPr marL="45085">
                        <a:lnSpc>
                          <a:spcPct val="100000"/>
                        </a:lnSpc>
                        <a:spcBef>
                          <a:spcPts val="405"/>
                        </a:spcBef>
                      </a:pPr>
                      <a:r>
                        <a:rPr sz="1250" spc="30" dirty="0">
                          <a:latin typeface="Arial" panose="020B0604020202020204"/>
                          <a:cs typeface="Arial" panose="020B0604020202020204"/>
                        </a:rPr>
                        <a:t>10</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46355">
                        <a:lnSpc>
                          <a:spcPct val="100000"/>
                        </a:lnSpc>
                        <a:spcBef>
                          <a:spcPts val="405"/>
                        </a:spcBef>
                      </a:pPr>
                      <a:r>
                        <a:rPr sz="1250" spc="25" dirty="0">
                          <a:latin typeface="Arial" panose="020B0604020202020204"/>
                          <a:cs typeface="Arial" panose="020B0604020202020204"/>
                        </a:rPr>
                        <a:t>Single</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c>
                  <a:txBody>
                    <a:bodyPr/>
                    <a:lstStyle/>
                    <a:p>
                      <a:pPr marL="44450">
                        <a:lnSpc>
                          <a:spcPct val="100000"/>
                        </a:lnSpc>
                        <a:spcBef>
                          <a:spcPts val="405"/>
                        </a:spcBef>
                      </a:pPr>
                      <a:r>
                        <a:rPr sz="1250" spc="35" dirty="0">
                          <a:latin typeface="Arial" panose="020B0604020202020204"/>
                          <a:cs typeface="Arial" panose="020B0604020202020204"/>
                        </a:rPr>
                        <a:t>90K</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46355">
                        <a:lnSpc>
                          <a:spcPct val="100000"/>
                        </a:lnSpc>
                        <a:spcBef>
                          <a:spcPts val="390"/>
                        </a:spcBef>
                      </a:pPr>
                      <a:r>
                        <a:rPr sz="1250" b="1" spc="35" dirty="0">
                          <a:solidFill>
                            <a:srgbClr val="FF0000"/>
                          </a:solidFill>
                          <a:latin typeface="Arial" panose="020B0604020202020204"/>
                          <a:cs typeface="Arial" panose="020B0604020202020204"/>
                        </a:rPr>
                        <a:t>Yes</a:t>
                      </a:r>
                      <a:endParaRPr sz="1250">
                        <a:latin typeface="Arial" panose="020B0604020202020204"/>
                        <a:cs typeface="Arial" panose="020B0604020202020204"/>
                      </a:endParaRPr>
                    </a:p>
                  </a:txBody>
                  <a:tcPr marL="0" marR="0" marT="49530"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r>
            </a:tbl>
          </a:graphicData>
        </a:graphic>
      </p:graphicFrame>
      <p:sp>
        <p:nvSpPr>
          <p:cNvPr id="4" name="object 4"/>
          <p:cNvSpPr txBox="1"/>
          <p:nvPr/>
        </p:nvSpPr>
        <p:spPr>
          <a:xfrm>
            <a:off x="2016721" y="5702380"/>
            <a:ext cx="33655"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dirty="0">
                <a:latin typeface="Arial" panose="020B0604020202020204"/>
                <a:cs typeface="Arial" panose="020B0604020202020204"/>
              </a:rPr>
              <a:t>10</a:t>
            </a:r>
            <a:endParaRPr sz="100">
              <a:latin typeface="Arial" panose="020B0604020202020204"/>
              <a:cs typeface="Arial" panose="020B0604020202020204"/>
            </a:endParaRPr>
          </a:p>
        </p:txBody>
      </p:sp>
      <p:sp>
        <p:nvSpPr>
          <p:cNvPr id="5" name="object 5"/>
          <p:cNvSpPr/>
          <p:nvPr/>
        </p:nvSpPr>
        <p:spPr>
          <a:xfrm>
            <a:off x="2848268" y="1317765"/>
            <a:ext cx="1468715" cy="71373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382796" y="1358332"/>
            <a:ext cx="1047215" cy="6731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9523983" y="3494659"/>
            <a:ext cx="251460" cy="529590"/>
          </a:xfrm>
          <a:custGeom>
            <a:avLst/>
            <a:gdLst/>
            <a:ahLst/>
            <a:cxnLst/>
            <a:rect l="l" t="t" r="r" b="b"/>
            <a:pathLst>
              <a:path w="251459" h="529589">
                <a:moveTo>
                  <a:pt x="210976" y="463086"/>
                </a:moveTo>
                <a:lnTo>
                  <a:pt x="182118" y="476376"/>
                </a:lnTo>
                <a:lnTo>
                  <a:pt x="248666" y="529589"/>
                </a:lnTo>
                <a:lnTo>
                  <a:pt x="250389" y="474598"/>
                </a:lnTo>
                <a:lnTo>
                  <a:pt x="216281" y="474598"/>
                </a:lnTo>
                <a:lnTo>
                  <a:pt x="210976" y="463086"/>
                </a:lnTo>
                <a:close/>
              </a:path>
              <a:path w="251459" h="529589">
                <a:moveTo>
                  <a:pt x="222536" y="457762"/>
                </a:moveTo>
                <a:lnTo>
                  <a:pt x="210976" y="463086"/>
                </a:lnTo>
                <a:lnTo>
                  <a:pt x="216281" y="474598"/>
                </a:lnTo>
                <a:lnTo>
                  <a:pt x="227838" y="469264"/>
                </a:lnTo>
                <a:lnTo>
                  <a:pt x="222536" y="457762"/>
                </a:lnTo>
                <a:close/>
              </a:path>
              <a:path w="251459" h="529589">
                <a:moveTo>
                  <a:pt x="251333" y="444499"/>
                </a:moveTo>
                <a:lnTo>
                  <a:pt x="222536" y="457762"/>
                </a:lnTo>
                <a:lnTo>
                  <a:pt x="227838" y="469264"/>
                </a:lnTo>
                <a:lnTo>
                  <a:pt x="216281" y="474598"/>
                </a:lnTo>
                <a:lnTo>
                  <a:pt x="250389" y="474598"/>
                </a:lnTo>
                <a:lnTo>
                  <a:pt x="251333" y="444499"/>
                </a:lnTo>
                <a:close/>
              </a:path>
              <a:path w="251459" h="529589">
                <a:moveTo>
                  <a:pt x="11557" y="0"/>
                </a:moveTo>
                <a:lnTo>
                  <a:pt x="0" y="5206"/>
                </a:lnTo>
                <a:lnTo>
                  <a:pt x="210976" y="463086"/>
                </a:lnTo>
                <a:lnTo>
                  <a:pt x="222536" y="457762"/>
                </a:lnTo>
                <a:lnTo>
                  <a:pt x="11557" y="0"/>
                </a:lnTo>
                <a:close/>
              </a:path>
            </a:pathLst>
          </a:custGeom>
          <a:solidFill>
            <a:srgbClr val="000000"/>
          </a:solidFill>
        </p:spPr>
        <p:txBody>
          <a:bodyPr wrap="square" lIns="0" tIns="0" rIns="0" bIns="0" rtlCol="0"/>
          <a:lstStyle/>
          <a:p>
            <a:endParaRPr/>
          </a:p>
        </p:txBody>
      </p:sp>
      <p:sp>
        <p:nvSpPr>
          <p:cNvPr id="8" name="object 8"/>
          <p:cNvSpPr/>
          <p:nvPr/>
        </p:nvSpPr>
        <p:spPr>
          <a:xfrm>
            <a:off x="8399398" y="3493896"/>
            <a:ext cx="329565" cy="530860"/>
          </a:xfrm>
          <a:custGeom>
            <a:avLst/>
            <a:gdLst/>
            <a:ahLst/>
            <a:cxnLst/>
            <a:rect l="l" t="t" r="r" b="b"/>
            <a:pathLst>
              <a:path w="329565" h="530860">
                <a:moveTo>
                  <a:pt x="7493" y="445515"/>
                </a:moveTo>
                <a:lnTo>
                  <a:pt x="0" y="530351"/>
                </a:lnTo>
                <a:lnTo>
                  <a:pt x="72390" y="485394"/>
                </a:lnTo>
                <a:lnTo>
                  <a:pt x="63089" y="479678"/>
                </a:lnTo>
                <a:lnTo>
                  <a:pt x="38734" y="479678"/>
                </a:lnTo>
                <a:lnTo>
                  <a:pt x="27940" y="472947"/>
                </a:lnTo>
                <a:lnTo>
                  <a:pt x="34571" y="462155"/>
                </a:lnTo>
                <a:lnTo>
                  <a:pt x="7493" y="445515"/>
                </a:lnTo>
                <a:close/>
              </a:path>
              <a:path w="329565" h="530860">
                <a:moveTo>
                  <a:pt x="34571" y="462155"/>
                </a:moveTo>
                <a:lnTo>
                  <a:pt x="27940" y="472947"/>
                </a:lnTo>
                <a:lnTo>
                  <a:pt x="38734" y="479678"/>
                </a:lnTo>
                <a:lnTo>
                  <a:pt x="45409" y="468815"/>
                </a:lnTo>
                <a:lnTo>
                  <a:pt x="34571" y="462155"/>
                </a:lnTo>
                <a:close/>
              </a:path>
              <a:path w="329565" h="530860">
                <a:moveTo>
                  <a:pt x="45409" y="468815"/>
                </a:moveTo>
                <a:lnTo>
                  <a:pt x="38734" y="479678"/>
                </a:lnTo>
                <a:lnTo>
                  <a:pt x="63089" y="479678"/>
                </a:lnTo>
                <a:lnTo>
                  <a:pt x="45409" y="468815"/>
                </a:lnTo>
                <a:close/>
              </a:path>
              <a:path w="329565" h="530860">
                <a:moveTo>
                  <a:pt x="318516" y="0"/>
                </a:moveTo>
                <a:lnTo>
                  <a:pt x="34571" y="462155"/>
                </a:lnTo>
                <a:lnTo>
                  <a:pt x="45409" y="468815"/>
                </a:lnTo>
                <a:lnTo>
                  <a:pt x="329310" y="6730"/>
                </a:lnTo>
                <a:lnTo>
                  <a:pt x="318516" y="0"/>
                </a:lnTo>
                <a:close/>
              </a:path>
            </a:pathLst>
          </a:custGeom>
          <a:solidFill>
            <a:srgbClr val="000000"/>
          </a:solidFill>
        </p:spPr>
        <p:txBody>
          <a:bodyPr wrap="square" lIns="0" tIns="0" rIns="0" bIns="0" rtlCol="0"/>
          <a:lstStyle/>
          <a:p>
            <a:endParaRPr/>
          </a:p>
        </p:txBody>
      </p:sp>
      <p:sp>
        <p:nvSpPr>
          <p:cNvPr id="9" name="object 9"/>
          <p:cNvSpPr/>
          <p:nvPr/>
        </p:nvSpPr>
        <p:spPr>
          <a:xfrm>
            <a:off x="7405623" y="2729864"/>
            <a:ext cx="408305" cy="532765"/>
          </a:xfrm>
          <a:custGeom>
            <a:avLst/>
            <a:gdLst/>
            <a:ahLst/>
            <a:cxnLst/>
            <a:rect l="l" t="t" r="r" b="b"/>
            <a:pathLst>
              <a:path w="408304" h="532764">
                <a:moveTo>
                  <a:pt x="16001" y="448690"/>
                </a:moveTo>
                <a:lnTo>
                  <a:pt x="0" y="532384"/>
                </a:lnTo>
                <a:lnTo>
                  <a:pt x="76580" y="494919"/>
                </a:lnTo>
                <a:lnTo>
                  <a:pt x="64598" y="485775"/>
                </a:lnTo>
                <a:lnTo>
                  <a:pt x="43561" y="485775"/>
                </a:lnTo>
                <a:lnTo>
                  <a:pt x="33527" y="478155"/>
                </a:lnTo>
                <a:lnTo>
                  <a:pt x="41285" y="467985"/>
                </a:lnTo>
                <a:lnTo>
                  <a:pt x="16001" y="448690"/>
                </a:lnTo>
                <a:close/>
              </a:path>
              <a:path w="408304" h="532764">
                <a:moveTo>
                  <a:pt x="41285" y="467985"/>
                </a:moveTo>
                <a:lnTo>
                  <a:pt x="33527" y="478155"/>
                </a:lnTo>
                <a:lnTo>
                  <a:pt x="43561" y="485775"/>
                </a:lnTo>
                <a:lnTo>
                  <a:pt x="51301" y="475627"/>
                </a:lnTo>
                <a:lnTo>
                  <a:pt x="41285" y="467985"/>
                </a:lnTo>
                <a:close/>
              </a:path>
              <a:path w="408304" h="532764">
                <a:moveTo>
                  <a:pt x="51301" y="475627"/>
                </a:moveTo>
                <a:lnTo>
                  <a:pt x="43561" y="485775"/>
                </a:lnTo>
                <a:lnTo>
                  <a:pt x="64598" y="485775"/>
                </a:lnTo>
                <a:lnTo>
                  <a:pt x="51301" y="475627"/>
                </a:lnTo>
                <a:close/>
              </a:path>
              <a:path w="408304" h="532764">
                <a:moveTo>
                  <a:pt x="398272" y="0"/>
                </a:moveTo>
                <a:lnTo>
                  <a:pt x="41285" y="467985"/>
                </a:lnTo>
                <a:lnTo>
                  <a:pt x="51301" y="475627"/>
                </a:lnTo>
                <a:lnTo>
                  <a:pt x="408304" y="7620"/>
                </a:lnTo>
                <a:lnTo>
                  <a:pt x="398272" y="0"/>
                </a:lnTo>
                <a:close/>
              </a:path>
            </a:pathLst>
          </a:custGeom>
          <a:solidFill>
            <a:srgbClr val="000000"/>
          </a:solidFill>
        </p:spPr>
        <p:txBody>
          <a:bodyPr wrap="square" lIns="0" tIns="0" rIns="0" bIns="0" rtlCol="0"/>
          <a:lstStyle/>
          <a:p>
            <a:endParaRPr/>
          </a:p>
        </p:txBody>
      </p:sp>
      <p:sp>
        <p:nvSpPr>
          <p:cNvPr id="10" name="object 10"/>
          <p:cNvSpPr/>
          <p:nvPr/>
        </p:nvSpPr>
        <p:spPr>
          <a:xfrm>
            <a:off x="8612251" y="2729357"/>
            <a:ext cx="488950" cy="533400"/>
          </a:xfrm>
          <a:custGeom>
            <a:avLst/>
            <a:gdLst/>
            <a:ahLst/>
            <a:cxnLst/>
            <a:rect l="l" t="t" r="r" b="b"/>
            <a:pathLst>
              <a:path w="488950" h="533400">
                <a:moveTo>
                  <a:pt x="432703" y="481061"/>
                </a:moveTo>
                <a:lnTo>
                  <a:pt x="409321" y="502538"/>
                </a:lnTo>
                <a:lnTo>
                  <a:pt x="488823" y="532891"/>
                </a:lnTo>
                <a:lnTo>
                  <a:pt x="476722" y="490473"/>
                </a:lnTo>
                <a:lnTo>
                  <a:pt x="441325" y="490473"/>
                </a:lnTo>
                <a:lnTo>
                  <a:pt x="432703" y="481061"/>
                </a:lnTo>
                <a:close/>
              </a:path>
              <a:path w="488950" h="533400">
                <a:moveTo>
                  <a:pt x="442103" y="472426"/>
                </a:moveTo>
                <a:lnTo>
                  <a:pt x="432703" y="481061"/>
                </a:lnTo>
                <a:lnTo>
                  <a:pt x="441325" y="490473"/>
                </a:lnTo>
                <a:lnTo>
                  <a:pt x="450723" y="481838"/>
                </a:lnTo>
                <a:lnTo>
                  <a:pt x="442103" y="472426"/>
                </a:lnTo>
                <a:close/>
              </a:path>
              <a:path w="488950" h="533400">
                <a:moveTo>
                  <a:pt x="465454" y="450976"/>
                </a:moveTo>
                <a:lnTo>
                  <a:pt x="442103" y="472426"/>
                </a:lnTo>
                <a:lnTo>
                  <a:pt x="450723" y="481838"/>
                </a:lnTo>
                <a:lnTo>
                  <a:pt x="441325" y="490473"/>
                </a:lnTo>
                <a:lnTo>
                  <a:pt x="476722" y="490473"/>
                </a:lnTo>
                <a:lnTo>
                  <a:pt x="465454" y="450976"/>
                </a:lnTo>
                <a:close/>
              </a:path>
              <a:path w="488950" h="533400">
                <a:moveTo>
                  <a:pt x="9398" y="0"/>
                </a:moveTo>
                <a:lnTo>
                  <a:pt x="0" y="8635"/>
                </a:lnTo>
                <a:lnTo>
                  <a:pt x="432703" y="481061"/>
                </a:lnTo>
                <a:lnTo>
                  <a:pt x="442103" y="472426"/>
                </a:lnTo>
                <a:lnTo>
                  <a:pt x="9398" y="0"/>
                </a:lnTo>
                <a:close/>
              </a:path>
            </a:pathLst>
          </a:custGeom>
          <a:solidFill>
            <a:srgbClr val="000000"/>
          </a:solidFill>
        </p:spPr>
        <p:txBody>
          <a:bodyPr wrap="square" lIns="0" tIns="0" rIns="0" bIns="0" rtlCol="0"/>
          <a:lstStyle/>
          <a:p>
            <a:endParaRPr/>
          </a:p>
        </p:txBody>
      </p:sp>
      <p:sp>
        <p:nvSpPr>
          <p:cNvPr id="11" name="object 11"/>
          <p:cNvSpPr/>
          <p:nvPr/>
        </p:nvSpPr>
        <p:spPr>
          <a:xfrm>
            <a:off x="7563611" y="2001647"/>
            <a:ext cx="569595" cy="468630"/>
          </a:xfrm>
          <a:custGeom>
            <a:avLst/>
            <a:gdLst/>
            <a:ahLst/>
            <a:cxnLst/>
            <a:rect l="l" t="t" r="r" b="b"/>
            <a:pathLst>
              <a:path w="569595" h="468630">
                <a:moveTo>
                  <a:pt x="506156" y="425120"/>
                </a:moveTo>
                <a:lnTo>
                  <a:pt x="486029" y="449579"/>
                </a:lnTo>
                <a:lnTo>
                  <a:pt x="569087" y="468502"/>
                </a:lnTo>
                <a:lnTo>
                  <a:pt x="553337" y="433197"/>
                </a:lnTo>
                <a:lnTo>
                  <a:pt x="516001" y="433197"/>
                </a:lnTo>
                <a:lnTo>
                  <a:pt x="506156" y="425120"/>
                </a:lnTo>
                <a:close/>
              </a:path>
              <a:path w="569595" h="468630">
                <a:moveTo>
                  <a:pt x="514297" y="415227"/>
                </a:moveTo>
                <a:lnTo>
                  <a:pt x="506156" y="425120"/>
                </a:lnTo>
                <a:lnTo>
                  <a:pt x="516001" y="433197"/>
                </a:lnTo>
                <a:lnTo>
                  <a:pt x="524129" y="423290"/>
                </a:lnTo>
                <a:lnTo>
                  <a:pt x="514297" y="415227"/>
                </a:lnTo>
                <a:close/>
              </a:path>
              <a:path w="569595" h="468630">
                <a:moveTo>
                  <a:pt x="534415" y="390778"/>
                </a:moveTo>
                <a:lnTo>
                  <a:pt x="514297" y="415227"/>
                </a:lnTo>
                <a:lnTo>
                  <a:pt x="524129" y="423290"/>
                </a:lnTo>
                <a:lnTo>
                  <a:pt x="516001" y="433197"/>
                </a:lnTo>
                <a:lnTo>
                  <a:pt x="553337" y="433197"/>
                </a:lnTo>
                <a:lnTo>
                  <a:pt x="534415" y="390778"/>
                </a:lnTo>
                <a:close/>
              </a:path>
              <a:path w="569595" h="468630">
                <a:moveTo>
                  <a:pt x="8000" y="0"/>
                </a:moveTo>
                <a:lnTo>
                  <a:pt x="0" y="9905"/>
                </a:lnTo>
                <a:lnTo>
                  <a:pt x="506156" y="425120"/>
                </a:lnTo>
                <a:lnTo>
                  <a:pt x="514297" y="415227"/>
                </a:lnTo>
                <a:lnTo>
                  <a:pt x="8000" y="0"/>
                </a:lnTo>
                <a:close/>
              </a:path>
            </a:pathLst>
          </a:custGeom>
          <a:solidFill>
            <a:srgbClr val="000000"/>
          </a:solidFill>
        </p:spPr>
        <p:txBody>
          <a:bodyPr wrap="square" lIns="0" tIns="0" rIns="0" bIns="0" rtlCol="0"/>
          <a:lstStyle/>
          <a:p>
            <a:endParaRPr/>
          </a:p>
        </p:txBody>
      </p:sp>
      <p:sp>
        <p:nvSpPr>
          <p:cNvPr id="12" name="object 12"/>
          <p:cNvSpPr/>
          <p:nvPr/>
        </p:nvSpPr>
        <p:spPr>
          <a:xfrm>
            <a:off x="6194425" y="2001647"/>
            <a:ext cx="569595" cy="468630"/>
          </a:xfrm>
          <a:custGeom>
            <a:avLst/>
            <a:gdLst/>
            <a:ahLst/>
            <a:cxnLst/>
            <a:rect l="l" t="t" r="r" b="b"/>
            <a:pathLst>
              <a:path w="569595" h="468630">
                <a:moveTo>
                  <a:pt x="34798" y="390778"/>
                </a:moveTo>
                <a:lnTo>
                  <a:pt x="0" y="468502"/>
                </a:lnTo>
                <a:lnTo>
                  <a:pt x="83058" y="449579"/>
                </a:lnTo>
                <a:lnTo>
                  <a:pt x="69611" y="433197"/>
                </a:lnTo>
                <a:lnTo>
                  <a:pt x="53086" y="433197"/>
                </a:lnTo>
                <a:lnTo>
                  <a:pt x="45085" y="423290"/>
                </a:lnTo>
                <a:lnTo>
                  <a:pt x="54884" y="415252"/>
                </a:lnTo>
                <a:lnTo>
                  <a:pt x="34798" y="390778"/>
                </a:lnTo>
                <a:close/>
              </a:path>
              <a:path w="569595" h="468630">
                <a:moveTo>
                  <a:pt x="54884" y="415252"/>
                </a:moveTo>
                <a:lnTo>
                  <a:pt x="45085" y="423290"/>
                </a:lnTo>
                <a:lnTo>
                  <a:pt x="53086" y="433197"/>
                </a:lnTo>
                <a:lnTo>
                  <a:pt x="62963" y="425096"/>
                </a:lnTo>
                <a:lnTo>
                  <a:pt x="54884" y="415252"/>
                </a:lnTo>
                <a:close/>
              </a:path>
              <a:path w="569595" h="468630">
                <a:moveTo>
                  <a:pt x="62963" y="425096"/>
                </a:moveTo>
                <a:lnTo>
                  <a:pt x="53086" y="433197"/>
                </a:lnTo>
                <a:lnTo>
                  <a:pt x="69611" y="433197"/>
                </a:lnTo>
                <a:lnTo>
                  <a:pt x="62963" y="425096"/>
                </a:lnTo>
                <a:close/>
              </a:path>
              <a:path w="569595" h="468630">
                <a:moveTo>
                  <a:pt x="561086" y="0"/>
                </a:moveTo>
                <a:lnTo>
                  <a:pt x="54884" y="415252"/>
                </a:lnTo>
                <a:lnTo>
                  <a:pt x="62963" y="425096"/>
                </a:lnTo>
                <a:lnTo>
                  <a:pt x="569213" y="9905"/>
                </a:lnTo>
                <a:lnTo>
                  <a:pt x="561086" y="0"/>
                </a:lnTo>
                <a:close/>
              </a:path>
            </a:pathLst>
          </a:custGeom>
          <a:solidFill>
            <a:srgbClr val="000000"/>
          </a:solidFill>
        </p:spPr>
        <p:txBody>
          <a:bodyPr wrap="square" lIns="0" tIns="0" rIns="0" bIns="0" rtlCol="0"/>
          <a:lstStyle/>
          <a:p>
            <a:endParaRPr/>
          </a:p>
        </p:txBody>
      </p:sp>
      <p:sp>
        <p:nvSpPr>
          <p:cNvPr id="13" name="object 13"/>
          <p:cNvSpPr txBox="1"/>
          <p:nvPr/>
        </p:nvSpPr>
        <p:spPr>
          <a:xfrm>
            <a:off x="6711950" y="1743075"/>
            <a:ext cx="936625" cy="286385"/>
          </a:xfrm>
          <a:prstGeom prst="rect">
            <a:avLst/>
          </a:prstGeom>
          <a:solidFill>
            <a:srgbClr val="FFFF00"/>
          </a:solidFill>
          <a:ln w="12700">
            <a:solidFill>
              <a:srgbClr val="0000FF"/>
            </a:solidFill>
          </a:ln>
        </p:spPr>
        <p:txBody>
          <a:bodyPr vert="horz" wrap="square" lIns="0" tIns="40640" rIns="0" bIns="0" rtlCol="0">
            <a:spAutoFit/>
          </a:bodyPr>
          <a:lstStyle/>
          <a:p>
            <a:pPr marL="198120">
              <a:lnSpc>
                <a:spcPct val="100000"/>
              </a:lnSpc>
              <a:spcBef>
                <a:spcPts val="320"/>
              </a:spcBef>
            </a:pPr>
            <a:r>
              <a:rPr sz="1600" spc="-5" dirty="0">
                <a:solidFill>
                  <a:srgbClr val="2C1892"/>
                </a:solidFill>
                <a:latin typeface="Arial" panose="020B0604020202020204"/>
                <a:cs typeface="Arial" panose="020B0604020202020204"/>
              </a:rPr>
              <a:t>MarSt</a:t>
            </a:r>
            <a:endParaRPr sz="1600">
              <a:latin typeface="Arial" panose="020B0604020202020204"/>
              <a:cs typeface="Arial" panose="020B0604020202020204"/>
            </a:endParaRPr>
          </a:p>
        </p:txBody>
      </p:sp>
      <p:sp>
        <p:nvSpPr>
          <p:cNvPr id="14" name="object 14"/>
          <p:cNvSpPr txBox="1"/>
          <p:nvPr/>
        </p:nvSpPr>
        <p:spPr>
          <a:xfrm>
            <a:off x="7727950" y="2470150"/>
            <a:ext cx="935355" cy="286385"/>
          </a:xfrm>
          <a:prstGeom prst="rect">
            <a:avLst/>
          </a:prstGeom>
          <a:solidFill>
            <a:srgbClr val="FFFF00"/>
          </a:solidFill>
          <a:ln w="12700">
            <a:solidFill>
              <a:srgbClr val="0000FF"/>
            </a:solidFill>
          </a:ln>
        </p:spPr>
        <p:txBody>
          <a:bodyPr vert="horz" wrap="square" lIns="0" tIns="40640" rIns="0" bIns="0" rtlCol="0">
            <a:spAutoFit/>
          </a:bodyPr>
          <a:lstStyle/>
          <a:p>
            <a:pPr marL="141605">
              <a:lnSpc>
                <a:spcPct val="100000"/>
              </a:lnSpc>
              <a:spcBef>
                <a:spcPts val="320"/>
              </a:spcBef>
            </a:pPr>
            <a:r>
              <a:rPr sz="1600" spc="-10" dirty="0">
                <a:solidFill>
                  <a:srgbClr val="2C1892"/>
                </a:solidFill>
                <a:latin typeface="Arial" panose="020B0604020202020204"/>
                <a:cs typeface="Arial" panose="020B0604020202020204"/>
              </a:rPr>
              <a:t>Refund</a:t>
            </a:r>
            <a:endParaRPr sz="1600">
              <a:latin typeface="Arial" panose="020B0604020202020204"/>
              <a:cs typeface="Arial" panose="020B0604020202020204"/>
            </a:endParaRPr>
          </a:p>
        </p:txBody>
      </p:sp>
      <p:sp>
        <p:nvSpPr>
          <p:cNvPr id="15" name="object 15"/>
          <p:cNvSpPr txBox="1"/>
          <p:nvPr/>
        </p:nvSpPr>
        <p:spPr>
          <a:xfrm>
            <a:off x="8642350" y="3232150"/>
            <a:ext cx="968375" cy="286385"/>
          </a:xfrm>
          <a:prstGeom prst="rect">
            <a:avLst/>
          </a:prstGeom>
          <a:solidFill>
            <a:srgbClr val="FFFF00"/>
          </a:solidFill>
          <a:ln w="12700">
            <a:solidFill>
              <a:srgbClr val="0000FF"/>
            </a:solidFill>
          </a:ln>
        </p:spPr>
        <p:txBody>
          <a:bodyPr vert="horz" wrap="square" lIns="0" tIns="40640" rIns="0" bIns="0" rtlCol="0">
            <a:spAutoFit/>
          </a:bodyPr>
          <a:lstStyle/>
          <a:p>
            <a:pPr marL="192405">
              <a:lnSpc>
                <a:spcPct val="100000"/>
              </a:lnSpc>
              <a:spcBef>
                <a:spcPts val="320"/>
              </a:spcBef>
            </a:pPr>
            <a:r>
              <a:rPr sz="1600" spc="-35" dirty="0">
                <a:solidFill>
                  <a:srgbClr val="2C1892"/>
                </a:solidFill>
                <a:latin typeface="Arial" panose="020B0604020202020204"/>
                <a:cs typeface="Arial" panose="020B0604020202020204"/>
              </a:rPr>
              <a:t>TaxInc</a:t>
            </a:r>
            <a:endParaRPr sz="1600">
              <a:latin typeface="Arial" panose="020B0604020202020204"/>
              <a:cs typeface="Arial" panose="020B0604020202020204"/>
            </a:endParaRPr>
          </a:p>
        </p:txBody>
      </p:sp>
      <p:sp>
        <p:nvSpPr>
          <p:cNvPr id="16" name="object 16"/>
          <p:cNvSpPr/>
          <p:nvPr/>
        </p:nvSpPr>
        <p:spPr>
          <a:xfrm>
            <a:off x="9569450" y="4021201"/>
            <a:ext cx="627380" cy="367030"/>
          </a:xfrm>
          <a:custGeom>
            <a:avLst/>
            <a:gdLst/>
            <a:ahLst/>
            <a:cxnLst/>
            <a:rect l="l" t="t" r="r" b="b"/>
            <a:pathLst>
              <a:path w="627379" h="367029">
                <a:moveTo>
                  <a:pt x="565530" y="0"/>
                </a:moveTo>
                <a:lnTo>
                  <a:pt x="61468" y="0"/>
                </a:lnTo>
                <a:lnTo>
                  <a:pt x="37558" y="4818"/>
                </a:lnTo>
                <a:lnTo>
                  <a:pt x="18018" y="17970"/>
                </a:lnTo>
                <a:lnTo>
                  <a:pt x="4835" y="37504"/>
                </a:lnTo>
                <a:lnTo>
                  <a:pt x="0" y="61468"/>
                </a:lnTo>
                <a:lnTo>
                  <a:pt x="0" y="305181"/>
                </a:lnTo>
                <a:lnTo>
                  <a:pt x="4835" y="329090"/>
                </a:lnTo>
                <a:lnTo>
                  <a:pt x="18018" y="348630"/>
                </a:lnTo>
                <a:lnTo>
                  <a:pt x="37558" y="361813"/>
                </a:lnTo>
                <a:lnTo>
                  <a:pt x="61468" y="366649"/>
                </a:lnTo>
                <a:lnTo>
                  <a:pt x="565530" y="366649"/>
                </a:lnTo>
                <a:lnTo>
                  <a:pt x="589514" y="361813"/>
                </a:lnTo>
                <a:lnTo>
                  <a:pt x="609092" y="348630"/>
                </a:lnTo>
                <a:lnTo>
                  <a:pt x="622288" y="329090"/>
                </a:lnTo>
                <a:lnTo>
                  <a:pt x="627126" y="305181"/>
                </a:lnTo>
                <a:lnTo>
                  <a:pt x="627126" y="61468"/>
                </a:lnTo>
                <a:lnTo>
                  <a:pt x="622288" y="37504"/>
                </a:lnTo>
                <a:lnTo>
                  <a:pt x="609092" y="17970"/>
                </a:lnTo>
                <a:lnTo>
                  <a:pt x="589514" y="4818"/>
                </a:lnTo>
                <a:lnTo>
                  <a:pt x="565530" y="0"/>
                </a:lnTo>
                <a:close/>
              </a:path>
            </a:pathLst>
          </a:custGeom>
          <a:solidFill>
            <a:srgbClr val="33CCFF"/>
          </a:solidFill>
        </p:spPr>
        <p:txBody>
          <a:bodyPr wrap="square" lIns="0" tIns="0" rIns="0" bIns="0" rtlCol="0"/>
          <a:lstStyle/>
          <a:p>
            <a:endParaRPr/>
          </a:p>
        </p:txBody>
      </p:sp>
      <p:sp>
        <p:nvSpPr>
          <p:cNvPr id="17" name="object 17"/>
          <p:cNvSpPr txBox="1"/>
          <p:nvPr/>
        </p:nvSpPr>
        <p:spPr>
          <a:xfrm>
            <a:off x="9622917" y="4050284"/>
            <a:ext cx="428625" cy="25781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00000"/>
                </a:solidFill>
                <a:latin typeface="Arial" panose="020B0604020202020204"/>
                <a:cs typeface="Arial" panose="020B0604020202020204"/>
              </a:rPr>
              <a:t>Y</a:t>
            </a:r>
            <a:r>
              <a:rPr sz="1600" spc="-5" dirty="0">
                <a:solidFill>
                  <a:srgbClr val="800000"/>
                </a:solidFill>
                <a:latin typeface="Arial" panose="020B0604020202020204"/>
                <a:cs typeface="Arial" panose="020B0604020202020204"/>
              </a:rPr>
              <a:t>ES</a:t>
            </a:r>
            <a:endParaRPr sz="1600">
              <a:latin typeface="Arial" panose="020B0604020202020204"/>
              <a:cs typeface="Arial" panose="020B0604020202020204"/>
            </a:endParaRPr>
          </a:p>
        </p:txBody>
      </p:sp>
      <p:sp>
        <p:nvSpPr>
          <p:cNvPr id="18" name="object 18"/>
          <p:cNvSpPr/>
          <p:nvPr/>
        </p:nvSpPr>
        <p:spPr>
          <a:xfrm>
            <a:off x="8077200" y="4038600"/>
            <a:ext cx="654050" cy="363855"/>
          </a:xfrm>
          <a:custGeom>
            <a:avLst/>
            <a:gdLst/>
            <a:ahLst/>
            <a:cxnLst/>
            <a:rect l="l" t="t" r="r" b="b"/>
            <a:pathLst>
              <a:path w="654050" h="363854">
                <a:moveTo>
                  <a:pt x="593471" y="0"/>
                </a:moveTo>
                <a:lnTo>
                  <a:pt x="60578" y="0"/>
                </a:lnTo>
                <a:lnTo>
                  <a:pt x="37022" y="4768"/>
                </a:lnTo>
                <a:lnTo>
                  <a:pt x="17764" y="17764"/>
                </a:lnTo>
                <a:lnTo>
                  <a:pt x="4768" y="37022"/>
                </a:lnTo>
                <a:lnTo>
                  <a:pt x="0" y="60579"/>
                </a:lnTo>
                <a:lnTo>
                  <a:pt x="0" y="302894"/>
                </a:lnTo>
                <a:lnTo>
                  <a:pt x="4768" y="326505"/>
                </a:lnTo>
                <a:lnTo>
                  <a:pt x="17764" y="345757"/>
                </a:lnTo>
                <a:lnTo>
                  <a:pt x="37022" y="358723"/>
                </a:lnTo>
                <a:lnTo>
                  <a:pt x="60578" y="363474"/>
                </a:lnTo>
                <a:lnTo>
                  <a:pt x="593471" y="363474"/>
                </a:lnTo>
                <a:lnTo>
                  <a:pt x="617027" y="358723"/>
                </a:lnTo>
                <a:lnTo>
                  <a:pt x="636285" y="345757"/>
                </a:lnTo>
                <a:lnTo>
                  <a:pt x="649281" y="326505"/>
                </a:lnTo>
                <a:lnTo>
                  <a:pt x="654050" y="302894"/>
                </a:lnTo>
                <a:lnTo>
                  <a:pt x="654050" y="60579"/>
                </a:lnTo>
                <a:lnTo>
                  <a:pt x="649281" y="37022"/>
                </a:lnTo>
                <a:lnTo>
                  <a:pt x="636285" y="17764"/>
                </a:lnTo>
                <a:lnTo>
                  <a:pt x="617027" y="4768"/>
                </a:lnTo>
                <a:lnTo>
                  <a:pt x="593471" y="0"/>
                </a:lnTo>
                <a:close/>
              </a:path>
            </a:pathLst>
          </a:custGeom>
          <a:solidFill>
            <a:srgbClr val="33CCFF"/>
          </a:solidFill>
        </p:spPr>
        <p:txBody>
          <a:bodyPr wrap="square" lIns="0" tIns="0" rIns="0" bIns="0" rtlCol="0"/>
          <a:lstStyle/>
          <a:p>
            <a:endParaRPr/>
          </a:p>
        </p:txBody>
      </p:sp>
      <p:sp>
        <p:nvSpPr>
          <p:cNvPr id="19" name="object 19"/>
          <p:cNvSpPr txBox="1"/>
          <p:nvPr/>
        </p:nvSpPr>
        <p:spPr>
          <a:xfrm>
            <a:off x="8254745" y="4053585"/>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0" name="object 20"/>
          <p:cNvSpPr/>
          <p:nvPr/>
        </p:nvSpPr>
        <p:spPr>
          <a:xfrm>
            <a:off x="5872226" y="2484373"/>
            <a:ext cx="685800" cy="347980"/>
          </a:xfrm>
          <a:custGeom>
            <a:avLst/>
            <a:gdLst/>
            <a:ahLst/>
            <a:cxnLst/>
            <a:rect l="l" t="t" r="r" b="b"/>
            <a:pathLst>
              <a:path w="685800" h="347980">
                <a:moveTo>
                  <a:pt x="627761" y="0"/>
                </a:moveTo>
                <a:lnTo>
                  <a:pt x="57912" y="0"/>
                </a:lnTo>
                <a:lnTo>
                  <a:pt x="35361" y="4568"/>
                </a:lnTo>
                <a:lnTo>
                  <a:pt x="16954" y="17018"/>
                </a:lnTo>
                <a:lnTo>
                  <a:pt x="4548" y="35468"/>
                </a:lnTo>
                <a:lnTo>
                  <a:pt x="0" y="58038"/>
                </a:lnTo>
                <a:lnTo>
                  <a:pt x="0" y="289813"/>
                </a:lnTo>
                <a:lnTo>
                  <a:pt x="4548" y="312364"/>
                </a:lnTo>
                <a:lnTo>
                  <a:pt x="16954" y="330771"/>
                </a:lnTo>
                <a:lnTo>
                  <a:pt x="35361" y="343177"/>
                </a:lnTo>
                <a:lnTo>
                  <a:pt x="57912" y="347725"/>
                </a:lnTo>
                <a:lnTo>
                  <a:pt x="627761" y="347725"/>
                </a:lnTo>
                <a:lnTo>
                  <a:pt x="650331" y="343177"/>
                </a:lnTo>
                <a:lnTo>
                  <a:pt x="668781" y="330771"/>
                </a:lnTo>
                <a:lnTo>
                  <a:pt x="681231" y="312364"/>
                </a:lnTo>
                <a:lnTo>
                  <a:pt x="685800" y="289813"/>
                </a:lnTo>
                <a:lnTo>
                  <a:pt x="685800" y="58038"/>
                </a:lnTo>
                <a:lnTo>
                  <a:pt x="681231" y="35468"/>
                </a:lnTo>
                <a:lnTo>
                  <a:pt x="668781" y="17018"/>
                </a:lnTo>
                <a:lnTo>
                  <a:pt x="650331" y="4568"/>
                </a:lnTo>
                <a:lnTo>
                  <a:pt x="627761" y="0"/>
                </a:lnTo>
                <a:close/>
              </a:path>
            </a:pathLst>
          </a:custGeom>
          <a:solidFill>
            <a:srgbClr val="33CCFF"/>
          </a:solidFill>
        </p:spPr>
        <p:txBody>
          <a:bodyPr wrap="square" lIns="0" tIns="0" rIns="0" bIns="0" rtlCol="0"/>
          <a:lstStyle/>
          <a:p>
            <a:endParaRPr/>
          </a:p>
        </p:txBody>
      </p:sp>
      <p:sp>
        <p:nvSpPr>
          <p:cNvPr id="21" name="object 21"/>
          <p:cNvSpPr txBox="1"/>
          <p:nvPr/>
        </p:nvSpPr>
        <p:spPr>
          <a:xfrm>
            <a:off x="6047613" y="2499105"/>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2" name="object 22"/>
          <p:cNvSpPr/>
          <p:nvPr/>
        </p:nvSpPr>
        <p:spPr>
          <a:xfrm>
            <a:off x="7118350" y="3232150"/>
            <a:ext cx="685800" cy="381000"/>
          </a:xfrm>
          <a:custGeom>
            <a:avLst/>
            <a:gdLst/>
            <a:ahLst/>
            <a:cxnLst/>
            <a:rect l="l" t="t" r="r" b="b"/>
            <a:pathLst>
              <a:path w="685800" h="381000">
                <a:moveTo>
                  <a:pt x="622300" y="0"/>
                </a:moveTo>
                <a:lnTo>
                  <a:pt x="63500" y="0"/>
                </a:lnTo>
                <a:lnTo>
                  <a:pt x="38790" y="4992"/>
                </a:lnTo>
                <a:lnTo>
                  <a:pt x="18605" y="18605"/>
                </a:lnTo>
                <a:lnTo>
                  <a:pt x="4992" y="38790"/>
                </a:lnTo>
                <a:lnTo>
                  <a:pt x="0" y="63500"/>
                </a:lnTo>
                <a:lnTo>
                  <a:pt x="0" y="317500"/>
                </a:lnTo>
                <a:lnTo>
                  <a:pt x="4992" y="342209"/>
                </a:lnTo>
                <a:lnTo>
                  <a:pt x="18605" y="362394"/>
                </a:lnTo>
                <a:lnTo>
                  <a:pt x="38790" y="376007"/>
                </a:lnTo>
                <a:lnTo>
                  <a:pt x="63500" y="381000"/>
                </a:lnTo>
                <a:lnTo>
                  <a:pt x="622300" y="381000"/>
                </a:lnTo>
                <a:lnTo>
                  <a:pt x="647009" y="376007"/>
                </a:lnTo>
                <a:lnTo>
                  <a:pt x="667194" y="362394"/>
                </a:lnTo>
                <a:lnTo>
                  <a:pt x="680807" y="342209"/>
                </a:lnTo>
                <a:lnTo>
                  <a:pt x="685800" y="317500"/>
                </a:lnTo>
                <a:lnTo>
                  <a:pt x="685800" y="63500"/>
                </a:lnTo>
                <a:lnTo>
                  <a:pt x="680807" y="38790"/>
                </a:lnTo>
                <a:lnTo>
                  <a:pt x="667194" y="18605"/>
                </a:lnTo>
                <a:lnTo>
                  <a:pt x="647009" y="4992"/>
                </a:lnTo>
                <a:lnTo>
                  <a:pt x="622300" y="0"/>
                </a:lnTo>
                <a:close/>
              </a:path>
            </a:pathLst>
          </a:custGeom>
          <a:solidFill>
            <a:srgbClr val="33CCFF"/>
          </a:solidFill>
        </p:spPr>
        <p:txBody>
          <a:bodyPr wrap="square" lIns="0" tIns="0" rIns="0" bIns="0" rtlCol="0"/>
          <a:lstStyle/>
          <a:p>
            <a:endParaRPr/>
          </a:p>
        </p:txBody>
      </p:sp>
      <p:sp>
        <p:nvSpPr>
          <p:cNvPr id="23" name="object 23"/>
          <p:cNvSpPr txBox="1"/>
          <p:nvPr/>
        </p:nvSpPr>
        <p:spPr>
          <a:xfrm>
            <a:off x="7275067" y="3261105"/>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4" name="object 24"/>
          <p:cNvSpPr txBox="1"/>
          <p:nvPr/>
        </p:nvSpPr>
        <p:spPr>
          <a:xfrm>
            <a:off x="7141590" y="2803905"/>
            <a:ext cx="354330" cy="257810"/>
          </a:xfrm>
          <a:prstGeom prst="rect">
            <a:avLst/>
          </a:prstGeom>
        </p:spPr>
        <p:txBody>
          <a:bodyPr vert="horz" wrap="square" lIns="0" tIns="12065" rIns="0" bIns="0" rtlCol="0">
            <a:spAutoFit/>
          </a:bodyPr>
          <a:lstStyle/>
          <a:p>
            <a:pPr marL="12700">
              <a:lnSpc>
                <a:spcPct val="100000"/>
              </a:lnSpc>
              <a:spcBef>
                <a:spcPts val="95"/>
              </a:spcBef>
            </a:pPr>
            <a:r>
              <a:rPr sz="1600" spc="-170" dirty="0">
                <a:latin typeface="Arial" panose="020B0604020202020204"/>
                <a:cs typeface="Arial" panose="020B0604020202020204"/>
              </a:rPr>
              <a:t>Y</a:t>
            </a:r>
            <a:r>
              <a:rPr sz="1600" spc="-5" dirty="0">
                <a:latin typeface="Arial" panose="020B0604020202020204"/>
                <a:cs typeface="Arial" panose="020B0604020202020204"/>
              </a:rPr>
              <a:t>es</a:t>
            </a:r>
            <a:endParaRPr sz="1600">
              <a:latin typeface="Arial" panose="020B0604020202020204"/>
              <a:cs typeface="Arial" panose="020B0604020202020204"/>
            </a:endParaRPr>
          </a:p>
        </p:txBody>
      </p:sp>
      <p:sp>
        <p:nvSpPr>
          <p:cNvPr id="25" name="object 25"/>
          <p:cNvSpPr txBox="1"/>
          <p:nvPr/>
        </p:nvSpPr>
        <p:spPr>
          <a:xfrm>
            <a:off x="8874632" y="2727705"/>
            <a:ext cx="285115"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No</a:t>
            </a:r>
            <a:endParaRPr sz="1600">
              <a:latin typeface="Arial" panose="020B0604020202020204"/>
              <a:cs typeface="Arial" panose="020B0604020202020204"/>
            </a:endParaRPr>
          </a:p>
        </p:txBody>
      </p:sp>
      <p:sp>
        <p:nvSpPr>
          <p:cNvPr id="26" name="object 26"/>
          <p:cNvSpPr txBox="1"/>
          <p:nvPr/>
        </p:nvSpPr>
        <p:spPr>
          <a:xfrm>
            <a:off x="5750178" y="1965401"/>
            <a:ext cx="713105"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Mar</a:t>
            </a:r>
            <a:r>
              <a:rPr sz="1600" spc="-15" dirty="0">
                <a:latin typeface="Arial" panose="020B0604020202020204"/>
                <a:cs typeface="Arial" panose="020B0604020202020204"/>
              </a:rPr>
              <a:t>r</a:t>
            </a:r>
            <a:r>
              <a:rPr sz="1600" spc="-5" dirty="0">
                <a:latin typeface="Arial" panose="020B0604020202020204"/>
                <a:cs typeface="Arial" panose="020B0604020202020204"/>
              </a:rPr>
              <a:t>ied</a:t>
            </a:r>
            <a:endParaRPr sz="1600">
              <a:latin typeface="Arial" panose="020B0604020202020204"/>
              <a:cs typeface="Arial" panose="020B0604020202020204"/>
            </a:endParaRPr>
          </a:p>
        </p:txBody>
      </p:sp>
      <p:sp>
        <p:nvSpPr>
          <p:cNvPr id="27" name="object 27"/>
          <p:cNvSpPr txBox="1"/>
          <p:nvPr/>
        </p:nvSpPr>
        <p:spPr>
          <a:xfrm>
            <a:off x="7763636" y="1736851"/>
            <a:ext cx="827405" cy="504190"/>
          </a:xfrm>
          <a:prstGeom prst="rect">
            <a:avLst/>
          </a:prstGeom>
        </p:spPr>
        <p:txBody>
          <a:bodyPr vert="horz" wrap="square" lIns="0" tIns="12065" rIns="0" bIns="0" rtlCol="0">
            <a:spAutoFit/>
          </a:bodyPr>
          <a:lstStyle/>
          <a:p>
            <a:pPr marL="192405">
              <a:lnSpc>
                <a:spcPct val="100000"/>
              </a:lnSpc>
              <a:spcBef>
                <a:spcPts val="95"/>
              </a:spcBef>
            </a:pPr>
            <a:r>
              <a:rPr sz="1600" spc="-5" dirty="0">
                <a:latin typeface="Arial" panose="020B0604020202020204"/>
                <a:cs typeface="Arial" panose="020B0604020202020204"/>
              </a:rPr>
              <a:t>Single,</a:t>
            </a:r>
            <a:endParaRPr sz="1600">
              <a:latin typeface="Arial" panose="020B0604020202020204"/>
              <a:cs typeface="Arial" panose="020B0604020202020204"/>
            </a:endParaRPr>
          </a:p>
          <a:p>
            <a:pPr marL="12700">
              <a:lnSpc>
                <a:spcPct val="100000"/>
              </a:lnSpc>
            </a:pPr>
            <a:r>
              <a:rPr sz="1600" spc="-5" dirty="0">
                <a:latin typeface="Arial" panose="020B0604020202020204"/>
                <a:cs typeface="Arial" panose="020B0604020202020204"/>
              </a:rPr>
              <a:t>Divorced</a:t>
            </a:r>
            <a:endParaRPr sz="1600">
              <a:latin typeface="Arial" panose="020B0604020202020204"/>
              <a:cs typeface="Arial" panose="020B0604020202020204"/>
            </a:endParaRPr>
          </a:p>
        </p:txBody>
      </p:sp>
      <p:sp>
        <p:nvSpPr>
          <p:cNvPr id="28" name="object 28"/>
          <p:cNvSpPr txBox="1"/>
          <p:nvPr/>
        </p:nvSpPr>
        <p:spPr>
          <a:xfrm>
            <a:off x="7955407" y="3591559"/>
            <a:ext cx="56388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&lt;</a:t>
            </a:r>
            <a:r>
              <a:rPr sz="1600" spc="-60"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9" name="object 29"/>
          <p:cNvSpPr txBox="1"/>
          <p:nvPr/>
        </p:nvSpPr>
        <p:spPr>
          <a:xfrm>
            <a:off x="9730485" y="3591559"/>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&gt;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30" name="object 30"/>
          <p:cNvSpPr txBox="1"/>
          <p:nvPr/>
        </p:nvSpPr>
        <p:spPr>
          <a:xfrm>
            <a:off x="5946775" y="5057140"/>
            <a:ext cx="6071235" cy="566420"/>
          </a:xfrm>
          <a:prstGeom prst="rect">
            <a:avLst/>
          </a:prstGeom>
        </p:spPr>
        <p:txBody>
          <a:bodyPr vert="horz" wrap="square" lIns="0" tIns="12700" rIns="0" bIns="0" rtlCol="0">
            <a:spAutoFit/>
          </a:bodyPr>
          <a:lstStyle/>
          <a:p>
            <a:pPr marL="12700">
              <a:lnSpc>
                <a:spcPct val="100000"/>
              </a:lnSpc>
              <a:spcBef>
                <a:spcPts val="100"/>
              </a:spcBef>
            </a:pPr>
            <a:r>
              <a:rPr lang="en-MY" sz="1800" b="1" spc="-5" dirty="0">
                <a:solidFill>
                  <a:srgbClr val="FF0000"/>
                </a:solidFill>
                <a:latin typeface="Arial" panose="020B0604020202020204"/>
                <a:cs typeface="Arial" panose="020B0604020202020204"/>
              </a:rPr>
              <a:t>Decision Tree Induction (Model Training): </a:t>
            </a:r>
            <a:r>
              <a:rPr sz="1800" b="1" spc="-5" dirty="0">
                <a:solidFill>
                  <a:srgbClr val="FF0000"/>
                </a:solidFill>
                <a:latin typeface="Arial" panose="020B0604020202020204"/>
                <a:cs typeface="Arial" panose="020B0604020202020204"/>
              </a:rPr>
              <a:t>There could be more than one </a:t>
            </a:r>
            <a:r>
              <a:rPr sz="1800" b="1" dirty="0">
                <a:solidFill>
                  <a:srgbClr val="FF0000"/>
                </a:solidFill>
                <a:latin typeface="Arial" panose="020B0604020202020204"/>
                <a:cs typeface="Arial" panose="020B0604020202020204"/>
              </a:rPr>
              <a:t>tree</a:t>
            </a:r>
            <a:r>
              <a:rPr sz="1800" b="1" spc="10" dirty="0">
                <a:solidFill>
                  <a:srgbClr val="FF0000"/>
                </a:solidFill>
                <a:latin typeface="Arial" panose="020B0604020202020204"/>
                <a:cs typeface="Arial" panose="020B0604020202020204"/>
              </a:rPr>
              <a:t> </a:t>
            </a:r>
            <a:r>
              <a:rPr sz="1800" b="1" spc="-5" dirty="0">
                <a:solidFill>
                  <a:srgbClr val="FF0000"/>
                </a:solidFill>
                <a:latin typeface="Arial" panose="020B0604020202020204"/>
                <a:cs typeface="Arial" panose="020B0604020202020204"/>
              </a:rPr>
              <a:t>that </a:t>
            </a:r>
            <a:r>
              <a:rPr sz="1800" b="1" dirty="0">
                <a:solidFill>
                  <a:srgbClr val="FF0000"/>
                </a:solidFill>
                <a:latin typeface="Arial" panose="020B0604020202020204"/>
                <a:cs typeface="Arial" panose="020B0604020202020204"/>
              </a:rPr>
              <a:t>fits the </a:t>
            </a:r>
            <a:r>
              <a:rPr sz="1800" b="1" spc="-5" dirty="0">
                <a:solidFill>
                  <a:srgbClr val="FF0000"/>
                </a:solidFill>
                <a:latin typeface="Arial" panose="020B0604020202020204"/>
                <a:cs typeface="Arial" panose="020B0604020202020204"/>
              </a:rPr>
              <a:t>same</a:t>
            </a:r>
            <a:r>
              <a:rPr sz="1800" b="1" spc="-25" dirty="0">
                <a:solidFill>
                  <a:srgbClr val="FF0000"/>
                </a:solidFill>
                <a:latin typeface="Arial" panose="020B0604020202020204"/>
                <a:cs typeface="Arial" panose="020B0604020202020204"/>
              </a:rPr>
              <a:t> </a:t>
            </a:r>
            <a:r>
              <a:rPr sz="1800" b="1" spc="-5" dirty="0">
                <a:solidFill>
                  <a:srgbClr val="FF0000"/>
                </a:solidFill>
                <a:latin typeface="Arial" panose="020B0604020202020204"/>
                <a:cs typeface="Arial" panose="020B0604020202020204"/>
              </a:rPr>
              <a:t>data!</a:t>
            </a:r>
          </a:p>
        </p:txBody>
      </p:sp>
      <p:sp>
        <p:nvSpPr>
          <p:cNvPr id="33" name="Slide Number Placeholder 32"/>
          <p:cNvSpPr>
            <a:spLocks noGrp="1"/>
          </p:cNvSpPr>
          <p:nvPr>
            <p:ph type="sldNum" sz="quarter" idx="12"/>
          </p:nvPr>
        </p:nvSpPr>
        <p:spPr/>
        <p:txBody>
          <a:bodyPr/>
          <a:lstStyle/>
          <a:p>
            <a:fld id="{E8366257-D7B9-47E0-9D98-9493A294C6AB}" type="slidenum">
              <a:rPr lang="en-US" smtClean="0"/>
              <a:t>48</a:t>
            </a:fld>
            <a:endParaRPr lang="en-US" dirty="0"/>
          </a:p>
        </p:txBody>
      </p:sp>
      <p:sp>
        <p:nvSpPr>
          <p:cNvPr id="34" name="Footer Placeholder 33"/>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a:t>Decision Tree Classification Task</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49</a:t>
            </a:fld>
            <a:endParaRPr lang="en-US" dirty="0"/>
          </a:p>
        </p:txBody>
      </p:sp>
      <p:graphicFrame>
        <p:nvGraphicFramePr>
          <p:cNvPr id="6" name="Content Placeholder 5"/>
          <p:cNvGraphicFramePr>
            <a:graphicFrameLocks noGrp="1" noChangeAspect="1"/>
          </p:cNvGraphicFramePr>
          <p:nvPr>
            <p:ph idx="1"/>
          </p:nvPr>
        </p:nvGraphicFramePr>
        <p:xfrm>
          <a:off x="1036955" y="1577340"/>
          <a:ext cx="9105265" cy="4546600"/>
        </p:xfrm>
        <a:graphic>
          <a:graphicData uri="http://schemas.openxmlformats.org/presentationml/2006/ole">
            <mc:AlternateContent xmlns:mc="http://schemas.openxmlformats.org/markup-compatibility/2006">
              <mc:Choice xmlns:v="urn:schemas-microsoft-com:vml" Requires="v">
                <p:oleObj spid="_x0000_s13375" r:id="rId3" imgW="6219825" imgH="4152900" progId="Paint.Picture">
                  <p:embed/>
                </p:oleObj>
              </mc:Choice>
              <mc:Fallback>
                <p:oleObj r:id="rId3" imgW="6219825" imgH="4152900" progId="Paint.Picture">
                  <p:embed/>
                  <p:pic>
                    <p:nvPicPr>
                      <p:cNvPr id="0" name="Picture 6"/>
                      <p:cNvPicPr/>
                      <p:nvPr/>
                    </p:nvPicPr>
                    <p:blipFill>
                      <a:blip r:embed="rId4"/>
                      <a:stretch>
                        <a:fillRect/>
                      </a:stretch>
                    </p:blipFill>
                    <p:spPr>
                      <a:xfrm>
                        <a:off x="1036955" y="1577340"/>
                        <a:ext cx="9105265" cy="454660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Supervised vs Unsupervised Learning </a:t>
            </a:r>
          </a:p>
        </p:txBody>
      </p:sp>
      <p:sp>
        <p:nvSpPr>
          <p:cNvPr id="3" name="Content Placeholder 2"/>
          <p:cNvSpPr>
            <a:spLocks noGrp="1"/>
          </p:cNvSpPr>
          <p:nvPr>
            <p:ph sz="half" idx="1"/>
          </p:nvPr>
        </p:nvSpPr>
        <p:spPr/>
        <p:txBody>
          <a:bodyPr/>
          <a:lstStyle/>
          <a:p>
            <a:r>
              <a:rPr lang="en-MY" altLang="en-US"/>
              <a:t>Supervised</a:t>
            </a:r>
          </a:p>
          <a:p>
            <a:pPr lvl="1"/>
            <a:r>
              <a:rPr lang="en-MY" altLang="en-US"/>
              <a:t>Input data is </a:t>
            </a:r>
            <a:r>
              <a:rPr lang="en-MY" altLang="en-US" b="1"/>
              <a:t>labelled </a:t>
            </a:r>
            <a:r>
              <a:rPr lang="en-MY" altLang="en-US"/>
              <a:t>(class is known)</a:t>
            </a:r>
          </a:p>
          <a:p>
            <a:pPr lvl="1"/>
            <a:r>
              <a:rPr lang="en-MY" altLang="en-US" b="1"/>
              <a:t>Develop predictive model</a:t>
            </a:r>
            <a:r>
              <a:rPr lang="en-MY" altLang="en-US"/>
              <a:t> based on both </a:t>
            </a:r>
            <a:r>
              <a:rPr lang="en-MY" altLang="en-US">
                <a:solidFill>
                  <a:srgbClr val="0070C0"/>
                </a:solidFill>
              </a:rPr>
              <a:t>input </a:t>
            </a:r>
            <a:r>
              <a:rPr lang="en-MY" altLang="en-US"/>
              <a:t>and </a:t>
            </a:r>
            <a:r>
              <a:rPr lang="en-MY" altLang="en-US">
                <a:solidFill>
                  <a:srgbClr val="0070C0"/>
                </a:solidFill>
              </a:rPr>
              <a:t>output </a:t>
            </a:r>
            <a:r>
              <a:rPr lang="en-MY" altLang="en-US"/>
              <a:t>data </a:t>
            </a:r>
          </a:p>
          <a:p>
            <a:pPr lvl="1"/>
            <a:r>
              <a:rPr lang="en-MY" altLang="en-US"/>
              <a:t>Task </a:t>
            </a:r>
            <a:r>
              <a:rPr lang="en-MY" altLang="en-US">
                <a:solidFill>
                  <a:srgbClr val="0070C0"/>
                </a:solidFill>
              </a:rPr>
              <a:t>well-defined</a:t>
            </a:r>
            <a:r>
              <a:rPr lang="en-MY" altLang="en-US"/>
              <a:t> (the target </a:t>
            </a:r>
            <a:r>
              <a:rPr lang="en-MY" altLang="en-US" b="1"/>
              <a:t>function</a:t>
            </a:r>
            <a:r>
              <a:rPr lang="en-MY" altLang="en-US"/>
              <a:t>)</a:t>
            </a:r>
          </a:p>
          <a:p>
            <a:pPr lvl="1"/>
            <a:endParaRPr lang="en-MY" altLang="en-US"/>
          </a:p>
        </p:txBody>
      </p:sp>
      <p:sp>
        <p:nvSpPr>
          <p:cNvPr id="4" name="Content Placeholder 3"/>
          <p:cNvSpPr>
            <a:spLocks noGrp="1"/>
          </p:cNvSpPr>
          <p:nvPr>
            <p:ph sz="half" idx="2"/>
          </p:nvPr>
        </p:nvSpPr>
        <p:spPr/>
        <p:txBody>
          <a:bodyPr/>
          <a:lstStyle/>
          <a:p>
            <a:r>
              <a:rPr lang="en-MY" altLang="en-US"/>
              <a:t>Unsupervised</a:t>
            </a:r>
          </a:p>
          <a:p>
            <a:pPr lvl="1"/>
            <a:r>
              <a:rPr lang="en-MY" altLang="en-US"/>
              <a:t>Input data is </a:t>
            </a:r>
            <a:r>
              <a:rPr lang="en-MY" altLang="en-US" b="1"/>
              <a:t>not labelled </a:t>
            </a:r>
            <a:r>
              <a:rPr lang="en-MY" altLang="en-US"/>
              <a:t>(class is not known)</a:t>
            </a:r>
            <a:endParaRPr lang="en-MY" altLang="en-US" b="1"/>
          </a:p>
          <a:p>
            <a:pPr lvl="1"/>
            <a:r>
              <a:rPr lang="en-MY" altLang="en-US"/>
              <a:t>Interpret data based on </a:t>
            </a:r>
            <a:r>
              <a:rPr lang="en-MY" altLang="en-US">
                <a:solidFill>
                  <a:srgbClr val="0070C0"/>
                </a:solidFill>
              </a:rPr>
              <a:t>input </a:t>
            </a:r>
            <a:r>
              <a:rPr lang="en-MY" altLang="en-US"/>
              <a:t>data only</a:t>
            </a:r>
          </a:p>
          <a:p>
            <a:pPr lvl="1"/>
            <a:r>
              <a:rPr lang="en-MY" altLang="en-US"/>
              <a:t>Task </a:t>
            </a:r>
            <a:r>
              <a:rPr lang="en-MY" altLang="en-US">
                <a:solidFill>
                  <a:srgbClr val="FF0000"/>
                </a:solidFill>
              </a:rPr>
              <a:t>vaguedly </a:t>
            </a:r>
            <a:r>
              <a:rPr lang="en-MY" altLang="en-US"/>
              <a:t>defined</a:t>
            </a:r>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5</a:t>
            </a:fld>
            <a:endParaRPr lang="en-US"/>
          </a:p>
        </p:txBody>
      </p:sp>
      <p:pic>
        <p:nvPicPr>
          <p:cNvPr id="10" name="Picture 9" descr="1-AZMDyaifxGVdwTV-1BN7kA"/>
          <p:cNvPicPr>
            <a:picLocks noChangeAspect="1"/>
          </p:cNvPicPr>
          <p:nvPr/>
        </p:nvPicPr>
        <p:blipFill>
          <a:blip r:embed="rId2"/>
          <a:stretch>
            <a:fillRect/>
          </a:stretch>
        </p:blipFill>
        <p:spPr>
          <a:xfrm>
            <a:off x="3402965" y="4361815"/>
            <a:ext cx="4637405" cy="19945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Apply Model to Test Data: Deduction</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50</a:t>
            </a:fld>
            <a:endParaRPr lang="en-US" dirty="0"/>
          </a:p>
        </p:txBody>
      </p:sp>
      <p:graphicFrame>
        <p:nvGraphicFramePr>
          <p:cNvPr id="6" name="Content Placeholder 5"/>
          <p:cNvGraphicFramePr>
            <a:graphicFrameLocks noGrp="1" noChangeAspect="1"/>
          </p:cNvGraphicFramePr>
          <p:nvPr>
            <p:ph idx="1"/>
          </p:nvPr>
        </p:nvGraphicFramePr>
        <p:xfrm>
          <a:off x="1400175" y="1512570"/>
          <a:ext cx="9575165" cy="4498975"/>
        </p:xfrm>
        <a:graphic>
          <a:graphicData uri="http://schemas.openxmlformats.org/presentationml/2006/ole">
            <mc:AlternateContent xmlns:mc="http://schemas.openxmlformats.org/markup-compatibility/2006">
              <mc:Choice xmlns:v="urn:schemas-microsoft-com:vml" Requires="v">
                <p:oleObj spid="_x0000_s14399" r:id="rId3" imgW="6543675" imgH="4010025" progId="Paint.Picture">
                  <p:embed/>
                </p:oleObj>
              </mc:Choice>
              <mc:Fallback>
                <p:oleObj r:id="rId3" imgW="6543675" imgH="4010025" progId="Paint.Picture">
                  <p:embed/>
                  <p:pic>
                    <p:nvPicPr>
                      <p:cNvPr id="0" name="Picture 6"/>
                      <p:cNvPicPr/>
                      <p:nvPr/>
                    </p:nvPicPr>
                    <p:blipFill>
                      <a:blip r:embed="rId4"/>
                      <a:stretch>
                        <a:fillRect/>
                      </a:stretch>
                    </p:blipFill>
                    <p:spPr>
                      <a:xfrm>
                        <a:off x="1400175" y="1512570"/>
                        <a:ext cx="9575165" cy="4498975"/>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17"/>
          <p:cNvSpPr>
            <a:spLocks noGrp="1"/>
          </p:cNvSpPr>
          <p:nvPr>
            <p:ph type="title"/>
          </p:nvPr>
        </p:nvSpPr>
        <p:spPr/>
        <p:txBody>
          <a:bodyPr/>
          <a:lstStyle/>
          <a:p>
            <a:r>
              <a:rPr lang="en-MY" altLang="en-US">
                <a:sym typeface="+mn-ea"/>
              </a:rPr>
              <a:t>Apply Model to Test Data</a:t>
            </a:r>
            <a:endParaRPr lang="en-US"/>
          </a:p>
        </p:txBody>
      </p:sp>
      <p:sp>
        <p:nvSpPr>
          <p:cNvPr id="3" name="object 3"/>
          <p:cNvSpPr/>
          <p:nvPr/>
        </p:nvSpPr>
        <p:spPr>
          <a:xfrm>
            <a:off x="4416805" y="4548632"/>
            <a:ext cx="278765" cy="648970"/>
          </a:xfrm>
          <a:custGeom>
            <a:avLst/>
            <a:gdLst/>
            <a:ahLst/>
            <a:cxnLst/>
            <a:rect l="l" t="t" r="r" b="b"/>
            <a:pathLst>
              <a:path w="278764" h="648970">
                <a:moveTo>
                  <a:pt x="237252" y="580904"/>
                </a:moveTo>
                <a:lnTo>
                  <a:pt x="207899" y="592963"/>
                </a:lnTo>
                <a:lnTo>
                  <a:pt x="272161" y="648970"/>
                </a:lnTo>
                <a:lnTo>
                  <a:pt x="276291" y="592582"/>
                </a:lnTo>
                <a:lnTo>
                  <a:pt x="242062" y="592582"/>
                </a:lnTo>
                <a:lnTo>
                  <a:pt x="237252" y="580904"/>
                </a:lnTo>
                <a:close/>
              </a:path>
              <a:path w="278764" h="648970">
                <a:moveTo>
                  <a:pt x="249052" y="576056"/>
                </a:moveTo>
                <a:lnTo>
                  <a:pt x="237252" y="580904"/>
                </a:lnTo>
                <a:lnTo>
                  <a:pt x="242062" y="592582"/>
                </a:lnTo>
                <a:lnTo>
                  <a:pt x="253873" y="587756"/>
                </a:lnTo>
                <a:lnTo>
                  <a:pt x="249052" y="576056"/>
                </a:lnTo>
                <a:close/>
              </a:path>
              <a:path w="278764" h="648970">
                <a:moveTo>
                  <a:pt x="278383" y="564007"/>
                </a:moveTo>
                <a:lnTo>
                  <a:pt x="249052" y="576056"/>
                </a:lnTo>
                <a:lnTo>
                  <a:pt x="253873" y="587756"/>
                </a:lnTo>
                <a:lnTo>
                  <a:pt x="242062" y="592582"/>
                </a:lnTo>
                <a:lnTo>
                  <a:pt x="276291" y="592582"/>
                </a:lnTo>
                <a:lnTo>
                  <a:pt x="278383" y="564007"/>
                </a:lnTo>
                <a:close/>
              </a:path>
              <a:path w="278764" h="648970">
                <a:moveTo>
                  <a:pt x="11683" y="0"/>
                </a:moveTo>
                <a:lnTo>
                  <a:pt x="0" y="4826"/>
                </a:lnTo>
                <a:lnTo>
                  <a:pt x="237252" y="580904"/>
                </a:lnTo>
                <a:lnTo>
                  <a:pt x="249052" y="576056"/>
                </a:lnTo>
                <a:lnTo>
                  <a:pt x="11683" y="0"/>
                </a:lnTo>
                <a:close/>
              </a:path>
            </a:pathLst>
          </a:custGeom>
          <a:solidFill>
            <a:srgbClr val="000000"/>
          </a:solidFill>
        </p:spPr>
        <p:txBody>
          <a:bodyPr wrap="square" lIns="0" tIns="0" rIns="0" bIns="0" rtlCol="0"/>
          <a:lstStyle/>
          <a:p>
            <a:endParaRPr/>
          </a:p>
        </p:txBody>
      </p:sp>
      <p:sp>
        <p:nvSpPr>
          <p:cNvPr id="4" name="object 4"/>
          <p:cNvSpPr/>
          <p:nvPr/>
        </p:nvSpPr>
        <p:spPr>
          <a:xfrm>
            <a:off x="3183001" y="4547996"/>
            <a:ext cx="361315" cy="649605"/>
          </a:xfrm>
          <a:custGeom>
            <a:avLst/>
            <a:gdLst/>
            <a:ahLst/>
            <a:cxnLst/>
            <a:rect l="l" t="t" r="r" b="b"/>
            <a:pathLst>
              <a:path w="361314" h="649604">
                <a:moveTo>
                  <a:pt x="3301" y="564388"/>
                </a:moveTo>
                <a:lnTo>
                  <a:pt x="0" y="649604"/>
                </a:lnTo>
                <a:lnTo>
                  <a:pt x="70104" y="601090"/>
                </a:lnTo>
                <a:lnTo>
                  <a:pt x="62476" y="596900"/>
                </a:lnTo>
                <a:lnTo>
                  <a:pt x="36194" y="596900"/>
                </a:lnTo>
                <a:lnTo>
                  <a:pt x="25018" y="590803"/>
                </a:lnTo>
                <a:lnTo>
                  <a:pt x="31131" y="579678"/>
                </a:lnTo>
                <a:lnTo>
                  <a:pt x="3301" y="564388"/>
                </a:lnTo>
                <a:close/>
              </a:path>
              <a:path w="361314" h="649604">
                <a:moveTo>
                  <a:pt x="31131" y="579678"/>
                </a:moveTo>
                <a:lnTo>
                  <a:pt x="25018" y="590803"/>
                </a:lnTo>
                <a:lnTo>
                  <a:pt x="36194" y="596900"/>
                </a:lnTo>
                <a:lnTo>
                  <a:pt x="42289" y="585808"/>
                </a:lnTo>
                <a:lnTo>
                  <a:pt x="31131" y="579678"/>
                </a:lnTo>
                <a:close/>
              </a:path>
              <a:path w="361314" h="649604">
                <a:moveTo>
                  <a:pt x="42289" y="585808"/>
                </a:moveTo>
                <a:lnTo>
                  <a:pt x="36194" y="596900"/>
                </a:lnTo>
                <a:lnTo>
                  <a:pt x="62476" y="596900"/>
                </a:lnTo>
                <a:lnTo>
                  <a:pt x="42289" y="585808"/>
                </a:lnTo>
                <a:close/>
              </a:path>
              <a:path w="361314" h="649604">
                <a:moveTo>
                  <a:pt x="349631" y="0"/>
                </a:moveTo>
                <a:lnTo>
                  <a:pt x="31131" y="579678"/>
                </a:lnTo>
                <a:lnTo>
                  <a:pt x="42289" y="585808"/>
                </a:lnTo>
                <a:lnTo>
                  <a:pt x="360806" y="6095"/>
                </a:lnTo>
                <a:lnTo>
                  <a:pt x="349631" y="0"/>
                </a:lnTo>
                <a:close/>
              </a:path>
            </a:pathLst>
          </a:custGeom>
          <a:solidFill>
            <a:srgbClr val="000000"/>
          </a:solidFill>
        </p:spPr>
        <p:txBody>
          <a:bodyPr wrap="square" lIns="0" tIns="0" rIns="0" bIns="0" rtlCol="0"/>
          <a:lstStyle/>
          <a:p>
            <a:endParaRPr/>
          </a:p>
        </p:txBody>
      </p:sp>
      <p:sp>
        <p:nvSpPr>
          <p:cNvPr id="5" name="object 5"/>
          <p:cNvSpPr/>
          <p:nvPr/>
        </p:nvSpPr>
        <p:spPr>
          <a:xfrm>
            <a:off x="3891660" y="3573779"/>
            <a:ext cx="447675" cy="652145"/>
          </a:xfrm>
          <a:custGeom>
            <a:avLst/>
            <a:gdLst/>
            <a:ahLst/>
            <a:cxnLst/>
            <a:rect l="l" t="t" r="r" b="b"/>
            <a:pathLst>
              <a:path w="447675" h="652145">
                <a:moveTo>
                  <a:pt x="11430" y="567563"/>
                </a:moveTo>
                <a:lnTo>
                  <a:pt x="0" y="652018"/>
                </a:lnTo>
                <a:lnTo>
                  <a:pt x="74294" y="610489"/>
                </a:lnTo>
                <a:lnTo>
                  <a:pt x="63507" y="603123"/>
                </a:lnTo>
                <a:lnTo>
                  <a:pt x="41020" y="603123"/>
                </a:lnTo>
                <a:lnTo>
                  <a:pt x="30480" y="596011"/>
                </a:lnTo>
                <a:lnTo>
                  <a:pt x="37663" y="585475"/>
                </a:lnTo>
                <a:lnTo>
                  <a:pt x="11430" y="567563"/>
                </a:lnTo>
                <a:close/>
              </a:path>
              <a:path w="447675" h="652145">
                <a:moveTo>
                  <a:pt x="37663" y="585475"/>
                </a:moveTo>
                <a:lnTo>
                  <a:pt x="30480" y="596011"/>
                </a:lnTo>
                <a:lnTo>
                  <a:pt x="41020" y="603123"/>
                </a:lnTo>
                <a:lnTo>
                  <a:pt x="48164" y="592646"/>
                </a:lnTo>
                <a:lnTo>
                  <a:pt x="37663" y="585475"/>
                </a:lnTo>
                <a:close/>
              </a:path>
              <a:path w="447675" h="652145">
                <a:moveTo>
                  <a:pt x="48164" y="592646"/>
                </a:moveTo>
                <a:lnTo>
                  <a:pt x="41020" y="603123"/>
                </a:lnTo>
                <a:lnTo>
                  <a:pt x="63507" y="603123"/>
                </a:lnTo>
                <a:lnTo>
                  <a:pt x="48164" y="592646"/>
                </a:lnTo>
                <a:close/>
              </a:path>
              <a:path w="447675" h="652145">
                <a:moveTo>
                  <a:pt x="436880" y="0"/>
                </a:moveTo>
                <a:lnTo>
                  <a:pt x="37663" y="585475"/>
                </a:lnTo>
                <a:lnTo>
                  <a:pt x="48164" y="592646"/>
                </a:lnTo>
                <a:lnTo>
                  <a:pt x="447420" y="7112"/>
                </a:lnTo>
                <a:lnTo>
                  <a:pt x="436880" y="0"/>
                </a:lnTo>
                <a:close/>
              </a:path>
            </a:pathLst>
          </a:custGeom>
          <a:solidFill>
            <a:srgbClr val="000000"/>
          </a:solidFill>
        </p:spPr>
        <p:txBody>
          <a:bodyPr wrap="square" lIns="0" tIns="0" rIns="0" bIns="0" rtlCol="0"/>
          <a:lstStyle/>
          <a:p>
            <a:endParaRPr/>
          </a:p>
        </p:txBody>
      </p:sp>
      <p:sp>
        <p:nvSpPr>
          <p:cNvPr id="6" name="object 6"/>
          <p:cNvSpPr/>
          <p:nvPr/>
        </p:nvSpPr>
        <p:spPr>
          <a:xfrm>
            <a:off x="5215128" y="3573271"/>
            <a:ext cx="535940" cy="652780"/>
          </a:xfrm>
          <a:custGeom>
            <a:avLst/>
            <a:gdLst/>
            <a:ahLst/>
            <a:cxnLst/>
            <a:rect l="l" t="t" r="r" b="b"/>
            <a:pathLst>
              <a:path w="535939" h="652779">
                <a:moveTo>
                  <a:pt x="482668" y="597598"/>
                </a:moveTo>
                <a:lnTo>
                  <a:pt x="458088" y="617727"/>
                </a:lnTo>
                <a:lnTo>
                  <a:pt x="535813" y="652526"/>
                </a:lnTo>
                <a:lnTo>
                  <a:pt x="525610" y="607440"/>
                </a:lnTo>
                <a:lnTo>
                  <a:pt x="490727" y="607440"/>
                </a:lnTo>
                <a:lnTo>
                  <a:pt x="482668" y="597598"/>
                </a:lnTo>
                <a:close/>
              </a:path>
              <a:path w="535939" h="652779">
                <a:moveTo>
                  <a:pt x="492444" y="589591"/>
                </a:moveTo>
                <a:lnTo>
                  <a:pt x="482668" y="597598"/>
                </a:lnTo>
                <a:lnTo>
                  <a:pt x="490727" y="607440"/>
                </a:lnTo>
                <a:lnTo>
                  <a:pt x="500507" y="599439"/>
                </a:lnTo>
                <a:lnTo>
                  <a:pt x="492444" y="589591"/>
                </a:lnTo>
                <a:close/>
              </a:path>
              <a:path w="535939" h="652779">
                <a:moveTo>
                  <a:pt x="517017" y="569467"/>
                </a:moveTo>
                <a:lnTo>
                  <a:pt x="492444" y="589591"/>
                </a:lnTo>
                <a:lnTo>
                  <a:pt x="500507" y="599439"/>
                </a:lnTo>
                <a:lnTo>
                  <a:pt x="490727" y="607440"/>
                </a:lnTo>
                <a:lnTo>
                  <a:pt x="525610" y="607440"/>
                </a:lnTo>
                <a:lnTo>
                  <a:pt x="517017" y="569467"/>
                </a:lnTo>
                <a:close/>
              </a:path>
              <a:path w="535939" h="652779">
                <a:moveTo>
                  <a:pt x="9779" y="0"/>
                </a:moveTo>
                <a:lnTo>
                  <a:pt x="0" y="8127"/>
                </a:lnTo>
                <a:lnTo>
                  <a:pt x="482668" y="597598"/>
                </a:lnTo>
                <a:lnTo>
                  <a:pt x="492444" y="589591"/>
                </a:lnTo>
                <a:lnTo>
                  <a:pt x="9779" y="0"/>
                </a:lnTo>
                <a:close/>
              </a:path>
            </a:pathLst>
          </a:custGeom>
          <a:solidFill>
            <a:srgbClr val="000000"/>
          </a:solidFill>
        </p:spPr>
        <p:txBody>
          <a:bodyPr wrap="square" lIns="0" tIns="0" rIns="0" bIns="0" rtlCol="0"/>
          <a:lstStyle/>
          <a:p>
            <a:endParaRPr/>
          </a:p>
        </p:txBody>
      </p:sp>
      <p:sp>
        <p:nvSpPr>
          <p:cNvPr id="7" name="object 7"/>
          <p:cNvSpPr/>
          <p:nvPr/>
        </p:nvSpPr>
        <p:spPr>
          <a:xfrm>
            <a:off x="4064889" y="2680842"/>
            <a:ext cx="624205" cy="573405"/>
          </a:xfrm>
          <a:custGeom>
            <a:avLst/>
            <a:gdLst/>
            <a:ahLst/>
            <a:cxnLst/>
            <a:rect l="l" t="t" r="r" b="b"/>
            <a:pathLst>
              <a:path w="624205" h="573404">
                <a:moveTo>
                  <a:pt x="563620" y="526422"/>
                </a:moveTo>
                <a:lnTo>
                  <a:pt x="542163" y="549783"/>
                </a:lnTo>
                <a:lnTo>
                  <a:pt x="624078" y="573278"/>
                </a:lnTo>
                <a:lnTo>
                  <a:pt x="609506" y="535051"/>
                </a:lnTo>
                <a:lnTo>
                  <a:pt x="573024" y="535051"/>
                </a:lnTo>
                <a:lnTo>
                  <a:pt x="563620" y="526422"/>
                </a:lnTo>
                <a:close/>
              </a:path>
              <a:path w="624205" h="573404">
                <a:moveTo>
                  <a:pt x="572253" y="517024"/>
                </a:moveTo>
                <a:lnTo>
                  <a:pt x="563620" y="526422"/>
                </a:lnTo>
                <a:lnTo>
                  <a:pt x="573024" y="535051"/>
                </a:lnTo>
                <a:lnTo>
                  <a:pt x="581660" y="525653"/>
                </a:lnTo>
                <a:lnTo>
                  <a:pt x="572253" y="517024"/>
                </a:lnTo>
                <a:close/>
              </a:path>
              <a:path w="624205" h="573404">
                <a:moveTo>
                  <a:pt x="593725" y="493649"/>
                </a:moveTo>
                <a:lnTo>
                  <a:pt x="572253" y="517024"/>
                </a:lnTo>
                <a:lnTo>
                  <a:pt x="581660" y="525653"/>
                </a:lnTo>
                <a:lnTo>
                  <a:pt x="573024" y="535051"/>
                </a:lnTo>
                <a:lnTo>
                  <a:pt x="609506" y="535051"/>
                </a:lnTo>
                <a:lnTo>
                  <a:pt x="593725" y="493649"/>
                </a:lnTo>
                <a:close/>
              </a:path>
              <a:path w="624205" h="573404">
                <a:moveTo>
                  <a:pt x="8636" y="0"/>
                </a:moveTo>
                <a:lnTo>
                  <a:pt x="0" y="9271"/>
                </a:lnTo>
                <a:lnTo>
                  <a:pt x="563620" y="526422"/>
                </a:lnTo>
                <a:lnTo>
                  <a:pt x="572253" y="517024"/>
                </a:lnTo>
                <a:lnTo>
                  <a:pt x="8636" y="0"/>
                </a:lnTo>
                <a:close/>
              </a:path>
            </a:pathLst>
          </a:custGeom>
          <a:solidFill>
            <a:srgbClr val="000000"/>
          </a:solidFill>
        </p:spPr>
        <p:txBody>
          <a:bodyPr wrap="square" lIns="0" tIns="0" rIns="0" bIns="0" rtlCol="0"/>
          <a:lstStyle/>
          <a:p>
            <a:endParaRPr/>
          </a:p>
        </p:txBody>
      </p:sp>
      <p:sp>
        <p:nvSpPr>
          <p:cNvPr id="8" name="object 8"/>
          <p:cNvSpPr/>
          <p:nvPr/>
        </p:nvSpPr>
        <p:spPr>
          <a:xfrm>
            <a:off x="2563228" y="2680842"/>
            <a:ext cx="624205" cy="573405"/>
          </a:xfrm>
          <a:custGeom>
            <a:avLst/>
            <a:gdLst/>
            <a:ahLst/>
            <a:cxnLst/>
            <a:rect l="l" t="t" r="r" b="b"/>
            <a:pathLst>
              <a:path w="624205" h="573404">
                <a:moveTo>
                  <a:pt x="30391" y="493649"/>
                </a:moveTo>
                <a:lnTo>
                  <a:pt x="0" y="573278"/>
                </a:lnTo>
                <a:lnTo>
                  <a:pt x="81902" y="549783"/>
                </a:lnTo>
                <a:lnTo>
                  <a:pt x="68383" y="535051"/>
                </a:lnTo>
                <a:lnTo>
                  <a:pt x="51079" y="535051"/>
                </a:lnTo>
                <a:lnTo>
                  <a:pt x="42494" y="525653"/>
                </a:lnTo>
                <a:lnTo>
                  <a:pt x="51867" y="517053"/>
                </a:lnTo>
                <a:lnTo>
                  <a:pt x="30391" y="493649"/>
                </a:lnTo>
                <a:close/>
              </a:path>
              <a:path w="624205" h="573404">
                <a:moveTo>
                  <a:pt x="51867" y="517053"/>
                </a:moveTo>
                <a:lnTo>
                  <a:pt x="42494" y="525653"/>
                </a:lnTo>
                <a:lnTo>
                  <a:pt x="51079" y="535051"/>
                </a:lnTo>
                <a:lnTo>
                  <a:pt x="60473" y="526431"/>
                </a:lnTo>
                <a:lnTo>
                  <a:pt x="51867" y="517053"/>
                </a:lnTo>
                <a:close/>
              </a:path>
              <a:path w="624205" h="573404">
                <a:moveTo>
                  <a:pt x="60473" y="526431"/>
                </a:moveTo>
                <a:lnTo>
                  <a:pt x="51079" y="535051"/>
                </a:lnTo>
                <a:lnTo>
                  <a:pt x="68383" y="535051"/>
                </a:lnTo>
                <a:lnTo>
                  <a:pt x="60473" y="526431"/>
                </a:lnTo>
                <a:close/>
              </a:path>
              <a:path w="624205" h="573404">
                <a:moveTo>
                  <a:pt x="615454" y="0"/>
                </a:moveTo>
                <a:lnTo>
                  <a:pt x="51867" y="517053"/>
                </a:lnTo>
                <a:lnTo>
                  <a:pt x="60473" y="526431"/>
                </a:lnTo>
                <a:lnTo>
                  <a:pt x="624090" y="9271"/>
                </a:lnTo>
                <a:lnTo>
                  <a:pt x="615454" y="0"/>
                </a:lnTo>
                <a:close/>
              </a:path>
            </a:pathLst>
          </a:custGeom>
          <a:solidFill>
            <a:srgbClr val="000000"/>
          </a:solidFill>
        </p:spPr>
        <p:txBody>
          <a:bodyPr wrap="square" lIns="0" tIns="0" rIns="0" bIns="0" rtlCol="0"/>
          <a:lstStyle/>
          <a:p>
            <a:endParaRPr/>
          </a:p>
        </p:txBody>
      </p:sp>
      <p:sp>
        <p:nvSpPr>
          <p:cNvPr id="9" name="object 9"/>
          <p:cNvSpPr txBox="1"/>
          <p:nvPr/>
        </p:nvSpPr>
        <p:spPr>
          <a:xfrm>
            <a:off x="3130803" y="2362238"/>
            <a:ext cx="1027430" cy="287020"/>
          </a:xfrm>
          <a:prstGeom prst="rect">
            <a:avLst/>
          </a:prstGeom>
          <a:solidFill>
            <a:srgbClr val="FFFF00"/>
          </a:solidFill>
          <a:ln w="12700">
            <a:solidFill>
              <a:srgbClr val="0000FF"/>
            </a:solidFill>
          </a:ln>
        </p:spPr>
        <p:txBody>
          <a:bodyPr vert="horz" wrap="square" lIns="0" tIns="41275" rIns="0" bIns="0" rtlCol="0">
            <a:spAutoFit/>
          </a:bodyPr>
          <a:lstStyle/>
          <a:p>
            <a:pPr marL="186690">
              <a:lnSpc>
                <a:spcPct val="100000"/>
              </a:lnSpc>
              <a:spcBef>
                <a:spcPts val="325"/>
              </a:spcBef>
            </a:pPr>
            <a:r>
              <a:rPr sz="1600" spc="-10" dirty="0">
                <a:solidFill>
                  <a:srgbClr val="2C1892"/>
                </a:solidFill>
                <a:latin typeface="Arial" panose="020B0604020202020204"/>
                <a:cs typeface="Arial" panose="020B0604020202020204"/>
              </a:rPr>
              <a:t>Refund</a:t>
            </a:r>
            <a:endParaRPr sz="1600">
              <a:latin typeface="Arial" panose="020B0604020202020204"/>
              <a:cs typeface="Arial" panose="020B0604020202020204"/>
            </a:endParaRPr>
          </a:p>
        </p:txBody>
      </p:sp>
      <p:sp>
        <p:nvSpPr>
          <p:cNvPr id="10" name="object 10"/>
          <p:cNvSpPr txBox="1"/>
          <p:nvPr/>
        </p:nvSpPr>
        <p:spPr>
          <a:xfrm>
            <a:off x="4244975" y="3254031"/>
            <a:ext cx="1025525" cy="287020"/>
          </a:xfrm>
          <a:prstGeom prst="rect">
            <a:avLst/>
          </a:prstGeom>
          <a:solidFill>
            <a:srgbClr val="FFFF00"/>
          </a:solidFill>
          <a:ln w="12700">
            <a:solidFill>
              <a:srgbClr val="0000FF"/>
            </a:solidFill>
          </a:ln>
        </p:spPr>
        <p:txBody>
          <a:bodyPr vert="horz" wrap="square" lIns="0" tIns="41275" rIns="0" bIns="0" rtlCol="0">
            <a:spAutoFit/>
          </a:bodyPr>
          <a:lstStyle/>
          <a:p>
            <a:pPr marL="241935">
              <a:lnSpc>
                <a:spcPct val="100000"/>
              </a:lnSpc>
              <a:spcBef>
                <a:spcPts val="325"/>
              </a:spcBef>
            </a:pPr>
            <a:r>
              <a:rPr sz="1600" spc="-5" dirty="0">
                <a:solidFill>
                  <a:srgbClr val="2C1892"/>
                </a:solidFill>
                <a:latin typeface="Arial" panose="020B0604020202020204"/>
                <a:cs typeface="Arial" panose="020B0604020202020204"/>
              </a:rPr>
              <a:t>MarSt</a:t>
            </a:r>
            <a:endParaRPr sz="1600">
              <a:latin typeface="Arial" panose="020B0604020202020204"/>
              <a:cs typeface="Arial" panose="020B0604020202020204"/>
            </a:endParaRPr>
          </a:p>
        </p:txBody>
      </p:sp>
      <p:sp>
        <p:nvSpPr>
          <p:cNvPr id="11" name="object 11"/>
          <p:cNvSpPr txBox="1"/>
          <p:nvPr/>
        </p:nvSpPr>
        <p:spPr>
          <a:xfrm>
            <a:off x="3449447" y="4225836"/>
            <a:ext cx="1062355" cy="287020"/>
          </a:xfrm>
          <a:prstGeom prst="rect">
            <a:avLst/>
          </a:prstGeom>
          <a:solidFill>
            <a:srgbClr val="FFFF00"/>
          </a:solidFill>
          <a:ln w="12700">
            <a:solidFill>
              <a:srgbClr val="0000FF"/>
            </a:solidFill>
          </a:ln>
        </p:spPr>
        <p:txBody>
          <a:bodyPr vert="horz" wrap="square" lIns="0" tIns="41275" rIns="0" bIns="0" rtlCol="0">
            <a:spAutoFit/>
          </a:bodyPr>
          <a:lstStyle/>
          <a:p>
            <a:pPr marL="238125">
              <a:lnSpc>
                <a:spcPct val="100000"/>
              </a:lnSpc>
              <a:spcBef>
                <a:spcPts val="325"/>
              </a:spcBef>
            </a:pPr>
            <a:r>
              <a:rPr sz="1600" spc="-35" dirty="0">
                <a:solidFill>
                  <a:srgbClr val="2C1892"/>
                </a:solidFill>
                <a:latin typeface="Arial" panose="020B0604020202020204"/>
                <a:cs typeface="Arial" panose="020B0604020202020204"/>
              </a:rPr>
              <a:t>TaxInc</a:t>
            </a:r>
            <a:endParaRPr sz="1600">
              <a:latin typeface="Arial" panose="020B0604020202020204"/>
              <a:cs typeface="Arial" panose="020B0604020202020204"/>
            </a:endParaRPr>
          </a:p>
        </p:txBody>
      </p:sp>
      <p:sp>
        <p:nvSpPr>
          <p:cNvPr id="12" name="object 12"/>
          <p:cNvSpPr/>
          <p:nvPr/>
        </p:nvSpPr>
        <p:spPr>
          <a:xfrm>
            <a:off x="4466082" y="5193665"/>
            <a:ext cx="687705" cy="450215"/>
          </a:xfrm>
          <a:custGeom>
            <a:avLst/>
            <a:gdLst/>
            <a:ahLst/>
            <a:cxnLst/>
            <a:rect l="l" t="t" r="r" b="b"/>
            <a:pathLst>
              <a:path w="687704" h="450214">
                <a:moveTo>
                  <a:pt x="612267" y="0"/>
                </a:moveTo>
                <a:lnTo>
                  <a:pt x="75437" y="0"/>
                </a:lnTo>
                <a:lnTo>
                  <a:pt x="46077" y="5929"/>
                </a:lnTo>
                <a:lnTo>
                  <a:pt x="22097" y="22098"/>
                </a:lnTo>
                <a:lnTo>
                  <a:pt x="5929" y="46077"/>
                </a:lnTo>
                <a:lnTo>
                  <a:pt x="0" y="75438"/>
                </a:lnTo>
                <a:lnTo>
                  <a:pt x="0" y="374396"/>
                </a:lnTo>
                <a:lnTo>
                  <a:pt x="5929" y="403762"/>
                </a:lnTo>
                <a:lnTo>
                  <a:pt x="22098" y="427740"/>
                </a:lnTo>
                <a:lnTo>
                  <a:pt x="46077" y="443906"/>
                </a:lnTo>
                <a:lnTo>
                  <a:pt x="75437" y="449834"/>
                </a:lnTo>
                <a:lnTo>
                  <a:pt x="612267" y="449834"/>
                </a:lnTo>
                <a:lnTo>
                  <a:pt x="641627" y="443906"/>
                </a:lnTo>
                <a:lnTo>
                  <a:pt x="665607" y="427740"/>
                </a:lnTo>
                <a:lnTo>
                  <a:pt x="681775" y="403762"/>
                </a:lnTo>
                <a:lnTo>
                  <a:pt x="687705" y="374396"/>
                </a:lnTo>
                <a:lnTo>
                  <a:pt x="687705" y="75438"/>
                </a:lnTo>
                <a:lnTo>
                  <a:pt x="681775" y="46077"/>
                </a:lnTo>
                <a:lnTo>
                  <a:pt x="665607" y="22098"/>
                </a:lnTo>
                <a:lnTo>
                  <a:pt x="641627" y="5929"/>
                </a:lnTo>
                <a:lnTo>
                  <a:pt x="612267" y="0"/>
                </a:lnTo>
                <a:close/>
              </a:path>
            </a:pathLst>
          </a:custGeom>
          <a:solidFill>
            <a:srgbClr val="33CCFF"/>
          </a:solidFill>
        </p:spPr>
        <p:txBody>
          <a:bodyPr wrap="square" lIns="0" tIns="0" rIns="0" bIns="0" rtlCol="0"/>
          <a:lstStyle/>
          <a:p>
            <a:endParaRPr/>
          </a:p>
        </p:txBody>
      </p:sp>
      <p:sp>
        <p:nvSpPr>
          <p:cNvPr id="13" name="object 13"/>
          <p:cNvSpPr txBox="1"/>
          <p:nvPr/>
        </p:nvSpPr>
        <p:spPr>
          <a:xfrm>
            <a:off x="4544695" y="5223128"/>
            <a:ext cx="428625" cy="25781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00000"/>
                </a:solidFill>
                <a:latin typeface="Arial" panose="020B0604020202020204"/>
                <a:cs typeface="Arial" panose="020B0604020202020204"/>
              </a:rPr>
              <a:t>Y</a:t>
            </a:r>
            <a:r>
              <a:rPr sz="1600" spc="-5" dirty="0">
                <a:solidFill>
                  <a:srgbClr val="800000"/>
                </a:solidFill>
                <a:latin typeface="Arial" panose="020B0604020202020204"/>
                <a:cs typeface="Arial" panose="020B0604020202020204"/>
              </a:rPr>
              <a:t>ES</a:t>
            </a:r>
            <a:endParaRPr sz="1600">
              <a:latin typeface="Arial" panose="020B0604020202020204"/>
              <a:cs typeface="Arial" panose="020B0604020202020204"/>
            </a:endParaRPr>
          </a:p>
        </p:txBody>
      </p:sp>
      <p:sp>
        <p:nvSpPr>
          <p:cNvPr id="14" name="object 14"/>
          <p:cNvSpPr/>
          <p:nvPr/>
        </p:nvSpPr>
        <p:spPr>
          <a:xfrm>
            <a:off x="2829560" y="5215128"/>
            <a:ext cx="717550" cy="446405"/>
          </a:xfrm>
          <a:custGeom>
            <a:avLst/>
            <a:gdLst/>
            <a:ahLst/>
            <a:cxnLst/>
            <a:rect l="l" t="t" r="r" b="b"/>
            <a:pathLst>
              <a:path w="717550" h="446404">
                <a:moveTo>
                  <a:pt x="643001" y="0"/>
                </a:moveTo>
                <a:lnTo>
                  <a:pt x="74422" y="0"/>
                </a:lnTo>
                <a:lnTo>
                  <a:pt x="45434" y="5840"/>
                </a:lnTo>
                <a:lnTo>
                  <a:pt x="21780" y="21764"/>
                </a:lnTo>
                <a:lnTo>
                  <a:pt x="5841" y="45380"/>
                </a:lnTo>
                <a:lnTo>
                  <a:pt x="0" y="74295"/>
                </a:lnTo>
                <a:lnTo>
                  <a:pt x="0" y="371602"/>
                </a:lnTo>
                <a:lnTo>
                  <a:pt x="5842" y="400516"/>
                </a:lnTo>
                <a:lnTo>
                  <a:pt x="21780" y="424132"/>
                </a:lnTo>
                <a:lnTo>
                  <a:pt x="45434" y="440056"/>
                </a:lnTo>
                <a:lnTo>
                  <a:pt x="74422" y="445897"/>
                </a:lnTo>
                <a:lnTo>
                  <a:pt x="643001" y="445897"/>
                </a:lnTo>
                <a:lnTo>
                  <a:pt x="671915" y="440056"/>
                </a:lnTo>
                <a:lnTo>
                  <a:pt x="695531" y="424132"/>
                </a:lnTo>
                <a:lnTo>
                  <a:pt x="711455" y="400516"/>
                </a:lnTo>
                <a:lnTo>
                  <a:pt x="717296" y="371602"/>
                </a:lnTo>
                <a:lnTo>
                  <a:pt x="717296" y="74295"/>
                </a:lnTo>
                <a:lnTo>
                  <a:pt x="711455" y="45380"/>
                </a:lnTo>
                <a:lnTo>
                  <a:pt x="695531" y="21764"/>
                </a:lnTo>
                <a:lnTo>
                  <a:pt x="671915" y="5840"/>
                </a:lnTo>
                <a:lnTo>
                  <a:pt x="643001" y="0"/>
                </a:lnTo>
                <a:close/>
              </a:path>
            </a:pathLst>
          </a:custGeom>
          <a:solidFill>
            <a:srgbClr val="33CCFF"/>
          </a:solidFill>
        </p:spPr>
        <p:txBody>
          <a:bodyPr wrap="square" lIns="0" tIns="0" rIns="0" bIns="0" rtlCol="0"/>
          <a:lstStyle/>
          <a:p>
            <a:endParaRPr/>
          </a:p>
        </p:txBody>
      </p:sp>
      <p:sp>
        <p:nvSpPr>
          <p:cNvPr id="15" name="object 15"/>
          <p:cNvSpPr txBox="1"/>
          <p:nvPr/>
        </p:nvSpPr>
        <p:spPr>
          <a:xfrm>
            <a:off x="3038347" y="5227065"/>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6" name="object 16"/>
          <p:cNvSpPr/>
          <p:nvPr/>
        </p:nvSpPr>
        <p:spPr>
          <a:xfrm>
            <a:off x="2209800" y="3271646"/>
            <a:ext cx="752475" cy="426720"/>
          </a:xfrm>
          <a:custGeom>
            <a:avLst/>
            <a:gdLst/>
            <a:ahLst/>
            <a:cxnLst/>
            <a:rect l="l" t="t" r="r" b="b"/>
            <a:pathLst>
              <a:path w="752475" h="426720">
                <a:moveTo>
                  <a:pt x="680974" y="0"/>
                </a:moveTo>
                <a:lnTo>
                  <a:pt x="71081" y="0"/>
                </a:lnTo>
                <a:lnTo>
                  <a:pt x="43414" y="5574"/>
                </a:lnTo>
                <a:lnTo>
                  <a:pt x="20820" y="20780"/>
                </a:lnTo>
                <a:lnTo>
                  <a:pt x="5586" y="43344"/>
                </a:lnTo>
                <a:lnTo>
                  <a:pt x="0" y="70992"/>
                </a:lnTo>
                <a:lnTo>
                  <a:pt x="0" y="355345"/>
                </a:lnTo>
                <a:lnTo>
                  <a:pt x="5586" y="383014"/>
                </a:lnTo>
                <a:lnTo>
                  <a:pt x="20820" y="405622"/>
                </a:lnTo>
                <a:lnTo>
                  <a:pt x="43414" y="420872"/>
                </a:lnTo>
                <a:lnTo>
                  <a:pt x="71081" y="426465"/>
                </a:lnTo>
                <a:lnTo>
                  <a:pt x="680974" y="426465"/>
                </a:lnTo>
                <a:lnTo>
                  <a:pt x="708695" y="420872"/>
                </a:lnTo>
                <a:lnTo>
                  <a:pt x="731297" y="405622"/>
                </a:lnTo>
                <a:lnTo>
                  <a:pt x="746517" y="383014"/>
                </a:lnTo>
                <a:lnTo>
                  <a:pt x="752094" y="355345"/>
                </a:lnTo>
                <a:lnTo>
                  <a:pt x="752094" y="70992"/>
                </a:lnTo>
                <a:lnTo>
                  <a:pt x="746517" y="43344"/>
                </a:lnTo>
                <a:lnTo>
                  <a:pt x="731297" y="20780"/>
                </a:lnTo>
                <a:lnTo>
                  <a:pt x="708695" y="5574"/>
                </a:lnTo>
                <a:lnTo>
                  <a:pt x="680974" y="0"/>
                </a:lnTo>
                <a:close/>
              </a:path>
            </a:pathLst>
          </a:custGeom>
          <a:solidFill>
            <a:srgbClr val="33CCFF"/>
          </a:solidFill>
        </p:spPr>
        <p:txBody>
          <a:bodyPr wrap="square" lIns="0" tIns="0" rIns="0" bIns="0" rtlCol="0"/>
          <a:lstStyle/>
          <a:p>
            <a:endParaRPr/>
          </a:p>
        </p:txBody>
      </p:sp>
      <p:sp>
        <p:nvSpPr>
          <p:cNvPr id="17" name="object 17"/>
          <p:cNvSpPr txBox="1"/>
          <p:nvPr/>
        </p:nvSpPr>
        <p:spPr>
          <a:xfrm>
            <a:off x="2418384" y="3283077"/>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8" name="object 18"/>
          <p:cNvSpPr/>
          <p:nvPr/>
        </p:nvSpPr>
        <p:spPr>
          <a:xfrm>
            <a:off x="5385434" y="4258945"/>
            <a:ext cx="752475" cy="467359"/>
          </a:xfrm>
          <a:custGeom>
            <a:avLst/>
            <a:gdLst/>
            <a:ahLst/>
            <a:cxnLst/>
            <a:rect l="l" t="t" r="r" b="b"/>
            <a:pathLst>
              <a:path w="752475" h="467360">
                <a:moveTo>
                  <a:pt x="674115" y="0"/>
                </a:moveTo>
                <a:lnTo>
                  <a:pt x="77850" y="0"/>
                </a:lnTo>
                <a:lnTo>
                  <a:pt x="47523" y="6109"/>
                </a:lnTo>
                <a:lnTo>
                  <a:pt x="22780" y="22780"/>
                </a:lnTo>
                <a:lnTo>
                  <a:pt x="6109" y="47523"/>
                </a:lnTo>
                <a:lnTo>
                  <a:pt x="0" y="77850"/>
                </a:lnTo>
                <a:lnTo>
                  <a:pt x="0" y="389508"/>
                </a:lnTo>
                <a:lnTo>
                  <a:pt x="6109" y="419782"/>
                </a:lnTo>
                <a:lnTo>
                  <a:pt x="22780" y="444531"/>
                </a:lnTo>
                <a:lnTo>
                  <a:pt x="47523" y="461232"/>
                </a:lnTo>
                <a:lnTo>
                  <a:pt x="77850" y="467359"/>
                </a:lnTo>
                <a:lnTo>
                  <a:pt x="674115" y="467359"/>
                </a:lnTo>
                <a:lnTo>
                  <a:pt x="704463" y="461232"/>
                </a:lnTo>
                <a:lnTo>
                  <a:pt x="729249" y="444531"/>
                </a:lnTo>
                <a:lnTo>
                  <a:pt x="745964" y="419782"/>
                </a:lnTo>
                <a:lnTo>
                  <a:pt x="752093" y="389508"/>
                </a:lnTo>
                <a:lnTo>
                  <a:pt x="752093" y="77850"/>
                </a:lnTo>
                <a:lnTo>
                  <a:pt x="745964" y="47523"/>
                </a:lnTo>
                <a:lnTo>
                  <a:pt x="729249" y="22780"/>
                </a:lnTo>
                <a:lnTo>
                  <a:pt x="704463" y="6109"/>
                </a:lnTo>
                <a:lnTo>
                  <a:pt x="674115" y="0"/>
                </a:lnTo>
                <a:close/>
              </a:path>
            </a:pathLst>
          </a:custGeom>
          <a:solidFill>
            <a:srgbClr val="33CCFF"/>
          </a:solidFill>
        </p:spPr>
        <p:txBody>
          <a:bodyPr wrap="square" lIns="0" tIns="0" rIns="0" bIns="0" rtlCol="0"/>
          <a:lstStyle/>
          <a:p>
            <a:endParaRPr/>
          </a:p>
        </p:txBody>
      </p:sp>
      <p:sp>
        <p:nvSpPr>
          <p:cNvPr id="19" name="object 19"/>
          <p:cNvSpPr txBox="1"/>
          <p:nvPr/>
        </p:nvSpPr>
        <p:spPr>
          <a:xfrm>
            <a:off x="5573648" y="4288282"/>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0" name="object 20"/>
          <p:cNvSpPr txBox="1"/>
          <p:nvPr/>
        </p:nvSpPr>
        <p:spPr>
          <a:xfrm>
            <a:off x="2484221" y="2714370"/>
            <a:ext cx="354330" cy="257810"/>
          </a:xfrm>
          <a:prstGeom prst="rect">
            <a:avLst/>
          </a:prstGeom>
        </p:spPr>
        <p:txBody>
          <a:bodyPr vert="horz" wrap="square" lIns="0" tIns="12065" rIns="0" bIns="0" rtlCol="0">
            <a:spAutoFit/>
          </a:bodyPr>
          <a:lstStyle/>
          <a:p>
            <a:pPr marL="12700">
              <a:lnSpc>
                <a:spcPct val="100000"/>
              </a:lnSpc>
              <a:spcBef>
                <a:spcPts val="95"/>
              </a:spcBef>
            </a:pPr>
            <a:r>
              <a:rPr sz="1600" spc="-170" dirty="0">
                <a:latin typeface="Arial" panose="020B0604020202020204"/>
                <a:cs typeface="Arial" panose="020B0604020202020204"/>
              </a:rPr>
              <a:t>Y</a:t>
            </a:r>
            <a:r>
              <a:rPr sz="1600" spc="-5" dirty="0">
                <a:latin typeface="Arial" panose="020B0604020202020204"/>
                <a:cs typeface="Arial" panose="020B0604020202020204"/>
              </a:rPr>
              <a:t>es</a:t>
            </a:r>
            <a:endParaRPr sz="1600">
              <a:latin typeface="Arial" panose="020B0604020202020204"/>
              <a:cs typeface="Arial" panose="020B0604020202020204"/>
            </a:endParaRPr>
          </a:p>
        </p:txBody>
      </p:sp>
      <p:sp>
        <p:nvSpPr>
          <p:cNvPr id="21" name="object 21"/>
          <p:cNvSpPr txBox="1"/>
          <p:nvPr/>
        </p:nvSpPr>
        <p:spPr>
          <a:xfrm>
            <a:off x="4501642" y="2714370"/>
            <a:ext cx="284480" cy="257810"/>
          </a:xfrm>
          <a:prstGeom prst="rect">
            <a:avLst/>
          </a:prstGeom>
        </p:spPr>
        <p:txBody>
          <a:bodyPr vert="horz" wrap="square" lIns="0" tIns="12065" rIns="0" bIns="0" rtlCol="0">
            <a:spAutoFit/>
          </a:bodyPr>
          <a:lstStyle/>
          <a:p>
            <a:pPr marL="12700">
              <a:lnSpc>
                <a:spcPct val="100000"/>
              </a:lnSpc>
              <a:spcBef>
                <a:spcPts val="95"/>
              </a:spcBef>
            </a:pPr>
            <a:r>
              <a:rPr sz="1600" spc="-10" dirty="0">
                <a:latin typeface="Arial" panose="020B0604020202020204"/>
                <a:cs typeface="Arial" panose="020B0604020202020204"/>
              </a:rPr>
              <a:t>No</a:t>
            </a:r>
            <a:endParaRPr sz="1600">
              <a:latin typeface="Arial" panose="020B0604020202020204"/>
              <a:cs typeface="Arial" panose="020B0604020202020204"/>
            </a:endParaRPr>
          </a:p>
        </p:txBody>
      </p:sp>
      <p:sp>
        <p:nvSpPr>
          <p:cNvPr id="22" name="object 22"/>
          <p:cNvSpPr txBox="1"/>
          <p:nvPr/>
        </p:nvSpPr>
        <p:spPr>
          <a:xfrm>
            <a:off x="5626734" y="3653104"/>
            <a:ext cx="713105"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Mar</a:t>
            </a:r>
            <a:r>
              <a:rPr sz="1600" spc="-15" dirty="0">
                <a:latin typeface="Arial" panose="020B0604020202020204"/>
                <a:cs typeface="Arial" panose="020B0604020202020204"/>
              </a:rPr>
              <a:t>r</a:t>
            </a:r>
            <a:r>
              <a:rPr sz="1600" spc="-5" dirty="0">
                <a:latin typeface="Arial" panose="020B0604020202020204"/>
                <a:cs typeface="Arial" panose="020B0604020202020204"/>
              </a:rPr>
              <a:t>ied</a:t>
            </a:r>
            <a:endParaRPr sz="1600">
              <a:latin typeface="Arial" panose="020B0604020202020204"/>
              <a:cs typeface="Arial" panose="020B0604020202020204"/>
            </a:endParaRPr>
          </a:p>
        </p:txBody>
      </p:sp>
      <p:sp>
        <p:nvSpPr>
          <p:cNvPr id="23" name="object 23"/>
          <p:cNvSpPr txBox="1"/>
          <p:nvPr/>
        </p:nvSpPr>
        <p:spPr>
          <a:xfrm>
            <a:off x="3265423" y="3688156"/>
            <a:ext cx="1504950" cy="257810"/>
          </a:xfrm>
          <a:prstGeom prst="rect">
            <a:avLst/>
          </a:prstGeom>
        </p:spPr>
        <p:txBody>
          <a:bodyPr vert="horz" wrap="square" lIns="0" tIns="12065" rIns="0" bIns="0" rtlCol="0">
            <a:spAutoFit/>
          </a:bodyPr>
          <a:lstStyle/>
          <a:p>
            <a:pPr marL="12700">
              <a:lnSpc>
                <a:spcPct val="100000"/>
              </a:lnSpc>
              <a:spcBef>
                <a:spcPts val="95"/>
              </a:spcBef>
            </a:pPr>
            <a:r>
              <a:rPr sz="1600" dirty="0">
                <a:latin typeface="Arial" panose="020B0604020202020204"/>
                <a:cs typeface="Arial" panose="020B0604020202020204"/>
              </a:rPr>
              <a:t>Single,</a:t>
            </a:r>
            <a:r>
              <a:rPr sz="1600" spc="-65" dirty="0">
                <a:latin typeface="Arial" panose="020B0604020202020204"/>
                <a:cs typeface="Arial" panose="020B0604020202020204"/>
              </a:rPr>
              <a:t> </a:t>
            </a:r>
            <a:r>
              <a:rPr sz="1600" spc="-5" dirty="0">
                <a:latin typeface="Arial" panose="020B0604020202020204"/>
                <a:cs typeface="Arial" panose="020B0604020202020204"/>
              </a:rPr>
              <a:t>Divorced</a:t>
            </a:r>
            <a:endParaRPr sz="1600">
              <a:latin typeface="Arial" panose="020B0604020202020204"/>
              <a:cs typeface="Arial" panose="020B0604020202020204"/>
            </a:endParaRPr>
          </a:p>
        </p:txBody>
      </p:sp>
      <p:sp>
        <p:nvSpPr>
          <p:cNvPr id="24" name="object 24"/>
          <p:cNvSpPr txBox="1"/>
          <p:nvPr/>
        </p:nvSpPr>
        <p:spPr>
          <a:xfrm>
            <a:off x="2757322"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&lt;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5" name="object 25"/>
          <p:cNvSpPr txBox="1"/>
          <p:nvPr/>
        </p:nvSpPr>
        <p:spPr>
          <a:xfrm>
            <a:off x="4704079"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&gt;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6" name="object 26"/>
          <p:cNvSpPr/>
          <p:nvPr/>
        </p:nvSpPr>
        <p:spPr>
          <a:xfrm>
            <a:off x="6595403" y="1606789"/>
            <a:ext cx="674370" cy="210820"/>
          </a:xfrm>
          <a:custGeom>
            <a:avLst/>
            <a:gdLst/>
            <a:ahLst/>
            <a:cxnLst/>
            <a:rect l="l" t="t" r="r" b="b"/>
            <a:pathLst>
              <a:path w="674370" h="210819">
                <a:moveTo>
                  <a:pt x="0" y="210656"/>
                </a:moveTo>
                <a:lnTo>
                  <a:pt x="673858" y="210656"/>
                </a:lnTo>
                <a:lnTo>
                  <a:pt x="673858" y="0"/>
                </a:lnTo>
                <a:lnTo>
                  <a:pt x="0" y="0"/>
                </a:lnTo>
                <a:lnTo>
                  <a:pt x="0" y="210656"/>
                </a:lnTo>
                <a:close/>
              </a:path>
            </a:pathLst>
          </a:custGeom>
          <a:solidFill>
            <a:srgbClr val="000080"/>
          </a:solidFill>
        </p:spPr>
        <p:txBody>
          <a:bodyPr wrap="square" lIns="0" tIns="0" rIns="0" bIns="0" rtlCol="0"/>
          <a:lstStyle/>
          <a:p>
            <a:endParaRPr/>
          </a:p>
        </p:txBody>
      </p:sp>
      <p:sp>
        <p:nvSpPr>
          <p:cNvPr id="27" name="object 27"/>
          <p:cNvSpPr txBox="1"/>
          <p:nvPr/>
        </p:nvSpPr>
        <p:spPr>
          <a:xfrm>
            <a:off x="6558630" y="1581143"/>
            <a:ext cx="65595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Re</a:t>
            </a:r>
            <a:r>
              <a:rPr sz="1450" b="1" spc="-15" dirty="0">
                <a:solidFill>
                  <a:srgbClr val="FFFFFF"/>
                </a:solidFill>
                <a:latin typeface="Arial" panose="020B0604020202020204"/>
                <a:cs typeface="Arial" panose="020B0604020202020204"/>
              </a:rPr>
              <a:t>f</a:t>
            </a:r>
            <a:r>
              <a:rPr sz="1450" b="1" spc="-5" dirty="0">
                <a:solidFill>
                  <a:srgbClr val="FFFFFF"/>
                </a:solidFill>
                <a:latin typeface="Arial" panose="020B0604020202020204"/>
                <a:cs typeface="Arial" panose="020B0604020202020204"/>
              </a:rPr>
              <a:t>u</a:t>
            </a:r>
            <a:r>
              <a:rPr sz="1450" b="1" spc="-15" dirty="0">
                <a:solidFill>
                  <a:srgbClr val="FFFFFF"/>
                </a:solidFill>
                <a:latin typeface="Arial" panose="020B0604020202020204"/>
                <a:cs typeface="Arial" panose="020B0604020202020204"/>
              </a:rPr>
              <a:t>n</a:t>
            </a:r>
            <a:r>
              <a:rPr sz="1450" b="1" spc="-5" dirty="0">
                <a:solidFill>
                  <a:srgbClr val="FFFFFF"/>
                </a:solidFill>
                <a:latin typeface="Arial" panose="020B0604020202020204"/>
                <a:cs typeface="Arial" panose="020B0604020202020204"/>
              </a:rPr>
              <a:t>d</a:t>
            </a:r>
            <a:endParaRPr sz="1450">
              <a:latin typeface="Arial" panose="020B0604020202020204"/>
              <a:cs typeface="Arial" panose="020B0604020202020204"/>
            </a:endParaRPr>
          </a:p>
        </p:txBody>
      </p:sp>
      <p:sp>
        <p:nvSpPr>
          <p:cNvPr id="28" name="object 28"/>
          <p:cNvSpPr/>
          <p:nvPr/>
        </p:nvSpPr>
        <p:spPr>
          <a:xfrm>
            <a:off x="6572311" y="1606789"/>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29" name="object 29"/>
          <p:cNvSpPr/>
          <p:nvPr/>
        </p:nvSpPr>
        <p:spPr>
          <a:xfrm>
            <a:off x="7292232" y="1606789"/>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30" name="object 30"/>
          <p:cNvSpPr/>
          <p:nvPr/>
        </p:nvSpPr>
        <p:spPr>
          <a:xfrm>
            <a:off x="6549222" y="1817400"/>
            <a:ext cx="766445" cy="359410"/>
          </a:xfrm>
          <a:custGeom>
            <a:avLst/>
            <a:gdLst/>
            <a:ahLst/>
            <a:cxnLst/>
            <a:rect l="l" t="t" r="r" b="b"/>
            <a:pathLst>
              <a:path w="766445" h="359410">
                <a:moveTo>
                  <a:pt x="0" y="359036"/>
                </a:moveTo>
                <a:lnTo>
                  <a:pt x="765992" y="359036"/>
                </a:lnTo>
                <a:lnTo>
                  <a:pt x="765992" y="0"/>
                </a:lnTo>
                <a:lnTo>
                  <a:pt x="0" y="0"/>
                </a:lnTo>
                <a:lnTo>
                  <a:pt x="0" y="359036"/>
                </a:lnTo>
                <a:close/>
              </a:path>
            </a:pathLst>
          </a:custGeom>
          <a:solidFill>
            <a:srgbClr val="000080"/>
          </a:solidFill>
        </p:spPr>
        <p:txBody>
          <a:bodyPr wrap="square" lIns="0" tIns="0" rIns="0" bIns="0" rtlCol="0"/>
          <a:lstStyle/>
          <a:p>
            <a:endParaRPr/>
          </a:p>
        </p:txBody>
      </p:sp>
      <p:sp>
        <p:nvSpPr>
          <p:cNvPr id="31" name="object 31"/>
          <p:cNvSpPr/>
          <p:nvPr/>
        </p:nvSpPr>
        <p:spPr>
          <a:xfrm>
            <a:off x="7367739" y="1606789"/>
            <a:ext cx="784860" cy="210820"/>
          </a:xfrm>
          <a:custGeom>
            <a:avLst/>
            <a:gdLst/>
            <a:ahLst/>
            <a:cxnLst/>
            <a:rect l="l" t="t" r="r" b="b"/>
            <a:pathLst>
              <a:path w="784859" h="210819">
                <a:moveTo>
                  <a:pt x="0" y="210656"/>
                </a:moveTo>
                <a:lnTo>
                  <a:pt x="784596" y="210656"/>
                </a:lnTo>
                <a:lnTo>
                  <a:pt x="784596" y="0"/>
                </a:lnTo>
                <a:lnTo>
                  <a:pt x="0" y="0"/>
                </a:lnTo>
                <a:lnTo>
                  <a:pt x="0" y="210656"/>
                </a:lnTo>
                <a:close/>
              </a:path>
            </a:pathLst>
          </a:custGeom>
          <a:solidFill>
            <a:srgbClr val="000080"/>
          </a:solidFill>
        </p:spPr>
        <p:txBody>
          <a:bodyPr wrap="square" lIns="0" tIns="0" rIns="0" bIns="0" rtlCol="0"/>
          <a:lstStyle/>
          <a:p>
            <a:endParaRPr/>
          </a:p>
        </p:txBody>
      </p:sp>
      <p:sp>
        <p:nvSpPr>
          <p:cNvPr id="32" name="object 32"/>
          <p:cNvSpPr/>
          <p:nvPr/>
        </p:nvSpPr>
        <p:spPr>
          <a:xfrm>
            <a:off x="7367739" y="1817400"/>
            <a:ext cx="784860" cy="210185"/>
          </a:xfrm>
          <a:custGeom>
            <a:avLst/>
            <a:gdLst/>
            <a:ahLst/>
            <a:cxnLst/>
            <a:rect l="l" t="t" r="r" b="b"/>
            <a:pathLst>
              <a:path w="784859" h="210185">
                <a:moveTo>
                  <a:pt x="0" y="209783"/>
                </a:moveTo>
                <a:lnTo>
                  <a:pt x="784596" y="209783"/>
                </a:lnTo>
                <a:lnTo>
                  <a:pt x="784596" y="0"/>
                </a:lnTo>
                <a:lnTo>
                  <a:pt x="0" y="0"/>
                </a:lnTo>
                <a:lnTo>
                  <a:pt x="0" y="209783"/>
                </a:lnTo>
                <a:close/>
              </a:path>
            </a:pathLst>
          </a:custGeom>
          <a:solidFill>
            <a:srgbClr val="000080"/>
          </a:solidFill>
        </p:spPr>
        <p:txBody>
          <a:bodyPr wrap="square" lIns="0" tIns="0" rIns="0" bIns="0" rtlCol="0"/>
          <a:lstStyle/>
          <a:p>
            <a:endParaRPr/>
          </a:p>
        </p:txBody>
      </p:sp>
      <p:sp>
        <p:nvSpPr>
          <p:cNvPr id="33" name="object 33"/>
          <p:cNvSpPr txBox="1"/>
          <p:nvPr/>
        </p:nvSpPr>
        <p:spPr>
          <a:xfrm>
            <a:off x="7355039" y="1581143"/>
            <a:ext cx="615950" cy="452755"/>
          </a:xfrm>
          <a:prstGeom prst="rect">
            <a:avLst/>
          </a:prstGeom>
        </p:spPr>
        <p:txBody>
          <a:bodyPr vert="horz" wrap="square" lIns="0" tIns="27305" rIns="0" bIns="0" rtlCol="0">
            <a:spAutoFit/>
          </a:bodyPr>
          <a:lstStyle/>
          <a:p>
            <a:pPr marL="12700" marR="5080">
              <a:lnSpc>
                <a:spcPts val="1660"/>
              </a:lnSpc>
              <a:spcBef>
                <a:spcPts val="215"/>
              </a:spcBef>
            </a:pPr>
            <a:r>
              <a:rPr sz="1450" b="1" spc="-10" dirty="0">
                <a:solidFill>
                  <a:srgbClr val="FFFFFF"/>
                </a:solidFill>
                <a:latin typeface="Arial" panose="020B0604020202020204"/>
                <a:cs typeface="Arial" panose="020B0604020202020204"/>
              </a:rPr>
              <a:t>M</a:t>
            </a:r>
            <a:r>
              <a:rPr sz="1450" b="1" spc="-5" dirty="0">
                <a:solidFill>
                  <a:srgbClr val="FFFFFF"/>
                </a:solidFill>
                <a:latin typeface="Arial" panose="020B0604020202020204"/>
                <a:cs typeface="Arial" panose="020B0604020202020204"/>
              </a:rPr>
              <a:t>ar</a:t>
            </a:r>
            <a:r>
              <a:rPr sz="1450" b="1" spc="-15" dirty="0">
                <a:solidFill>
                  <a:srgbClr val="FFFFFF"/>
                </a:solidFill>
                <a:latin typeface="Arial" panose="020B0604020202020204"/>
                <a:cs typeface="Arial" panose="020B0604020202020204"/>
              </a:rPr>
              <a:t>i</a:t>
            </a:r>
            <a:r>
              <a:rPr sz="1450" b="1" spc="-5" dirty="0">
                <a:solidFill>
                  <a:srgbClr val="FFFFFF"/>
                </a:solidFill>
                <a:latin typeface="Arial" panose="020B0604020202020204"/>
                <a:cs typeface="Arial" panose="020B0604020202020204"/>
              </a:rPr>
              <a:t>tal  </a:t>
            </a:r>
            <a:r>
              <a:rPr sz="1450" b="1" spc="-10" dirty="0">
                <a:solidFill>
                  <a:srgbClr val="FFFFFF"/>
                </a:solidFill>
                <a:latin typeface="Arial" panose="020B0604020202020204"/>
                <a:cs typeface="Arial" panose="020B0604020202020204"/>
              </a:rPr>
              <a:t>Status</a:t>
            </a:r>
            <a:endParaRPr sz="1450">
              <a:latin typeface="Arial" panose="020B0604020202020204"/>
              <a:cs typeface="Arial" panose="020B0604020202020204"/>
            </a:endParaRPr>
          </a:p>
        </p:txBody>
      </p:sp>
      <p:sp>
        <p:nvSpPr>
          <p:cNvPr id="34" name="object 34"/>
          <p:cNvSpPr/>
          <p:nvPr/>
        </p:nvSpPr>
        <p:spPr>
          <a:xfrm>
            <a:off x="7344761"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5" name="object 35"/>
          <p:cNvSpPr/>
          <p:nvPr/>
        </p:nvSpPr>
        <p:spPr>
          <a:xfrm>
            <a:off x="8175306"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6" name="object 36"/>
          <p:cNvSpPr/>
          <p:nvPr/>
        </p:nvSpPr>
        <p:spPr>
          <a:xfrm>
            <a:off x="7321782" y="2027184"/>
            <a:ext cx="876935" cy="149860"/>
          </a:xfrm>
          <a:custGeom>
            <a:avLst/>
            <a:gdLst/>
            <a:ahLst/>
            <a:cxnLst/>
            <a:rect l="l" t="t" r="r" b="b"/>
            <a:pathLst>
              <a:path w="876934" h="149860">
                <a:moveTo>
                  <a:pt x="0" y="149253"/>
                </a:moveTo>
                <a:lnTo>
                  <a:pt x="876511" y="149253"/>
                </a:lnTo>
                <a:lnTo>
                  <a:pt x="876511" y="0"/>
                </a:lnTo>
                <a:lnTo>
                  <a:pt x="0" y="0"/>
                </a:lnTo>
                <a:lnTo>
                  <a:pt x="0" y="149253"/>
                </a:lnTo>
                <a:close/>
              </a:path>
            </a:pathLst>
          </a:custGeom>
          <a:solidFill>
            <a:srgbClr val="000080"/>
          </a:solidFill>
        </p:spPr>
        <p:txBody>
          <a:bodyPr wrap="square" lIns="0" tIns="0" rIns="0" bIns="0" rtlCol="0"/>
          <a:lstStyle/>
          <a:p>
            <a:endParaRPr/>
          </a:p>
        </p:txBody>
      </p:sp>
      <p:sp>
        <p:nvSpPr>
          <p:cNvPr id="37" name="object 37"/>
          <p:cNvSpPr/>
          <p:nvPr/>
        </p:nvSpPr>
        <p:spPr>
          <a:xfrm>
            <a:off x="8251041" y="1606789"/>
            <a:ext cx="746125" cy="210820"/>
          </a:xfrm>
          <a:custGeom>
            <a:avLst/>
            <a:gdLst/>
            <a:ahLst/>
            <a:cxnLst/>
            <a:rect l="l" t="t" r="r" b="b"/>
            <a:pathLst>
              <a:path w="746125" h="210819">
                <a:moveTo>
                  <a:pt x="0" y="210656"/>
                </a:moveTo>
                <a:lnTo>
                  <a:pt x="746076" y="210656"/>
                </a:lnTo>
                <a:lnTo>
                  <a:pt x="746076" y="0"/>
                </a:lnTo>
                <a:lnTo>
                  <a:pt x="0" y="0"/>
                </a:lnTo>
                <a:lnTo>
                  <a:pt x="0" y="210656"/>
                </a:lnTo>
                <a:close/>
              </a:path>
            </a:pathLst>
          </a:custGeom>
          <a:solidFill>
            <a:srgbClr val="000080"/>
          </a:solidFill>
        </p:spPr>
        <p:txBody>
          <a:bodyPr wrap="square" lIns="0" tIns="0" rIns="0" bIns="0" rtlCol="0"/>
          <a:lstStyle/>
          <a:p>
            <a:endParaRPr/>
          </a:p>
        </p:txBody>
      </p:sp>
      <p:sp>
        <p:nvSpPr>
          <p:cNvPr id="38" name="object 38"/>
          <p:cNvSpPr/>
          <p:nvPr/>
        </p:nvSpPr>
        <p:spPr>
          <a:xfrm>
            <a:off x="8251041" y="1817400"/>
            <a:ext cx="746125" cy="210185"/>
          </a:xfrm>
          <a:custGeom>
            <a:avLst/>
            <a:gdLst/>
            <a:ahLst/>
            <a:cxnLst/>
            <a:rect l="l" t="t" r="r" b="b"/>
            <a:pathLst>
              <a:path w="746125" h="210185">
                <a:moveTo>
                  <a:pt x="0" y="209783"/>
                </a:moveTo>
                <a:lnTo>
                  <a:pt x="746076" y="209783"/>
                </a:lnTo>
                <a:lnTo>
                  <a:pt x="746076" y="0"/>
                </a:lnTo>
                <a:lnTo>
                  <a:pt x="0" y="0"/>
                </a:lnTo>
                <a:lnTo>
                  <a:pt x="0" y="209783"/>
                </a:lnTo>
                <a:close/>
              </a:path>
            </a:pathLst>
          </a:custGeom>
          <a:solidFill>
            <a:srgbClr val="000080"/>
          </a:solidFill>
        </p:spPr>
        <p:txBody>
          <a:bodyPr wrap="square" lIns="0" tIns="0" rIns="0" bIns="0" rtlCol="0"/>
          <a:lstStyle/>
          <a:p>
            <a:endParaRPr/>
          </a:p>
        </p:txBody>
      </p:sp>
      <p:sp>
        <p:nvSpPr>
          <p:cNvPr id="39" name="object 39"/>
          <p:cNvSpPr txBox="1"/>
          <p:nvPr/>
        </p:nvSpPr>
        <p:spPr>
          <a:xfrm>
            <a:off x="8238341" y="1581143"/>
            <a:ext cx="708025" cy="452755"/>
          </a:xfrm>
          <a:prstGeom prst="rect">
            <a:avLst/>
          </a:prstGeom>
        </p:spPr>
        <p:txBody>
          <a:bodyPr vert="horz" wrap="square" lIns="0" tIns="27305" rIns="0" bIns="0" rtlCol="0">
            <a:spAutoFit/>
          </a:bodyPr>
          <a:lstStyle/>
          <a:p>
            <a:pPr marL="12700" marR="5080">
              <a:lnSpc>
                <a:spcPts val="1660"/>
              </a:lnSpc>
              <a:spcBef>
                <a:spcPts val="215"/>
              </a:spcBef>
            </a:pPr>
            <a:r>
              <a:rPr sz="1450" b="1" spc="-5" dirty="0">
                <a:solidFill>
                  <a:srgbClr val="FFFFFF"/>
                </a:solidFill>
                <a:latin typeface="Arial" panose="020B0604020202020204"/>
                <a:cs typeface="Arial" panose="020B0604020202020204"/>
              </a:rPr>
              <a:t>Ta</a:t>
            </a:r>
            <a:r>
              <a:rPr sz="1450" b="1" spc="-10" dirty="0">
                <a:solidFill>
                  <a:srgbClr val="FFFFFF"/>
                </a:solidFill>
                <a:latin typeface="Arial" panose="020B0604020202020204"/>
                <a:cs typeface="Arial" panose="020B0604020202020204"/>
              </a:rPr>
              <a:t>x</a:t>
            </a:r>
            <a:r>
              <a:rPr sz="1450" b="1" spc="-5" dirty="0">
                <a:solidFill>
                  <a:srgbClr val="FFFFFF"/>
                </a:solidFill>
                <a:latin typeface="Arial" panose="020B0604020202020204"/>
                <a:cs typeface="Arial" panose="020B0604020202020204"/>
              </a:rPr>
              <a:t>ab</a:t>
            </a:r>
            <a:r>
              <a:rPr sz="1450" b="1" spc="-15" dirty="0">
                <a:solidFill>
                  <a:srgbClr val="FFFFFF"/>
                </a:solidFill>
                <a:latin typeface="Arial" panose="020B0604020202020204"/>
                <a:cs typeface="Arial" panose="020B0604020202020204"/>
              </a:rPr>
              <a:t>l</a:t>
            </a:r>
            <a:r>
              <a:rPr sz="1450" b="1" spc="-5" dirty="0">
                <a:solidFill>
                  <a:srgbClr val="FFFFFF"/>
                </a:solidFill>
                <a:latin typeface="Arial" panose="020B0604020202020204"/>
                <a:cs typeface="Arial" panose="020B0604020202020204"/>
              </a:rPr>
              <a:t>e  </a:t>
            </a:r>
            <a:r>
              <a:rPr sz="1450" b="1" spc="-10" dirty="0">
                <a:solidFill>
                  <a:srgbClr val="FFFFFF"/>
                </a:solidFill>
                <a:latin typeface="Arial" panose="020B0604020202020204"/>
                <a:cs typeface="Arial" panose="020B0604020202020204"/>
              </a:rPr>
              <a:t>Income</a:t>
            </a:r>
            <a:endParaRPr sz="1450">
              <a:latin typeface="Arial" panose="020B0604020202020204"/>
              <a:cs typeface="Arial" panose="020B0604020202020204"/>
            </a:endParaRPr>
          </a:p>
        </p:txBody>
      </p:sp>
      <p:sp>
        <p:nvSpPr>
          <p:cNvPr id="40" name="object 40"/>
          <p:cNvSpPr/>
          <p:nvPr/>
        </p:nvSpPr>
        <p:spPr>
          <a:xfrm>
            <a:off x="8227917" y="1606744"/>
            <a:ext cx="0" cy="421005"/>
          </a:xfrm>
          <a:custGeom>
            <a:avLst/>
            <a:gdLst/>
            <a:ahLst/>
            <a:cxnLst/>
            <a:rect l="l" t="t" r="r" b="b"/>
            <a:pathLst>
              <a:path h="421005">
                <a:moveTo>
                  <a:pt x="0" y="0"/>
                </a:moveTo>
                <a:lnTo>
                  <a:pt x="0" y="420439"/>
                </a:lnTo>
              </a:path>
            </a:pathLst>
          </a:custGeom>
          <a:ln w="46178">
            <a:solidFill>
              <a:srgbClr val="000080"/>
            </a:solidFill>
          </a:ln>
        </p:spPr>
        <p:txBody>
          <a:bodyPr wrap="square" lIns="0" tIns="0" rIns="0" bIns="0" rtlCol="0"/>
          <a:lstStyle/>
          <a:p>
            <a:endParaRPr/>
          </a:p>
        </p:txBody>
      </p:sp>
      <p:sp>
        <p:nvSpPr>
          <p:cNvPr id="41" name="object 41"/>
          <p:cNvSpPr/>
          <p:nvPr/>
        </p:nvSpPr>
        <p:spPr>
          <a:xfrm>
            <a:off x="9020078"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42" name="object 42"/>
          <p:cNvSpPr/>
          <p:nvPr/>
        </p:nvSpPr>
        <p:spPr>
          <a:xfrm>
            <a:off x="8204828" y="2027184"/>
            <a:ext cx="838835" cy="149860"/>
          </a:xfrm>
          <a:custGeom>
            <a:avLst/>
            <a:gdLst/>
            <a:ahLst/>
            <a:cxnLst/>
            <a:rect l="l" t="t" r="r" b="b"/>
            <a:pathLst>
              <a:path w="838834" h="149860">
                <a:moveTo>
                  <a:pt x="0" y="149253"/>
                </a:moveTo>
                <a:lnTo>
                  <a:pt x="838210" y="149253"/>
                </a:lnTo>
                <a:lnTo>
                  <a:pt x="838210" y="0"/>
                </a:lnTo>
                <a:lnTo>
                  <a:pt x="0" y="0"/>
                </a:lnTo>
                <a:lnTo>
                  <a:pt x="0" y="149253"/>
                </a:lnTo>
                <a:close/>
              </a:path>
            </a:pathLst>
          </a:custGeom>
          <a:solidFill>
            <a:srgbClr val="000080"/>
          </a:solidFill>
        </p:spPr>
        <p:txBody>
          <a:bodyPr wrap="square" lIns="0" tIns="0" rIns="0" bIns="0" rtlCol="0"/>
          <a:lstStyle/>
          <a:p>
            <a:endParaRPr/>
          </a:p>
        </p:txBody>
      </p:sp>
      <p:sp>
        <p:nvSpPr>
          <p:cNvPr id="43" name="object 43"/>
          <p:cNvSpPr/>
          <p:nvPr/>
        </p:nvSpPr>
        <p:spPr>
          <a:xfrm>
            <a:off x="9095814" y="1785716"/>
            <a:ext cx="543560" cy="210820"/>
          </a:xfrm>
          <a:custGeom>
            <a:avLst/>
            <a:gdLst/>
            <a:ahLst/>
            <a:cxnLst/>
            <a:rect l="l" t="t" r="r" b="b"/>
            <a:pathLst>
              <a:path w="543559" h="210819">
                <a:moveTo>
                  <a:pt x="0" y="210656"/>
                </a:moveTo>
                <a:lnTo>
                  <a:pt x="543414" y="210656"/>
                </a:lnTo>
                <a:lnTo>
                  <a:pt x="543414" y="0"/>
                </a:lnTo>
                <a:lnTo>
                  <a:pt x="0" y="0"/>
                </a:lnTo>
                <a:lnTo>
                  <a:pt x="0" y="210656"/>
                </a:lnTo>
                <a:close/>
              </a:path>
            </a:pathLst>
          </a:custGeom>
          <a:solidFill>
            <a:srgbClr val="000080"/>
          </a:solidFill>
        </p:spPr>
        <p:txBody>
          <a:bodyPr wrap="square" lIns="0" tIns="0" rIns="0" bIns="0" rtlCol="0"/>
          <a:lstStyle/>
          <a:p>
            <a:endParaRPr/>
          </a:p>
        </p:txBody>
      </p:sp>
      <p:sp>
        <p:nvSpPr>
          <p:cNvPr id="44" name="object 44"/>
          <p:cNvSpPr txBox="1"/>
          <p:nvPr/>
        </p:nvSpPr>
        <p:spPr>
          <a:xfrm>
            <a:off x="9083114" y="1759879"/>
            <a:ext cx="53403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Che</a:t>
            </a:r>
            <a:r>
              <a:rPr sz="1450" b="1" spc="-20" dirty="0">
                <a:solidFill>
                  <a:srgbClr val="FFFFFF"/>
                </a:solidFill>
                <a:latin typeface="Arial" panose="020B0604020202020204"/>
                <a:cs typeface="Arial" panose="020B0604020202020204"/>
              </a:rPr>
              <a:t>a</a:t>
            </a:r>
            <a:r>
              <a:rPr sz="1450" b="1" spc="-5" dirty="0">
                <a:solidFill>
                  <a:srgbClr val="FFFFFF"/>
                </a:solidFill>
                <a:latin typeface="Arial" panose="020B0604020202020204"/>
                <a:cs typeface="Arial" panose="020B0604020202020204"/>
              </a:rPr>
              <a:t>t</a:t>
            </a:r>
            <a:endParaRPr sz="1450">
              <a:latin typeface="Arial" panose="020B0604020202020204"/>
              <a:cs typeface="Arial" panose="020B0604020202020204"/>
            </a:endParaRPr>
          </a:p>
        </p:txBody>
      </p:sp>
      <p:sp>
        <p:nvSpPr>
          <p:cNvPr id="45" name="object 45"/>
          <p:cNvSpPr/>
          <p:nvPr/>
        </p:nvSpPr>
        <p:spPr>
          <a:xfrm>
            <a:off x="9049601" y="1606744"/>
            <a:ext cx="635635" cy="179070"/>
          </a:xfrm>
          <a:custGeom>
            <a:avLst/>
            <a:gdLst/>
            <a:ahLst/>
            <a:cxnLst/>
            <a:rect l="l" t="t" r="r" b="b"/>
            <a:pathLst>
              <a:path w="635634" h="179069">
                <a:moveTo>
                  <a:pt x="0" y="178972"/>
                </a:moveTo>
                <a:lnTo>
                  <a:pt x="635557" y="178972"/>
                </a:lnTo>
                <a:lnTo>
                  <a:pt x="635557" y="0"/>
                </a:lnTo>
                <a:lnTo>
                  <a:pt x="0" y="0"/>
                </a:lnTo>
                <a:lnTo>
                  <a:pt x="0" y="178972"/>
                </a:lnTo>
                <a:close/>
              </a:path>
            </a:pathLst>
          </a:custGeom>
          <a:solidFill>
            <a:srgbClr val="000080"/>
          </a:solidFill>
        </p:spPr>
        <p:txBody>
          <a:bodyPr wrap="square" lIns="0" tIns="0" rIns="0" bIns="0" rtlCol="0"/>
          <a:lstStyle/>
          <a:p>
            <a:endParaRPr/>
          </a:p>
        </p:txBody>
      </p:sp>
      <p:sp>
        <p:nvSpPr>
          <p:cNvPr id="46" name="object 46"/>
          <p:cNvSpPr/>
          <p:nvPr/>
        </p:nvSpPr>
        <p:spPr>
          <a:xfrm>
            <a:off x="9072690" y="1785716"/>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47" name="object 47"/>
          <p:cNvSpPr/>
          <p:nvPr/>
        </p:nvSpPr>
        <p:spPr>
          <a:xfrm>
            <a:off x="9662227" y="1785716"/>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48" name="object 48"/>
          <p:cNvSpPr/>
          <p:nvPr/>
        </p:nvSpPr>
        <p:spPr>
          <a:xfrm>
            <a:off x="9049601" y="1996373"/>
            <a:ext cx="635635" cy="180340"/>
          </a:xfrm>
          <a:custGeom>
            <a:avLst/>
            <a:gdLst/>
            <a:ahLst/>
            <a:cxnLst/>
            <a:rect l="l" t="t" r="r" b="b"/>
            <a:pathLst>
              <a:path w="635634" h="180339">
                <a:moveTo>
                  <a:pt x="0" y="180063"/>
                </a:moveTo>
                <a:lnTo>
                  <a:pt x="635557" y="180063"/>
                </a:lnTo>
                <a:lnTo>
                  <a:pt x="635557" y="0"/>
                </a:lnTo>
                <a:lnTo>
                  <a:pt x="0" y="0"/>
                </a:lnTo>
                <a:lnTo>
                  <a:pt x="0" y="180063"/>
                </a:lnTo>
                <a:close/>
              </a:path>
            </a:pathLst>
          </a:custGeom>
          <a:solidFill>
            <a:srgbClr val="000080"/>
          </a:solidFill>
        </p:spPr>
        <p:txBody>
          <a:bodyPr wrap="square" lIns="0" tIns="0" rIns="0" bIns="0" rtlCol="0"/>
          <a:lstStyle/>
          <a:p>
            <a:endParaRPr/>
          </a:p>
        </p:txBody>
      </p:sp>
      <p:sp>
        <p:nvSpPr>
          <p:cNvPr id="49" name="object 49"/>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0" name="object 50"/>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1" name="object 51"/>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2" name="object 52"/>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3" name="object 53"/>
          <p:cNvSpPr/>
          <p:nvPr/>
        </p:nvSpPr>
        <p:spPr>
          <a:xfrm>
            <a:off x="6549222" y="1603429"/>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54" name="object 54"/>
          <p:cNvSpPr/>
          <p:nvPr/>
        </p:nvSpPr>
        <p:spPr>
          <a:xfrm>
            <a:off x="6551301" y="1602252"/>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55" name="object 55"/>
          <p:cNvSpPr/>
          <p:nvPr/>
        </p:nvSpPr>
        <p:spPr>
          <a:xfrm>
            <a:off x="7317297" y="1602252"/>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56" name="object 56"/>
          <p:cNvSpPr/>
          <p:nvPr/>
        </p:nvSpPr>
        <p:spPr>
          <a:xfrm>
            <a:off x="7317297"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7" name="object 57"/>
          <p:cNvSpPr/>
          <p:nvPr/>
        </p:nvSpPr>
        <p:spPr>
          <a:xfrm>
            <a:off x="7321782" y="1603429"/>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58" name="object 58"/>
          <p:cNvSpPr/>
          <p:nvPr/>
        </p:nvSpPr>
        <p:spPr>
          <a:xfrm>
            <a:off x="7323860" y="1602252"/>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59" name="object 59"/>
          <p:cNvSpPr/>
          <p:nvPr/>
        </p:nvSpPr>
        <p:spPr>
          <a:xfrm>
            <a:off x="8200362"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0" name="object 60"/>
          <p:cNvSpPr/>
          <p:nvPr/>
        </p:nvSpPr>
        <p:spPr>
          <a:xfrm>
            <a:off x="8200362"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1" name="object 61"/>
          <p:cNvSpPr/>
          <p:nvPr/>
        </p:nvSpPr>
        <p:spPr>
          <a:xfrm>
            <a:off x="8204828" y="1603429"/>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62" name="object 62"/>
          <p:cNvSpPr/>
          <p:nvPr/>
        </p:nvSpPr>
        <p:spPr>
          <a:xfrm>
            <a:off x="8206924" y="1602252"/>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63" name="object 63"/>
          <p:cNvSpPr/>
          <p:nvPr/>
        </p:nvSpPr>
        <p:spPr>
          <a:xfrm>
            <a:off x="9045135"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4" name="object 64"/>
          <p:cNvSpPr/>
          <p:nvPr/>
        </p:nvSpPr>
        <p:spPr>
          <a:xfrm>
            <a:off x="90451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5" name="object 65"/>
          <p:cNvSpPr/>
          <p:nvPr/>
        </p:nvSpPr>
        <p:spPr>
          <a:xfrm>
            <a:off x="9049601" y="1603429"/>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66" name="object 66"/>
          <p:cNvSpPr/>
          <p:nvPr/>
        </p:nvSpPr>
        <p:spPr>
          <a:xfrm>
            <a:off x="9051697" y="1602252"/>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67" name="object 67"/>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8" name="object 68"/>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9" name="object 69"/>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70" name="object 70"/>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71" name="object 71"/>
          <p:cNvSpPr/>
          <p:nvPr/>
        </p:nvSpPr>
        <p:spPr>
          <a:xfrm>
            <a:off x="65447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2" name="object 72"/>
          <p:cNvSpPr/>
          <p:nvPr/>
        </p:nvSpPr>
        <p:spPr>
          <a:xfrm>
            <a:off x="7317297"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3" name="object 73"/>
          <p:cNvSpPr/>
          <p:nvPr/>
        </p:nvSpPr>
        <p:spPr>
          <a:xfrm>
            <a:off x="8200362"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4" name="object 74"/>
          <p:cNvSpPr/>
          <p:nvPr/>
        </p:nvSpPr>
        <p:spPr>
          <a:xfrm>
            <a:off x="90451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5" name="object 75"/>
          <p:cNvSpPr/>
          <p:nvPr/>
        </p:nvSpPr>
        <p:spPr>
          <a:xfrm>
            <a:off x="9687283"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6" name="object 76"/>
          <p:cNvSpPr txBox="1"/>
          <p:nvPr/>
        </p:nvSpPr>
        <p:spPr>
          <a:xfrm>
            <a:off x="6549222" y="2176435"/>
            <a:ext cx="766445" cy="274320"/>
          </a:xfrm>
          <a:prstGeom prst="rect">
            <a:avLst/>
          </a:prstGeom>
          <a:solidFill>
            <a:srgbClr val="E4E4E4"/>
          </a:solidFill>
        </p:spPr>
        <p:txBody>
          <a:bodyPr vert="horz" wrap="square" lIns="0" tIns="51435" rIns="0" bIns="0" rtlCol="0">
            <a:spAutoFit/>
          </a:bodyPr>
          <a:lstStyle/>
          <a:p>
            <a:pPr marL="45720">
              <a:lnSpc>
                <a:spcPct val="100000"/>
              </a:lnSpc>
              <a:spcBef>
                <a:spcPts val="405"/>
              </a:spcBef>
            </a:pPr>
            <a:r>
              <a:rPr sz="1450" spc="-5" dirty="0">
                <a:latin typeface="Arial" panose="020B0604020202020204"/>
                <a:cs typeface="Arial" panose="020B0604020202020204"/>
              </a:rPr>
              <a:t>No</a:t>
            </a:r>
            <a:endParaRPr sz="1450">
              <a:latin typeface="Arial" panose="020B0604020202020204"/>
              <a:cs typeface="Arial" panose="020B0604020202020204"/>
            </a:endParaRPr>
          </a:p>
        </p:txBody>
      </p:sp>
      <p:sp>
        <p:nvSpPr>
          <p:cNvPr id="77" name="object 77"/>
          <p:cNvSpPr txBox="1"/>
          <p:nvPr/>
        </p:nvSpPr>
        <p:spPr>
          <a:xfrm>
            <a:off x="7321775" y="2176435"/>
            <a:ext cx="852169" cy="274320"/>
          </a:xfrm>
          <a:prstGeom prst="rect">
            <a:avLst/>
          </a:prstGeom>
          <a:solidFill>
            <a:srgbClr val="C0C0C0"/>
          </a:solidFill>
        </p:spPr>
        <p:txBody>
          <a:bodyPr vert="horz" wrap="square" lIns="0" tIns="51435" rIns="0" bIns="0" rtlCol="0">
            <a:spAutoFit/>
          </a:bodyPr>
          <a:lstStyle/>
          <a:p>
            <a:pPr marL="45720">
              <a:lnSpc>
                <a:spcPct val="100000"/>
              </a:lnSpc>
              <a:spcBef>
                <a:spcPts val="405"/>
              </a:spcBef>
            </a:pPr>
            <a:r>
              <a:rPr sz="1450" spc="-5" dirty="0">
                <a:latin typeface="Arial" panose="020B0604020202020204"/>
                <a:cs typeface="Arial" panose="020B0604020202020204"/>
              </a:rPr>
              <a:t>Married</a:t>
            </a:r>
            <a:endParaRPr sz="1450">
              <a:latin typeface="Arial" panose="020B0604020202020204"/>
              <a:cs typeface="Arial" panose="020B0604020202020204"/>
            </a:endParaRPr>
          </a:p>
        </p:txBody>
      </p:sp>
      <p:sp>
        <p:nvSpPr>
          <p:cNvPr id="78" name="object 78"/>
          <p:cNvSpPr txBox="1"/>
          <p:nvPr/>
        </p:nvSpPr>
        <p:spPr>
          <a:xfrm>
            <a:off x="8180224" y="2176435"/>
            <a:ext cx="862965" cy="274320"/>
          </a:xfrm>
          <a:prstGeom prst="rect">
            <a:avLst/>
          </a:prstGeom>
          <a:solidFill>
            <a:srgbClr val="E4E4E4"/>
          </a:solidFill>
        </p:spPr>
        <p:txBody>
          <a:bodyPr vert="horz" wrap="square" lIns="0" tIns="51435" rIns="0" bIns="0" rtlCol="0">
            <a:spAutoFit/>
          </a:bodyPr>
          <a:lstStyle/>
          <a:p>
            <a:pPr marL="70485">
              <a:lnSpc>
                <a:spcPct val="100000"/>
              </a:lnSpc>
              <a:spcBef>
                <a:spcPts val="405"/>
              </a:spcBef>
            </a:pPr>
            <a:r>
              <a:rPr sz="1450" spc="-10" dirty="0">
                <a:latin typeface="Arial" panose="020B0604020202020204"/>
                <a:cs typeface="Arial" panose="020B0604020202020204"/>
              </a:rPr>
              <a:t>80K</a:t>
            </a:r>
            <a:endParaRPr sz="1450">
              <a:latin typeface="Arial" panose="020B0604020202020204"/>
              <a:cs typeface="Arial" panose="020B0604020202020204"/>
            </a:endParaRPr>
          </a:p>
        </p:txBody>
      </p:sp>
      <p:sp>
        <p:nvSpPr>
          <p:cNvPr id="79" name="object 79"/>
          <p:cNvSpPr txBox="1"/>
          <p:nvPr/>
        </p:nvSpPr>
        <p:spPr>
          <a:xfrm>
            <a:off x="9049604" y="2176435"/>
            <a:ext cx="612775" cy="275590"/>
          </a:xfrm>
          <a:prstGeom prst="rect">
            <a:avLst/>
          </a:prstGeom>
          <a:solidFill>
            <a:srgbClr val="C0C0C0"/>
          </a:solidFill>
        </p:spPr>
        <p:txBody>
          <a:bodyPr vert="horz" wrap="square" lIns="0" tIns="52705" rIns="0" bIns="0" rtlCol="0">
            <a:spAutoFit/>
          </a:bodyPr>
          <a:lstStyle/>
          <a:p>
            <a:pPr marL="45720">
              <a:lnSpc>
                <a:spcPct val="100000"/>
              </a:lnSpc>
              <a:spcBef>
                <a:spcPts val="415"/>
              </a:spcBef>
            </a:pPr>
            <a:r>
              <a:rPr sz="1450" b="1" spc="-5" dirty="0">
                <a:latin typeface="Arial" panose="020B0604020202020204"/>
                <a:cs typeface="Arial" panose="020B0604020202020204"/>
              </a:rPr>
              <a:t>?</a:t>
            </a:r>
            <a:endParaRPr sz="1450">
              <a:latin typeface="Arial" panose="020B0604020202020204"/>
              <a:cs typeface="Arial" panose="020B0604020202020204"/>
            </a:endParaRPr>
          </a:p>
        </p:txBody>
      </p:sp>
      <p:sp>
        <p:nvSpPr>
          <p:cNvPr id="80" name="object 80"/>
          <p:cNvSpPr/>
          <p:nvPr/>
        </p:nvSpPr>
        <p:spPr>
          <a:xfrm>
            <a:off x="654593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81" name="object 81"/>
          <p:cNvSpPr/>
          <p:nvPr/>
        </p:nvSpPr>
        <p:spPr>
          <a:xfrm>
            <a:off x="65447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82" name="object 82"/>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83" name="object 83"/>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84" name="object 84"/>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85" name="object 85"/>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86" name="object 86"/>
          <p:cNvSpPr/>
          <p:nvPr/>
        </p:nvSpPr>
        <p:spPr>
          <a:xfrm>
            <a:off x="6549222" y="2526513"/>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87" name="object 87"/>
          <p:cNvSpPr/>
          <p:nvPr/>
        </p:nvSpPr>
        <p:spPr>
          <a:xfrm>
            <a:off x="6551301" y="2525309"/>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88" name="object 88"/>
          <p:cNvSpPr/>
          <p:nvPr/>
        </p:nvSpPr>
        <p:spPr>
          <a:xfrm>
            <a:off x="7318492"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89" name="object 89"/>
          <p:cNvSpPr/>
          <p:nvPr/>
        </p:nvSpPr>
        <p:spPr>
          <a:xfrm>
            <a:off x="7317297"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90" name="object 90"/>
          <p:cNvSpPr/>
          <p:nvPr/>
        </p:nvSpPr>
        <p:spPr>
          <a:xfrm>
            <a:off x="7317297" y="2525309"/>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91" name="object 91"/>
          <p:cNvSpPr/>
          <p:nvPr/>
        </p:nvSpPr>
        <p:spPr>
          <a:xfrm>
            <a:off x="7317297"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2" name="object 92"/>
          <p:cNvSpPr/>
          <p:nvPr/>
        </p:nvSpPr>
        <p:spPr>
          <a:xfrm>
            <a:off x="7321782" y="2526513"/>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93" name="object 93"/>
          <p:cNvSpPr/>
          <p:nvPr/>
        </p:nvSpPr>
        <p:spPr>
          <a:xfrm>
            <a:off x="7323860" y="2525309"/>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94" name="object 94"/>
          <p:cNvSpPr/>
          <p:nvPr/>
        </p:nvSpPr>
        <p:spPr>
          <a:xfrm>
            <a:off x="8201548"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95" name="object 95"/>
          <p:cNvSpPr/>
          <p:nvPr/>
        </p:nvSpPr>
        <p:spPr>
          <a:xfrm>
            <a:off x="8200362"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96" name="object 96"/>
          <p:cNvSpPr/>
          <p:nvPr/>
        </p:nvSpPr>
        <p:spPr>
          <a:xfrm>
            <a:off x="8200362"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97" name="object 97"/>
          <p:cNvSpPr/>
          <p:nvPr/>
        </p:nvSpPr>
        <p:spPr>
          <a:xfrm>
            <a:off x="8200362"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8" name="object 98"/>
          <p:cNvSpPr/>
          <p:nvPr/>
        </p:nvSpPr>
        <p:spPr>
          <a:xfrm>
            <a:off x="8204828" y="2526513"/>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99" name="object 99"/>
          <p:cNvSpPr/>
          <p:nvPr/>
        </p:nvSpPr>
        <p:spPr>
          <a:xfrm>
            <a:off x="8206924" y="2525309"/>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100" name="object 100"/>
          <p:cNvSpPr/>
          <p:nvPr/>
        </p:nvSpPr>
        <p:spPr>
          <a:xfrm>
            <a:off x="9046321"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1" name="object 101"/>
          <p:cNvSpPr/>
          <p:nvPr/>
        </p:nvSpPr>
        <p:spPr>
          <a:xfrm>
            <a:off x="90451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2" name="object 102"/>
          <p:cNvSpPr/>
          <p:nvPr/>
        </p:nvSpPr>
        <p:spPr>
          <a:xfrm>
            <a:off x="9045135"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3" name="object 103"/>
          <p:cNvSpPr/>
          <p:nvPr/>
        </p:nvSpPr>
        <p:spPr>
          <a:xfrm>
            <a:off x="90451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04" name="object 104"/>
          <p:cNvSpPr/>
          <p:nvPr/>
        </p:nvSpPr>
        <p:spPr>
          <a:xfrm>
            <a:off x="9049601" y="2526513"/>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105" name="object 105"/>
          <p:cNvSpPr/>
          <p:nvPr/>
        </p:nvSpPr>
        <p:spPr>
          <a:xfrm>
            <a:off x="9051697" y="2525309"/>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106" name="object 106"/>
          <p:cNvSpPr/>
          <p:nvPr/>
        </p:nvSpPr>
        <p:spPr>
          <a:xfrm>
            <a:off x="968846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7" name="object 107"/>
          <p:cNvSpPr/>
          <p:nvPr/>
        </p:nvSpPr>
        <p:spPr>
          <a:xfrm>
            <a:off x="9687283"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8" name="object 108"/>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9" name="object 109"/>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0" name="object 110"/>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11" name="object 111"/>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2" name="object 112"/>
          <p:cNvSpPr txBox="1"/>
          <p:nvPr/>
        </p:nvSpPr>
        <p:spPr>
          <a:xfrm>
            <a:off x="6516824" y="2516006"/>
            <a:ext cx="34290"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spc="5" dirty="0">
                <a:latin typeface="Arial" panose="020B0604020202020204"/>
                <a:cs typeface="Arial" panose="020B0604020202020204"/>
              </a:rPr>
              <a:t>10</a:t>
            </a:r>
            <a:endParaRPr sz="100">
              <a:latin typeface="Arial" panose="020B0604020202020204"/>
              <a:cs typeface="Arial" panose="020B0604020202020204"/>
            </a:endParaRPr>
          </a:p>
        </p:txBody>
      </p:sp>
      <p:sp>
        <p:nvSpPr>
          <p:cNvPr id="114" name="object 114"/>
          <p:cNvSpPr/>
          <p:nvPr/>
        </p:nvSpPr>
        <p:spPr>
          <a:xfrm>
            <a:off x="4188841" y="1813432"/>
            <a:ext cx="2364740" cy="709295"/>
          </a:xfrm>
          <a:custGeom>
            <a:avLst/>
            <a:gdLst/>
            <a:ahLst/>
            <a:cxnLst/>
            <a:rect l="l" t="t" r="r" b="b"/>
            <a:pathLst>
              <a:path w="2364740" h="709294">
                <a:moveTo>
                  <a:pt x="2353488" y="25400"/>
                </a:moveTo>
                <a:lnTo>
                  <a:pt x="2301112" y="25400"/>
                </a:lnTo>
                <a:lnTo>
                  <a:pt x="2305558" y="40639"/>
                </a:lnTo>
                <a:lnTo>
                  <a:pt x="2293353" y="44199"/>
                </a:lnTo>
                <a:lnTo>
                  <a:pt x="2301747" y="73151"/>
                </a:lnTo>
                <a:lnTo>
                  <a:pt x="2353488" y="25400"/>
                </a:lnTo>
                <a:close/>
              </a:path>
              <a:path w="2364740" h="709294">
                <a:moveTo>
                  <a:pt x="2288933" y="28952"/>
                </a:moveTo>
                <a:lnTo>
                  <a:pt x="2240153" y="43179"/>
                </a:lnTo>
                <a:lnTo>
                  <a:pt x="2244597" y="58419"/>
                </a:lnTo>
                <a:lnTo>
                  <a:pt x="2293353" y="44199"/>
                </a:lnTo>
                <a:lnTo>
                  <a:pt x="2288933" y="28952"/>
                </a:lnTo>
                <a:close/>
              </a:path>
              <a:path w="2364740" h="709294">
                <a:moveTo>
                  <a:pt x="2301112" y="25400"/>
                </a:moveTo>
                <a:lnTo>
                  <a:pt x="2288933" y="28952"/>
                </a:lnTo>
                <a:lnTo>
                  <a:pt x="2293353" y="44199"/>
                </a:lnTo>
                <a:lnTo>
                  <a:pt x="2305558" y="40639"/>
                </a:lnTo>
                <a:lnTo>
                  <a:pt x="2301112" y="25400"/>
                </a:lnTo>
                <a:close/>
              </a:path>
              <a:path w="2364740" h="709294">
                <a:moveTo>
                  <a:pt x="2280538" y="0"/>
                </a:moveTo>
                <a:lnTo>
                  <a:pt x="2288933" y="28952"/>
                </a:lnTo>
                <a:lnTo>
                  <a:pt x="2301112" y="25400"/>
                </a:lnTo>
                <a:lnTo>
                  <a:pt x="2353488" y="25400"/>
                </a:lnTo>
                <a:lnTo>
                  <a:pt x="2364359" y="15366"/>
                </a:lnTo>
                <a:lnTo>
                  <a:pt x="2280538" y="0"/>
                </a:lnTo>
                <a:close/>
              </a:path>
              <a:path w="2364740" h="709294">
                <a:moveTo>
                  <a:pt x="2194433" y="56387"/>
                </a:moveTo>
                <a:lnTo>
                  <a:pt x="2133472" y="74167"/>
                </a:lnTo>
                <a:lnTo>
                  <a:pt x="2137918" y="89407"/>
                </a:lnTo>
                <a:lnTo>
                  <a:pt x="2198878" y="71627"/>
                </a:lnTo>
                <a:lnTo>
                  <a:pt x="2194433" y="56387"/>
                </a:lnTo>
                <a:close/>
              </a:path>
              <a:path w="2364740" h="709294">
                <a:moveTo>
                  <a:pt x="2087753" y="87375"/>
                </a:moveTo>
                <a:lnTo>
                  <a:pt x="2026793" y="105155"/>
                </a:lnTo>
                <a:lnTo>
                  <a:pt x="2031110" y="120395"/>
                </a:lnTo>
                <a:lnTo>
                  <a:pt x="2092197" y="102615"/>
                </a:lnTo>
                <a:lnTo>
                  <a:pt x="2087753" y="87375"/>
                </a:lnTo>
                <a:close/>
              </a:path>
              <a:path w="2364740" h="709294">
                <a:moveTo>
                  <a:pt x="1980945" y="118363"/>
                </a:moveTo>
                <a:lnTo>
                  <a:pt x="1919985" y="136143"/>
                </a:lnTo>
                <a:lnTo>
                  <a:pt x="1924431" y="151383"/>
                </a:lnTo>
                <a:lnTo>
                  <a:pt x="1985391" y="133603"/>
                </a:lnTo>
                <a:lnTo>
                  <a:pt x="1980945" y="118363"/>
                </a:lnTo>
                <a:close/>
              </a:path>
              <a:path w="2364740" h="709294">
                <a:moveTo>
                  <a:pt x="1874266" y="149351"/>
                </a:moveTo>
                <a:lnTo>
                  <a:pt x="1813306" y="167131"/>
                </a:lnTo>
                <a:lnTo>
                  <a:pt x="1817750" y="182371"/>
                </a:lnTo>
                <a:lnTo>
                  <a:pt x="1878710" y="164591"/>
                </a:lnTo>
                <a:lnTo>
                  <a:pt x="1874266" y="149351"/>
                </a:lnTo>
                <a:close/>
              </a:path>
              <a:path w="2364740" h="709294">
                <a:moveTo>
                  <a:pt x="1767585" y="180339"/>
                </a:moveTo>
                <a:lnTo>
                  <a:pt x="1706625" y="198119"/>
                </a:lnTo>
                <a:lnTo>
                  <a:pt x="1711070" y="213359"/>
                </a:lnTo>
                <a:lnTo>
                  <a:pt x="1772031" y="195579"/>
                </a:lnTo>
                <a:lnTo>
                  <a:pt x="1767585" y="180339"/>
                </a:lnTo>
                <a:close/>
              </a:path>
              <a:path w="2364740" h="709294">
                <a:moveTo>
                  <a:pt x="1660906" y="211327"/>
                </a:moveTo>
                <a:lnTo>
                  <a:pt x="1599819" y="229107"/>
                </a:lnTo>
                <a:lnTo>
                  <a:pt x="1604263" y="244347"/>
                </a:lnTo>
                <a:lnTo>
                  <a:pt x="1665223" y="226567"/>
                </a:lnTo>
                <a:lnTo>
                  <a:pt x="1660906" y="211327"/>
                </a:lnTo>
                <a:close/>
              </a:path>
              <a:path w="2364740" h="709294">
                <a:moveTo>
                  <a:pt x="1554098" y="242315"/>
                </a:moveTo>
                <a:lnTo>
                  <a:pt x="1493138" y="259968"/>
                </a:lnTo>
                <a:lnTo>
                  <a:pt x="1497583" y="275336"/>
                </a:lnTo>
                <a:lnTo>
                  <a:pt x="1558544" y="257555"/>
                </a:lnTo>
                <a:lnTo>
                  <a:pt x="1554098" y="242315"/>
                </a:lnTo>
                <a:close/>
              </a:path>
              <a:path w="2364740" h="709294">
                <a:moveTo>
                  <a:pt x="1447419" y="273303"/>
                </a:moveTo>
                <a:lnTo>
                  <a:pt x="1386458" y="290956"/>
                </a:lnTo>
                <a:lnTo>
                  <a:pt x="1390904" y="306196"/>
                </a:lnTo>
                <a:lnTo>
                  <a:pt x="1451863" y="288543"/>
                </a:lnTo>
                <a:lnTo>
                  <a:pt x="1447419" y="273303"/>
                </a:lnTo>
                <a:close/>
              </a:path>
              <a:path w="2364740" h="709294">
                <a:moveTo>
                  <a:pt x="1340738" y="304291"/>
                </a:moveTo>
                <a:lnTo>
                  <a:pt x="1279651" y="321944"/>
                </a:lnTo>
                <a:lnTo>
                  <a:pt x="1284096" y="337184"/>
                </a:lnTo>
                <a:lnTo>
                  <a:pt x="1345183" y="319531"/>
                </a:lnTo>
                <a:lnTo>
                  <a:pt x="1340738" y="304291"/>
                </a:lnTo>
                <a:close/>
              </a:path>
              <a:path w="2364740" h="709294">
                <a:moveTo>
                  <a:pt x="1233932" y="335279"/>
                </a:moveTo>
                <a:lnTo>
                  <a:pt x="1172971" y="352932"/>
                </a:lnTo>
                <a:lnTo>
                  <a:pt x="1177417" y="368172"/>
                </a:lnTo>
                <a:lnTo>
                  <a:pt x="1238376" y="350519"/>
                </a:lnTo>
                <a:lnTo>
                  <a:pt x="1233932" y="335279"/>
                </a:lnTo>
                <a:close/>
              </a:path>
              <a:path w="2364740" h="709294">
                <a:moveTo>
                  <a:pt x="1127251" y="366267"/>
                </a:moveTo>
                <a:lnTo>
                  <a:pt x="1066292" y="383920"/>
                </a:lnTo>
                <a:lnTo>
                  <a:pt x="1070736" y="399161"/>
                </a:lnTo>
                <a:lnTo>
                  <a:pt x="1131696" y="381507"/>
                </a:lnTo>
                <a:lnTo>
                  <a:pt x="1127251" y="366267"/>
                </a:lnTo>
                <a:close/>
              </a:path>
              <a:path w="2364740" h="709294">
                <a:moveTo>
                  <a:pt x="1020571" y="397255"/>
                </a:moveTo>
                <a:lnTo>
                  <a:pt x="959611" y="414908"/>
                </a:lnTo>
                <a:lnTo>
                  <a:pt x="963930" y="430149"/>
                </a:lnTo>
                <a:lnTo>
                  <a:pt x="1025017" y="412495"/>
                </a:lnTo>
                <a:lnTo>
                  <a:pt x="1020571" y="397255"/>
                </a:lnTo>
                <a:close/>
              </a:path>
              <a:path w="2364740" h="709294">
                <a:moveTo>
                  <a:pt x="913764" y="428243"/>
                </a:moveTo>
                <a:lnTo>
                  <a:pt x="852805" y="445896"/>
                </a:lnTo>
                <a:lnTo>
                  <a:pt x="857249" y="461137"/>
                </a:lnTo>
                <a:lnTo>
                  <a:pt x="918209" y="443483"/>
                </a:lnTo>
                <a:lnTo>
                  <a:pt x="913764" y="428243"/>
                </a:lnTo>
                <a:close/>
              </a:path>
              <a:path w="2364740" h="709294">
                <a:moveTo>
                  <a:pt x="807084" y="459231"/>
                </a:moveTo>
                <a:lnTo>
                  <a:pt x="746124" y="476884"/>
                </a:lnTo>
                <a:lnTo>
                  <a:pt x="750569" y="492125"/>
                </a:lnTo>
                <a:lnTo>
                  <a:pt x="811530" y="474471"/>
                </a:lnTo>
                <a:lnTo>
                  <a:pt x="807084" y="459231"/>
                </a:lnTo>
                <a:close/>
              </a:path>
              <a:path w="2364740" h="709294">
                <a:moveTo>
                  <a:pt x="700405" y="490219"/>
                </a:moveTo>
                <a:lnTo>
                  <a:pt x="639444" y="507872"/>
                </a:lnTo>
                <a:lnTo>
                  <a:pt x="643889" y="523113"/>
                </a:lnTo>
                <a:lnTo>
                  <a:pt x="704849" y="505459"/>
                </a:lnTo>
                <a:lnTo>
                  <a:pt x="700405" y="490219"/>
                </a:lnTo>
                <a:close/>
              </a:path>
              <a:path w="2364740" h="709294">
                <a:moveTo>
                  <a:pt x="593724" y="521207"/>
                </a:moveTo>
                <a:lnTo>
                  <a:pt x="532638" y="538861"/>
                </a:lnTo>
                <a:lnTo>
                  <a:pt x="537082" y="554101"/>
                </a:lnTo>
                <a:lnTo>
                  <a:pt x="598043" y="536447"/>
                </a:lnTo>
                <a:lnTo>
                  <a:pt x="593724" y="521207"/>
                </a:lnTo>
                <a:close/>
              </a:path>
              <a:path w="2364740" h="709294">
                <a:moveTo>
                  <a:pt x="486917" y="552195"/>
                </a:moveTo>
                <a:lnTo>
                  <a:pt x="425957" y="569849"/>
                </a:lnTo>
                <a:lnTo>
                  <a:pt x="430402" y="585088"/>
                </a:lnTo>
                <a:lnTo>
                  <a:pt x="491363" y="567436"/>
                </a:lnTo>
                <a:lnTo>
                  <a:pt x="486917" y="552195"/>
                </a:lnTo>
                <a:close/>
              </a:path>
              <a:path w="2364740" h="709294">
                <a:moveTo>
                  <a:pt x="380238" y="583183"/>
                </a:moveTo>
                <a:lnTo>
                  <a:pt x="319277" y="600837"/>
                </a:lnTo>
                <a:lnTo>
                  <a:pt x="323722" y="616076"/>
                </a:lnTo>
                <a:lnTo>
                  <a:pt x="384682" y="598424"/>
                </a:lnTo>
                <a:lnTo>
                  <a:pt x="380238" y="583183"/>
                </a:lnTo>
                <a:close/>
              </a:path>
              <a:path w="2364740" h="709294">
                <a:moveTo>
                  <a:pt x="273557" y="614171"/>
                </a:moveTo>
                <a:lnTo>
                  <a:pt x="212470" y="631825"/>
                </a:lnTo>
                <a:lnTo>
                  <a:pt x="216915" y="647064"/>
                </a:lnTo>
                <a:lnTo>
                  <a:pt x="277875" y="629412"/>
                </a:lnTo>
                <a:lnTo>
                  <a:pt x="273557" y="614171"/>
                </a:lnTo>
                <a:close/>
              </a:path>
              <a:path w="2364740" h="709294">
                <a:moveTo>
                  <a:pt x="166750" y="645159"/>
                </a:moveTo>
                <a:lnTo>
                  <a:pt x="105790" y="662813"/>
                </a:lnTo>
                <a:lnTo>
                  <a:pt x="110235" y="678052"/>
                </a:lnTo>
                <a:lnTo>
                  <a:pt x="171195" y="660400"/>
                </a:lnTo>
                <a:lnTo>
                  <a:pt x="166750" y="645159"/>
                </a:lnTo>
                <a:close/>
              </a:path>
              <a:path w="2364740" h="709294">
                <a:moveTo>
                  <a:pt x="60070" y="676147"/>
                </a:moveTo>
                <a:lnTo>
                  <a:pt x="0" y="693546"/>
                </a:lnTo>
                <a:lnTo>
                  <a:pt x="4317" y="708787"/>
                </a:lnTo>
                <a:lnTo>
                  <a:pt x="64515" y="691388"/>
                </a:lnTo>
                <a:lnTo>
                  <a:pt x="60070" y="676147"/>
                </a:lnTo>
                <a:close/>
              </a:path>
            </a:pathLst>
          </a:custGeom>
          <a:solidFill>
            <a:srgbClr val="FF0000"/>
          </a:solidFill>
        </p:spPr>
        <p:txBody>
          <a:bodyPr wrap="square" lIns="0" tIns="0" rIns="0" bIns="0" rtlCol="0"/>
          <a:lstStyle/>
          <a:p>
            <a:endParaRPr/>
          </a:p>
        </p:txBody>
      </p:sp>
      <p:sp>
        <p:nvSpPr>
          <p:cNvPr id="116" name="Slide Number Placeholder 115"/>
          <p:cNvSpPr>
            <a:spLocks noGrp="1"/>
          </p:cNvSpPr>
          <p:nvPr>
            <p:ph type="sldNum" sz="quarter" idx="12"/>
          </p:nvPr>
        </p:nvSpPr>
        <p:spPr/>
        <p:txBody>
          <a:bodyPr/>
          <a:lstStyle/>
          <a:p>
            <a:fld id="{E8366257-D7B9-47E0-9D98-9493A294C6AB}" type="slidenum">
              <a:rPr lang="en-US" smtClean="0"/>
              <a:t>51</a:t>
            </a:fld>
            <a:endParaRPr lang="en-US" dirty="0"/>
          </a:p>
        </p:txBody>
      </p:sp>
      <p:sp>
        <p:nvSpPr>
          <p:cNvPr id="117" name="Footer Placeholder 116"/>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bject 113"/>
          <p:cNvSpPr txBox="1">
            <a:spLocks noGrp="1"/>
          </p:cNvSpPr>
          <p:nvPr>
            <p:ph type="title"/>
          </p:nvPr>
        </p:nvSpPr>
        <p:spPr>
          <a:prstGeom prst="rect">
            <a:avLst/>
          </a:prstGeom>
        </p:spPr>
        <p:txBody>
          <a:bodyPr>
            <a:normAutofit/>
          </a:bodyPr>
          <a:lstStyle/>
          <a:p>
            <a:r>
              <a:rPr lang="en-MY" altLang="en-US">
                <a:sym typeface="+mn-ea"/>
              </a:rPr>
              <a:t>Apply Model to Test Data</a:t>
            </a:r>
          </a:p>
        </p:txBody>
      </p:sp>
      <p:sp>
        <p:nvSpPr>
          <p:cNvPr id="115" name="Content Placeholder 114"/>
          <p:cNvSpPr>
            <a:spLocks noGrp="1"/>
          </p:cNvSpPr>
          <p:nvPr>
            <p:ph idx="1"/>
          </p:nvPr>
        </p:nvSpPr>
        <p:spPr/>
        <p:txBody>
          <a:bodyPr/>
          <a:lstStyle/>
          <a:p>
            <a:endParaRPr lang="en-US"/>
          </a:p>
        </p:txBody>
      </p:sp>
      <p:sp>
        <p:nvSpPr>
          <p:cNvPr id="3" name="object 3"/>
          <p:cNvSpPr/>
          <p:nvPr/>
        </p:nvSpPr>
        <p:spPr>
          <a:xfrm>
            <a:off x="4416932" y="4548885"/>
            <a:ext cx="278765" cy="648970"/>
          </a:xfrm>
          <a:custGeom>
            <a:avLst/>
            <a:gdLst/>
            <a:ahLst/>
            <a:cxnLst/>
            <a:rect l="l" t="t" r="r" b="b"/>
            <a:pathLst>
              <a:path w="278764" h="648970">
                <a:moveTo>
                  <a:pt x="237598" y="580590"/>
                </a:moveTo>
                <a:lnTo>
                  <a:pt x="208280" y="592708"/>
                </a:lnTo>
                <a:lnTo>
                  <a:pt x="272542" y="648588"/>
                </a:lnTo>
                <a:lnTo>
                  <a:pt x="276578" y="592327"/>
                </a:lnTo>
                <a:lnTo>
                  <a:pt x="242443" y="592327"/>
                </a:lnTo>
                <a:lnTo>
                  <a:pt x="237598" y="580590"/>
                </a:lnTo>
                <a:close/>
              </a:path>
              <a:path w="278764" h="648970">
                <a:moveTo>
                  <a:pt x="249281" y="575760"/>
                </a:moveTo>
                <a:lnTo>
                  <a:pt x="237598" y="580590"/>
                </a:lnTo>
                <a:lnTo>
                  <a:pt x="242443" y="592327"/>
                </a:lnTo>
                <a:lnTo>
                  <a:pt x="254127" y="587501"/>
                </a:lnTo>
                <a:lnTo>
                  <a:pt x="249281" y="575760"/>
                </a:lnTo>
                <a:close/>
              </a:path>
              <a:path w="278764" h="648970">
                <a:moveTo>
                  <a:pt x="278638" y="563626"/>
                </a:moveTo>
                <a:lnTo>
                  <a:pt x="249281" y="575760"/>
                </a:lnTo>
                <a:lnTo>
                  <a:pt x="254127" y="587501"/>
                </a:lnTo>
                <a:lnTo>
                  <a:pt x="242443" y="592327"/>
                </a:lnTo>
                <a:lnTo>
                  <a:pt x="276578" y="592327"/>
                </a:lnTo>
                <a:lnTo>
                  <a:pt x="278638" y="563626"/>
                </a:lnTo>
                <a:close/>
              </a:path>
              <a:path w="278764" h="648970">
                <a:moveTo>
                  <a:pt x="11684" y="0"/>
                </a:moveTo>
                <a:lnTo>
                  <a:pt x="0" y="4952"/>
                </a:lnTo>
                <a:lnTo>
                  <a:pt x="237598" y="580590"/>
                </a:lnTo>
                <a:lnTo>
                  <a:pt x="249281" y="575760"/>
                </a:lnTo>
                <a:lnTo>
                  <a:pt x="11684" y="0"/>
                </a:lnTo>
                <a:close/>
              </a:path>
            </a:pathLst>
          </a:custGeom>
          <a:solidFill>
            <a:srgbClr val="000000"/>
          </a:solidFill>
        </p:spPr>
        <p:txBody>
          <a:bodyPr wrap="square" lIns="0" tIns="0" rIns="0" bIns="0" rtlCol="0"/>
          <a:lstStyle/>
          <a:p>
            <a:endParaRPr/>
          </a:p>
        </p:txBody>
      </p:sp>
      <p:sp>
        <p:nvSpPr>
          <p:cNvPr id="4" name="object 4"/>
          <p:cNvSpPr/>
          <p:nvPr/>
        </p:nvSpPr>
        <p:spPr>
          <a:xfrm>
            <a:off x="3183001" y="4548251"/>
            <a:ext cx="361315" cy="649605"/>
          </a:xfrm>
          <a:custGeom>
            <a:avLst/>
            <a:gdLst/>
            <a:ahLst/>
            <a:cxnLst/>
            <a:rect l="l" t="t" r="r" b="b"/>
            <a:pathLst>
              <a:path w="361314" h="649604">
                <a:moveTo>
                  <a:pt x="3301" y="564134"/>
                </a:moveTo>
                <a:lnTo>
                  <a:pt x="0" y="649224"/>
                </a:lnTo>
                <a:lnTo>
                  <a:pt x="70104" y="600837"/>
                </a:lnTo>
                <a:lnTo>
                  <a:pt x="62476" y="596646"/>
                </a:lnTo>
                <a:lnTo>
                  <a:pt x="36068" y="596646"/>
                </a:lnTo>
                <a:lnTo>
                  <a:pt x="25018" y="590550"/>
                </a:lnTo>
                <a:lnTo>
                  <a:pt x="31139" y="579428"/>
                </a:lnTo>
                <a:lnTo>
                  <a:pt x="3301" y="564134"/>
                </a:lnTo>
                <a:close/>
              </a:path>
              <a:path w="361314" h="649604">
                <a:moveTo>
                  <a:pt x="31139" y="579428"/>
                </a:moveTo>
                <a:lnTo>
                  <a:pt x="25018" y="590550"/>
                </a:lnTo>
                <a:lnTo>
                  <a:pt x="36068" y="596646"/>
                </a:lnTo>
                <a:lnTo>
                  <a:pt x="42200" y="585505"/>
                </a:lnTo>
                <a:lnTo>
                  <a:pt x="31139" y="579428"/>
                </a:lnTo>
                <a:close/>
              </a:path>
              <a:path w="361314" h="649604">
                <a:moveTo>
                  <a:pt x="42200" y="585505"/>
                </a:moveTo>
                <a:lnTo>
                  <a:pt x="36068" y="596646"/>
                </a:lnTo>
                <a:lnTo>
                  <a:pt x="62476" y="596646"/>
                </a:lnTo>
                <a:lnTo>
                  <a:pt x="42200" y="585505"/>
                </a:lnTo>
                <a:close/>
              </a:path>
              <a:path w="361314" h="649604">
                <a:moveTo>
                  <a:pt x="350012" y="0"/>
                </a:moveTo>
                <a:lnTo>
                  <a:pt x="31139" y="579428"/>
                </a:lnTo>
                <a:lnTo>
                  <a:pt x="42200" y="585505"/>
                </a:lnTo>
                <a:lnTo>
                  <a:pt x="361061" y="6223"/>
                </a:lnTo>
                <a:lnTo>
                  <a:pt x="350012" y="0"/>
                </a:lnTo>
                <a:close/>
              </a:path>
            </a:pathLst>
          </a:custGeom>
          <a:solidFill>
            <a:srgbClr val="000000"/>
          </a:solidFill>
        </p:spPr>
        <p:txBody>
          <a:bodyPr wrap="square" lIns="0" tIns="0" rIns="0" bIns="0" rtlCol="0"/>
          <a:lstStyle/>
          <a:p>
            <a:endParaRPr/>
          </a:p>
        </p:txBody>
      </p:sp>
      <p:sp>
        <p:nvSpPr>
          <p:cNvPr id="5" name="object 5"/>
          <p:cNvSpPr/>
          <p:nvPr/>
        </p:nvSpPr>
        <p:spPr>
          <a:xfrm>
            <a:off x="3891026" y="3573017"/>
            <a:ext cx="448309" cy="653415"/>
          </a:xfrm>
          <a:custGeom>
            <a:avLst/>
            <a:gdLst/>
            <a:ahLst/>
            <a:cxnLst/>
            <a:rect l="l" t="t" r="r" b="b"/>
            <a:pathLst>
              <a:path w="448310" h="653414">
                <a:moveTo>
                  <a:pt x="11430" y="568452"/>
                </a:moveTo>
                <a:lnTo>
                  <a:pt x="0" y="652907"/>
                </a:lnTo>
                <a:lnTo>
                  <a:pt x="74294" y="611378"/>
                </a:lnTo>
                <a:lnTo>
                  <a:pt x="63507" y="604012"/>
                </a:lnTo>
                <a:lnTo>
                  <a:pt x="41021" y="604012"/>
                </a:lnTo>
                <a:lnTo>
                  <a:pt x="30480" y="596900"/>
                </a:lnTo>
                <a:lnTo>
                  <a:pt x="37665" y="586366"/>
                </a:lnTo>
                <a:lnTo>
                  <a:pt x="11430" y="568452"/>
                </a:lnTo>
                <a:close/>
              </a:path>
              <a:path w="448310" h="653414">
                <a:moveTo>
                  <a:pt x="37665" y="586366"/>
                </a:moveTo>
                <a:lnTo>
                  <a:pt x="30480" y="596900"/>
                </a:lnTo>
                <a:lnTo>
                  <a:pt x="41021" y="604012"/>
                </a:lnTo>
                <a:lnTo>
                  <a:pt x="48166" y="593536"/>
                </a:lnTo>
                <a:lnTo>
                  <a:pt x="37665" y="586366"/>
                </a:lnTo>
                <a:close/>
              </a:path>
              <a:path w="448310" h="653414">
                <a:moveTo>
                  <a:pt x="48166" y="593536"/>
                </a:moveTo>
                <a:lnTo>
                  <a:pt x="41021" y="604012"/>
                </a:lnTo>
                <a:lnTo>
                  <a:pt x="63507" y="604012"/>
                </a:lnTo>
                <a:lnTo>
                  <a:pt x="48166" y="593536"/>
                </a:lnTo>
                <a:close/>
              </a:path>
              <a:path w="448310" h="653414">
                <a:moveTo>
                  <a:pt x="437642" y="0"/>
                </a:moveTo>
                <a:lnTo>
                  <a:pt x="37665" y="586366"/>
                </a:lnTo>
                <a:lnTo>
                  <a:pt x="48166" y="593536"/>
                </a:lnTo>
                <a:lnTo>
                  <a:pt x="448056" y="7239"/>
                </a:lnTo>
                <a:lnTo>
                  <a:pt x="437642" y="0"/>
                </a:lnTo>
                <a:close/>
              </a:path>
            </a:pathLst>
          </a:custGeom>
          <a:solidFill>
            <a:srgbClr val="000000"/>
          </a:solidFill>
        </p:spPr>
        <p:txBody>
          <a:bodyPr wrap="square" lIns="0" tIns="0" rIns="0" bIns="0" rtlCol="0"/>
          <a:lstStyle/>
          <a:p>
            <a:endParaRPr/>
          </a:p>
        </p:txBody>
      </p:sp>
      <p:sp>
        <p:nvSpPr>
          <p:cNvPr id="6" name="object 6"/>
          <p:cNvSpPr/>
          <p:nvPr/>
        </p:nvSpPr>
        <p:spPr>
          <a:xfrm>
            <a:off x="5214746" y="3572636"/>
            <a:ext cx="537210" cy="653415"/>
          </a:xfrm>
          <a:custGeom>
            <a:avLst/>
            <a:gdLst/>
            <a:ahLst/>
            <a:cxnLst/>
            <a:rect l="l" t="t" r="r" b="b"/>
            <a:pathLst>
              <a:path w="537210" h="653414">
                <a:moveTo>
                  <a:pt x="483555" y="598361"/>
                </a:moveTo>
                <a:lnTo>
                  <a:pt x="458977" y="618489"/>
                </a:lnTo>
                <a:lnTo>
                  <a:pt x="536701" y="653288"/>
                </a:lnTo>
                <a:lnTo>
                  <a:pt x="526499" y="608202"/>
                </a:lnTo>
                <a:lnTo>
                  <a:pt x="491616" y="608202"/>
                </a:lnTo>
                <a:lnTo>
                  <a:pt x="483555" y="598361"/>
                </a:lnTo>
                <a:close/>
              </a:path>
              <a:path w="537210" h="653414">
                <a:moveTo>
                  <a:pt x="493393" y="590304"/>
                </a:moveTo>
                <a:lnTo>
                  <a:pt x="483555" y="598361"/>
                </a:lnTo>
                <a:lnTo>
                  <a:pt x="491616" y="608202"/>
                </a:lnTo>
                <a:lnTo>
                  <a:pt x="501395" y="600075"/>
                </a:lnTo>
                <a:lnTo>
                  <a:pt x="493393" y="590304"/>
                </a:lnTo>
                <a:close/>
              </a:path>
              <a:path w="537210" h="653414">
                <a:moveTo>
                  <a:pt x="517905" y="570230"/>
                </a:moveTo>
                <a:lnTo>
                  <a:pt x="493393" y="590304"/>
                </a:lnTo>
                <a:lnTo>
                  <a:pt x="501395" y="600075"/>
                </a:lnTo>
                <a:lnTo>
                  <a:pt x="491616" y="608202"/>
                </a:lnTo>
                <a:lnTo>
                  <a:pt x="526499" y="608202"/>
                </a:lnTo>
                <a:lnTo>
                  <a:pt x="517905" y="570230"/>
                </a:lnTo>
                <a:close/>
              </a:path>
              <a:path w="537210" h="653414">
                <a:moveTo>
                  <a:pt x="9905" y="0"/>
                </a:moveTo>
                <a:lnTo>
                  <a:pt x="0" y="8000"/>
                </a:lnTo>
                <a:lnTo>
                  <a:pt x="483555" y="598361"/>
                </a:lnTo>
                <a:lnTo>
                  <a:pt x="493393" y="590304"/>
                </a:lnTo>
                <a:lnTo>
                  <a:pt x="9905" y="0"/>
                </a:lnTo>
                <a:close/>
              </a:path>
            </a:pathLst>
          </a:custGeom>
          <a:solidFill>
            <a:srgbClr val="000000"/>
          </a:solidFill>
        </p:spPr>
        <p:txBody>
          <a:bodyPr wrap="square" lIns="0" tIns="0" rIns="0" bIns="0" rtlCol="0"/>
          <a:lstStyle/>
          <a:p>
            <a:endParaRPr/>
          </a:p>
        </p:txBody>
      </p:sp>
      <p:sp>
        <p:nvSpPr>
          <p:cNvPr id="7" name="object 7"/>
          <p:cNvSpPr/>
          <p:nvPr/>
        </p:nvSpPr>
        <p:spPr>
          <a:xfrm>
            <a:off x="4055872" y="2671952"/>
            <a:ext cx="633730" cy="582930"/>
          </a:xfrm>
          <a:custGeom>
            <a:avLst/>
            <a:gdLst/>
            <a:ahLst/>
            <a:cxnLst/>
            <a:rect l="l" t="t" r="r" b="b"/>
            <a:pathLst>
              <a:path w="633730" h="582929">
                <a:moveTo>
                  <a:pt x="536442" y="519220"/>
                </a:moveTo>
                <a:lnTo>
                  <a:pt x="510666" y="547370"/>
                </a:lnTo>
                <a:lnTo>
                  <a:pt x="633602" y="582422"/>
                </a:lnTo>
                <a:lnTo>
                  <a:pt x="614342" y="532130"/>
                </a:lnTo>
                <a:lnTo>
                  <a:pt x="550544" y="532130"/>
                </a:lnTo>
                <a:lnTo>
                  <a:pt x="536442" y="519220"/>
                </a:lnTo>
                <a:close/>
              </a:path>
              <a:path w="633730" h="582929">
                <a:moveTo>
                  <a:pt x="562124" y="491173"/>
                </a:moveTo>
                <a:lnTo>
                  <a:pt x="536442" y="519220"/>
                </a:lnTo>
                <a:lnTo>
                  <a:pt x="550544" y="532130"/>
                </a:lnTo>
                <a:lnTo>
                  <a:pt x="576198" y="504063"/>
                </a:lnTo>
                <a:lnTo>
                  <a:pt x="562124" y="491173"/>
                </a:lnTo>
                <a:close/>
              </a:path>
              <a:path w="633730" h="582929">
                <a:moveTo>
                  <a:pt x="587882" y="463042"/>
                </a:moveTo>
                <a:lnTo>
                  <a:pt x="562124" y="491173"/>
                </a:lnTo>
                <a:lnTo>
                  <a:pt x="576198" y="504063"/>
                </a:lnTo>
                <a:lnTo>
                  <a:pt x="550544" y="532130"/>
                </a:lnTo>
                <a:lnTo>
                  <a:pt x="614342" y="532130"/>
                </a:lnTo>
                <a:lnTo>
                  <a:pt x="587882" y="463042"/>
                </a:lnTo>
                <a:close/>
              </a:path>
              <a:path w="633730" h="582929">
                <a:moveTo>
                  <a:pt x="25780" y="0"/>
                </a:moveTo>
                <a:lnTo>
                  <a:pt x="0" y="28194"/>
                </a:lnTo>
                <a:lnTo>
                  <a:pt x="536442" y="519220"/>
                </a:lnTo>
                <a:lnTo>
                  <a:pt x="562124" y="491173"/>
                </a:lnTo>
                <a:lnTo>
                  <a:pt x="25780" y="0"/>
                </a:lnTo>
                <a:close/>
              </a:path>
            </a:pathLst>
          </a:custGeom>
          <a:solidFill>
            <a:srgbClr val="FF0000"/>
          </a:solidFill>
        </p:spPr>
        <p:txBody>
          <a:bodyPr wrap="square" lIns="0" tIns="0" rIns="0" bIns="0" rtlCol="0"/>
          <a:lstStyle/>
          <a:p>
            <a:endParaRPr/>
          </a:p>
        </p:txBody>
      </p:sp>
      <p:sp>
        <p:nvSpPr>
          <p:cNvPr id="8" name="object 8"/>
          <p:cNvSpPr/>
          <p:nvPr/>
        </p:nvSpPr>
        <p:spPr>
          <a:xfrm>
            <a:off x="2563812" y="2681351"/>
            <a:ext cx="623570" cy="573405"/>
          </a:xfrm>
          <a:custGeom>
            <a:avLst/>
            <a:gdLst/>
            <a:ahLst/>
            <a:cxnLst/>
            <a:rect l="l" t="t" r="r" b="b"/>
            <a:pathLst>
              <a:path w="623569" h="573404">
                <a:moveTo>
                  <a:pt x="30365" y="493395"/>
                </a:moveTo>
                <a:lnTo>
                  <a:pt x="0" y="573024"/>
                </a:lnTo>
                <a:lnTo>
                  <a:pt x="81902" y="549528"/>
                </a:lnTo>
                <a:lnTo>
                  <a:pt x="68376" y="534797"/>
                </a:lnTo>
                <a:lnTo>
                  <a:pt x="51079" y="534797"/>
                </a:lnTo>
                <a:lnTo>
                  <a:pt x="42481" y="525399"/>
                </a:lnTo>
                <a:lnTo>
                  <a:pt x="51851" y="516797"/>
                </a:lnTo>
                <a:lnTo>
                  <a:pt x="30365" y="493395"/>
                </a:lnTo>
                <a:close/>
              </a:path>
              <a:path w="623569" h="573404">
                <a:moveTo>
                  <a:pt x="51851" y="516797"/>
                </a:moveTo>
                <a:lnTo>
                  <a:pt x="42481" y="525399"/>
                </a:lnTo>
                <a:lnTo>
                  <a:pt x="51079" y="534797"/>
                </a:lnTo>
                <a:lnTo>
                  <a:pt x="60465" y="526180"/>
                </a:lnTo>
                <a:lnTo>
                  <a:pt x="51851" y="516797"/>
                </a:lnTo>
                <a:close/>
              </a:path>
              <a:path w="623569" h="573404">
                <a:moveTo>
                  <a:pt x="60465" y="526180"/>
                </a:moveTo>
                <a:lnTo>
                  <a:pt x="51079" y="534797"/>
                </a:lnTo>
                <a:lnTo>
                  <a:pt x="68376" y="534797"/>
                </a:lnTo>
                <a:lnTo>
                  <a:pt x="60465" y="526180"/>
                </a:lnTo>
                <a:close/>
              </a:path>
              <a:path w="623569" h="573404">
                <a:moveTo>
                  <a:pt x="614870" y="0"/>
                </a:moveTo>
                <a:lnTo>
                  <a:pt x="51851" y="516797"/>
                </a:lnTo>
                <a:lnTo>
                  <a:pt x="60465" y="526180"/>
                </a:lnTo>
                <a:lnTo>
                  <a:pt x="623379" y="9398"/>
                </a:lnTo>
                <a:lnTo>
                  <a:pt x="614870" y="0"/>
                </a:lnTo>
                <a:close/>
              </a:path>
            </a:pathLst>
          </a:custGeom>
          <a:solidFill>
            <a:srgbClr val="000000"/>
          </a:solidFill>
        </p:spPr>
        <p:txBody>
          <a:bodyPr wrap="square" lIns="0" tIns="0" rIns="0" bIns="0" rtlCol="0"/>
          <a:lstStyle/>
          <a:p>
            <a:endParaRPr/>
          </a:p>
        </p:txBody>
      </p:sp>
      <p:sp>
        <p:nvSpPr>
          <p:cNvPr id="9" name="object 9"/>
          <p:cNvSpPr txBox="1"/>
          <p:nvPr/>
        </p:nvSpPr>
        <p:spPr>
          <a:xfrm>
            <a:off x="3130550" y="2362200"/>
            <a:ext cx="1027430" cy="287020"/>
          </a:xfrm>
          <a:prstGeom prst="rect">
            <a:avLst/>
          </a:prstGeom>
          <a:solidFill>
            <a:srgbClr val="FFFF00"/>
          </a:solidFill>
          <a:ln w="12700">
            <a:solidFill>
              <a:srgbClr val="0000FF"/>
            </a:solidFill>
          </a:ln>
        </p:spPr>
        <p:txBody>
          <a:bodyPr vert="horz" wrap="square" lIns="0" tIns="41275" rIns="0" bIns="0" rtlCol="0">
            <a:spAutoFit/>
          </a:bodyPr>
          <a:lstStyle/>
          <a:p>
            <a:pPr marL="186055">
              <a:lnSpc>
                <a:spcPct val="100000"/>
              </a:lnSpc>
              <a:spcBef>
                <a:spcPts val="325"/>
              </a:spcBef>
            </a:pPr>
            <a:r>
              <a:rPr sz="1600" spc="-10" dirty="0">
                <a:solidFill>
                  <a:srgbClr val="2C1892"/>
                </a:solidFill>
                <a:latin typeface="Arial" panose="020B0604020202020204"/>
                <a:cs typeface="Arial" panose="020B0604020202020204"/>
              </a:rPr>
              <a:t>Refund</a:t>
            </a:r>
            <a:endParaRPr sz="1600">
              <a:latin typeface="Arial" panose="020B0604020202020204"/>
              <a:cs typeface="Arial" panose="020B0604020202020204"/>
            </a:endParaRPr>
          </a:p>
        </p:txBody>
      </p:sp>
      <p:sp>
        <p:nvSpPr>
          <p:cNvPr id="10" name="object 10"/>
          <p:cNvSpPr txBox="1"/>
          <p:nvPr/>
        </p:nvSpPr>
        <p:spPr>
          <a:xfrm>
            <a:off x="4244975" y="3254438"/>
            <a:ext cx="1025525" cy="287020"/>
          </a:xfrm>
          <a:prstGeom prst="rect">
            <a:avLst/>
          </a:prstGeom>
          <a:solidFill>
            <a:srgbClr val="FFFF00"/>
          </a:solidFill>
          <a:ln w="12700">
            <a:solidFill>
              <a:srgbClr val="0000FF"/>
            </a:solidFill>
          </a:ln>
        </p:spPr>
        <p:txBody>
          <a:bodyPr vert="horz" wrap="square" lIns="0" tIns="41275" rIns="0" bIns="0" rtlCol="0">
            <a:spAutoFit/>
          </a:bodyPr>
          <a:lstStyle/>
          <a:p>
            <a:pPr marL="241935">
              <a:lnSpc>
                <a:spcPct val="100000"/>
              </a:lnSpc>
              <a:spcBef>
                <a:spcPts val="325"/>
              </a:spcBef>
            </a:pPr>
            <a:r>
              <a:rPr sz="1600" spc="-5" dirty="0">
                <a:solidFill>
                  <a:srgbClr val="2C1892"/>
                </a:solidFill>
                <a:latin typeface="Arial" panose="020B0604020202020204"/>
                <a:cs typeface="Arial" panose="020B0604020202020204"/>
              </a:rPr>
              <a:t>MarSt</a:t>
            </a:r>
            <a:endParaRPr sz="1600">
              <a:latin typeface="Arial" panose="020B0604020202020204"/>
              <a:cs typeface="Arial" panose="020B0604020202020204"/>
            </a:endParaRPr>
          </a:p>
        </p:txBody>
      </p:sp>
      <p:sp>
        <p:nvSpPr>
          <p:cNvPr id="11" name="object 11"/>
          <p:cNvSpPr txBox="1"/>
          <p:nvPr/>
        </p:nvSpPr>
        <p:spPr>
          <a:xfrm>
            <a:off x="3449701" y="4225925"/>
            <a:ext cx="1062355" cy="287020"/>
          </a:xfrm>
          <a:prstGeom prst="rect">
            <a:avLst/>
          </a:prstGeom>
          <a:solidFill>
            <a:srgbClr val="FFFF00"/>
          </a:solidFill>
          <a:ln w="12700">
            <a:solidFill>
              <a:srgbClr val="0000FF"/>
            </a:solidFill>
          </a:ln>
        </p:spPr>
        <p:txBody>
          <a:bodyPr vert="horz" wrap="square" lIns="0" tIns="41275" rIns="0" bIns="0" rtlCol="0">
            <a:spAutoFit/>
          </a:bodyPr>
          <a:lstStyle/>
          <a:p>
            <a:pPr marL="238125">
              <a:lnSpc>
                <a:spcPct val="100000"/>
              </a:lnSpc>
              <a:spcBef>
                <a:spcPts val="325"/>
              </a:spcBef>
            </a:pPr>
            <a:r>
              <a:rPr sz="1600" spc="-35" dirty="0">
                <a:solidFill>
                  <a:srgbClr val="2C1892"/>
                </a:solidFill>
                <a:latin typeface="Arial" panose="020B0604020202020204"/>
                <a:cs typeface="Arial" panose="020B0604020202020204"/>
              </a:rPr>
              <a:t>TaxInc</a:t>
            </a:r>
            <a:endParaRPr sz="1600">
              <a:latin typeface="Arial" panose="020B0604020202020204"/>
              <a:cs typeface="Arial" panose="020B0604020202020204"/>
            </a:endParaRPr>
          </a:p>
        </p:txBody>
      </p:sp>
      <p:sp>
        <p:nvSpPr>
          <p:cNvPr id="12" name="object 12"/>
          <p:cNvSpPr/>
          <p:nvPr/>
        </p:nvSpPr>
        <p:spPr>
          <a:xfrm>
            <a:off x="4465701" y="5194300"/>
            <a:ext cx="688975" cy="449580"/>
          </a:xfrm>
          <a:custGeom>
            <a:avLst/>
            <a:gdLst/>
            <a:ahLst/>
            <a:cxnLst/>
            <a:rect l="l" t="t" r="r" b="b"/>
            <a:pathLst>
              <a:path w="688975" h="449579">
                <a:moveTo>
                  <a:pt x="613537" y="0"/>
                </a:moveTo>
                <a:lnTo>
                  <a:pt x="75311" y="0"/>
                </a:lnTo>
                <a:lnTo>
                  <a:pt x="45970" y="5927"/>
                </a:lnTo>
                <a:lnTo>
                  <a:pt x="22034" y="22082"/>
                </a:lnTo>
                <a:lnTo>
                  <a:pt x="5909" y="46023"/>
                </a:lnTo>
                <a:lnTo>
                  <a:pt x="0" y="75311"/>
                </a:lnTo>
                <a:lnTo>
                  <a:pt x="0" y="373888"/>
                </a:lnTo>
                <a:lnTo>
                  <a:pt x="5909" y="403233"/>
                </a:lnTo>
                <a:lnTo>
                  <a:pt x="22034" y="427191"/>
                </a:lnTo>
                <a:lnTo>
                  <a:pt x="45970" y="443341"/>
                </a:lnTo>
                <a:lnTo>
                  <a:pt x="75311" y="449262"/>
                </a:lnTo>
                <a:lnTo>
                  <a:pt x="613537" y="449262"/>
                </a:lnTo>
                <a:lnTo>
                  <a:pt x="642897" y="443341"/>
                </a:lnTo>
                <a:lnTo>
                  <a:pt x="666876" y="427191"/>
                </a:lnTo>
                <a:lnTo>
                  <a:pt x="683045" y="403233"/>
                </a:lnTo>
                <a:lnTo>
                  <a:pt x="688975" y="373888"/>
                </a:lnTo>
                <a:lnTo>
                  <a:pt x="688975" y="75311"/>
                </a:lnTo>
                <a:lnTo>
                  <a:pt x="683045" y="46023"/>
                </a:lnTo>
                <a:lnTo>
                  <a:pt x="666876" y="22082"/>
                </a:lnTo>
                <a:lnTo>
                  <a:pt x="642897" y="5927"/>
                </a:lnTo>
                <a:lnTo>
                  <a:pt x="613537" y="0"/>
                </a:lnTo>
                <a:close/>
              </a:path>
            </a:pathLst>
          </a:custGeom>
          <a:solidFill>
            <a:srgbClr val="33CCFF"/>
          </a:solidFill>
        </p:spPr>
        <p:txBody>
          <a:bodyPr wrap="square" lIns="0" tIns="0" rIns="0" bIns="0" rtlCol="0"/>
          <a:lstStyle/>
          <a:p>
            <a:endParaRPr/>
          </a:p>
        </p:txBody>
      </p:sp>
      <p:sp>
        <p:nvSpPr>
          <p:cNvPr id="13" name="object 13"/>
          <p:cNvSpPr txBox="1"/>
          <p:nvPr/>
        </p:nvSpPr>
        <p:spPr>
          <a:xfrm>
            <a:off x="4543805" y="5223764"/>
            <a:ext cx="428625" cy="25781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00000"/>
                </a:solidFill>
                <a:latin typeface="Arial" panose="020B0604020202020204"/>
                <a:cs typeface="Arial" panose="020B0604020202020204"/>
              </a:rPr>
              <a:t>Y</a:t>
            </a:r>
            <a:r>
              <a:rPr sz="1600" spc="-5" dirty="0">
                <a:solidFill>
                  <a:srgbClr val="800000"/>
                </a:solidFill>
                <a:latin typeface="Arial" panose="020B0604020202020204"/>
                <a:cs typeface="Arial" panose="020B0604020202020204"/>
              </a:rPr>
              <a:t>ES</a:t>
            </a:r>
            <a:endParaRPr sz="1600">
              <a:latin typeface="Arial" panose="020B0604020202020204"/>
              <a:cs typeface="Arial" panose="020B0604020202020204"/>
            </a:endParaRPr>
          </a:p>
        </p:txBody>
      </p:sp>
      <p:sp>
        <p:nvSpPr>
          <p:cNvPr id="14" name="object 14"/>
          <p:cNvSpPr/>
          <p:nvPr/>
        </p:nvSpPr>
        <p:spPr>
          <a:xfrm>
            <a:off x="2828925" y="5214873"/>
            <a:ext cx="717550" cy="446405"/>
          </a:xfrm>
          <a:custGeom>
            <a:avLst/>
            <a:gdLst/>
            <a:ahLst/>
            <a:cxnLst/>
            <a:rect l="l" t="t" r="r" b="b"/>
            <a:pathLst>
              <a:path w="717550" h="446404">
                <a:moveTo>
                  <a:pt x="643255" y="0"/>
                </a:moveTo>
                <a:lnTo>
                  <a:pt x="74294" y="0"/>
                </a:lnTo>
                <a:lnTo>
                  <a:pt x="45380" y="5859"/>
                </a:lnTo>
                <a:lnTo>
                  <a:pt x="21764" y="21828"/>
                </a:lnTo>
                <a:lnTo>
                  <a:pt x="5840" y="45487"/>
                </a:lnTo>
                <a:lnTo>
                  <a:pt x="0" y="74422"/>
                </a:lnTo>
                <a:lnTo>
                  <a:pt x="0" y="371856"/>
                </a:lnTo>
                <a:lnTo>
                  <a:pt x="5840" y="400764"/>
                </a:lnTo>
                <a:lnTo>
                  <a:pt x="21764" y="424381"/>
                </a:lnTo>
                <a:lnTo>
                  <a:pt x="45380" y="440309"/>
                </a:lnTo>
                <a:lnTo>
                  <a:pt x="74294" y="446150"/>
                </a:lnTo>
                <a:lnTo>
                  <a:pt x="643255" y="446150"/>
                </a:lnTo>
                <a:lnTo>
                  <a:pt x="672169" y="440309"/>
                </a:lnTo>
                <a:lnTo>
                  <a:pt x="695785" y="424381"/>
                </a:lnTo>
                <a:lnTo>
                  <a:pt x="711709" y="400764"/>
                </a:lnTo>
                <a:lnTo>
                  <a:pt x="717550" y="371856"/>
                </a:lnTo>
                <a:lnTo>
                  <a:pt x="717550" y="74422"/>
                </a:lnTo>
                <a:lnTo>
                  <a:pt x="711709" y="45487"/>
                </a:lnTo>
                <a:lnTo>
                  <a:pt x="695785" y="21828"/>
                </a:lnTo>
                <a:lnTo>
                  <a:pt x="672169" y="5859"/>
                </a:lnTo>
                <a:lnTo>
                  <a:pt x="643255" y="0"/>
                </a:lnTo>
                <a:close/>
              </a:path>
            </a:pathLst>
          </a:custGeom>
          <a:solidFill>
            <a:srgbClr val="33CCFF"/>
          </a:solidFill>
        </p:spPr>
        <p:txBody>
          <a:bodyPr wrap="square" lIns="0" tIns="0" rIns="0" bIns="0" rtlCol="0"/>
          <a:lstStyle/>
          <a:p>
            <a:endParaRPr/>
          </a:p>
        </p:txBody>
      </p:sp>
      <p:sp>
        <p:nvSpPr>
          <p:cNvPr id="15" name="object 15"/>
          <p:cNvSpPr txBox="1"/>
          <p:nvPr/>
        </p:nvSpPr>
        <p:spPr>
          <a:xfrm>
            <a:off x="3038602" y="5226761"/>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6" name="object 16"/>
          <p:cNvSpPr/>
          <p:nvPr/>
        </p:nvSpPr>
        <p:spPr>
          <a:xfrm>
            <a:off x="2209800" y="3271773"/>
            <a:ext cx="752475" cy="427355"/>
          </a:xfrm>
          <a:custGeom>
            <a:avLst/>
            <a:gdLst/>
            <a:ahLst/>
            <a:cxnLst/>
            <a:rect l="l" t="t" r="r" b="b"/>
            <a:pathLst>
              <a:path w="752475" h="427354">
                <a:moveTo>
                  <a:pt x="681355" y="0"/>
                </a:moveTo>
                <a:lnTo>
                  <a:pt x="71170" y="0"/>
                </a:lnTo>
                <a:lnTo>
                  <a:pt x="43467" y="5595"/>
                </a:lnTo>
                <a:lnTo>
                  <a:pt x="20845" y="20859"/>
                </a:lnTo>
                <a:lnTo>
                  <a:pt x="5592" y="43505"/>
                </a:lnTo>
                <a:lnTo>
                  <a:pt x="0" y="71247"/>
                </a:lnTo>
                <a:lnTo>
                  <a:pt x="0" y="355981"/>
                </a:lnTo>
                <a:lnTo>
                  <a:pt x="5592" y="383649"/>
                </a:lnTo>
                <a:lnTo>
                  <a:pt x="20845" y="406257"/>
                </a:lnTo>
                <a:lnTo>
                  <a:pt x="43467" y="421507"/>
                </a:lnTo>
                <a:lnTo>
                  <a:pt x="71170" y="427100"/>
                </a:lnTo>
                <a:lnTo>
                  <a:pt x="681355" y="427100"/>
                </a:lnTo>
                <a:lnTo>
                  <a:pt x="709023" y="421507"/>
                </a:lnTo>
                <a:lnTo>
                  <a:pt x="731631" y="406257"/>
                </a:lnTo>
                <a:lnTo>
                  <a:pt x="746881" y="383649"/>
                </a:lnTo>
                <a:lnTo>
                  <a:pt x="752475" y="355981"/>
                </a:lnTo>
                <a:lnTo>
                  <a:pt x="752475" y="71247"/>
                </a:lnTo>
                <a:lnTo>
                  <a:pt x="746881" y="43505"/>
                </a:lnTo>
                <a:lnTo>
                  <a:pt x="731631" y="20859"/>
                </a:lnTo>
                <a:lnTo>
                  <a:pt x="709023" y="5595"/>
                </a:lnTo>
                <a:lnTo>
                  <a:pt x="681355" y="0"/>
                </a:lnTo>
                <a:close/>
              </a:path>
            </a:pathLst>
          </a:custGeom>
          <a:solidFill>
            <a:srgbClr val="33CCFF"/>
          </a:solidFill>
        </p:spPr>
        <p:txBody>
          <a:bodyPr wrap="square" lIns="0" tIns="0" rIns="0" bIns="0" rtlCol="0"/>
          <a:lstStyle/>
          <a:p>
            <a:endParaRPr/>
          </a:p>
        </p:txBody>
      </p:sp>
      <p:sp>
        <p:nvSpPr>
          <p:cNvPr id="17" name="object 17"/>
          <p:cNvSpPr txBox="1"/>
          <p:nvPr/>
        </p:nvSpPr>
        <p:spPr>
          <a:xfrm>
            <a:off x="2418080" y="3283458"/>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8" name="object 18"/>
          <p:cNvSpPr/>
          <p:nvPr/>
        </p:nvSpPr>
        <p:spPr>
          <a:xfrm>
            <a:off x="5384800" y="4259326"/>
            <a:ext cx="752475" cy="466725"/>
          </a:xfrm>
          <a:custGeom>
            <a:avLst/>
            <a:gdLst/>
            <a:ahLst/>
            <a:cxnLst/>
            <a:rect l="l" t="t" r="r" b="b"/>
            <a:pathLst>
              <a:path w="752475" h="466725">
                <a:moveTo>
                  <a:pt x="674624" y="0"/>
                </a:moveTo>
                <a:lnTo>
                  <a:pt x="77850" y="0"/>
                </a:lnTo>
                <a:lnTo>
                  <a:pt x="47523" y="6107"/>
                </a:lnTo>
                <a:lnTo>
                  <a:pt x="22780" y="22764"/>
                </a:lnTo>
                <a:lnTo>
                  <a:pt x="6109" y="47470"/>
                </a:lnTo>
                <a:lnTo>
                  <a:pt x="0" y="77724"/>
                </a:lnTo>
                <a:lnTo>
                  <a:pt x="0" y="388874"/>
                </a:lnTo>
                <a:lnTo>
                  <a:pt x="6109" y="419147"/>
                </a:lnTo>
                <a:lnTo>
                  <a:pt x="22780" y="443896"/>
                </a:lnTo>
                <a:lnTo>
                  <a:pt x="47523" y="460597"/>
                </a:lnTo>
                <a:lnTo>
                  <a:pt x="77850" y="466725"/>
                </a:lnTo>
                <a:lnTo>
                  <a:pt x="674624" y="466725"/>
                </a:lnTo>
                <a:lnTo>
                  <a:pt x="704951" y="460597"/>
                </a:lnTo>
                <a:lnTo>
                  <a:pt x="729694" y="443896"/>
                </a:lnTo>
                <a:lnTo>
                  <a:pt x="746365" y="419147"/>
                </a:lnTo>
                <a:lnTo>
                  <a:pt x="752475" y="388874"/>
                </a:lnTo>
                <a:lnTo>
                  <a:pt x="752475" y="77724"/>
                </a:lnTo>
                <a:lnTo>
                  <a:pt x="746365" y="47470"/>
                </a:lnTo>
                <a:lnTo>
                  <a:pt x="729694" y="22764"/>
                </a:lnTo>
                <a:lnTo>
                  <a:pt x="704951" y="6107"/>
                </a:lnTo>
                <a:lnTo>
                  <a:pt x="674624" y="0"/>
                </a:lnTo>
                <a:close/>
              </a:path>
            </a:pathLst>
          </a:custGeom>
          <a:solidFill>
            <a:srgbClr val="33CCFF"/>
          </a:solidFill>
        </p:spPr>
        <p:txBody>
          <a:bodyPr wrap="square" lIns="0" tIns="0" rIns="0" bIns="0" rtlCol="0"/>
          <a:lstStyle/>
          <a:p>
            <a:endParaRPr/>
          </a:p>
        </p:txBody>
      </p:sp>
      <p:sp>
        <p:nvSpPr>
          <p:cNvPr id="19" name="object 19"/>
          <p:cNvSpPr txBox="1"/>
          <p:nvPr/>
        </p:nvSpPr>
        <p:spPr>
          <a:xfrm>
            <a:off x="5574284" y="4288663"/>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0" name="object 20"/>
          <p:cNvSpPr txBox="1"/>
          <p:nvPr/>
        </p:nvSpPr>
        <p:spPr>
          <a:xfrm>
            <a:off x="2483002" y="2715005"/>
            <a:ext cx="354330" cy="257810"/>
          </a:xfrm>
          <a:prstGeom prst="rect">
            <a:avLst/>
          </a:prstGeom>
        </p:spPr>
        <p:txBody>
          <a:bodyPr vert="horz" wrap="square" lIns="0" tIns="12065" rIns="0" bIns="0" rtlCol="0">
            <a:spAutoFit/>
          </a:bodyPr>
          <a:lstStyle/>
          <a:p>
            <a:pPr marL="12700">
              <a:lnSpc>
                <a:spcPct val="100000"/>
              </a:lnSpc>
              <a:spcBef>
                <a:spcPts val="95"/>
              </a:spcBef>
            </a:pPr>
            <a:r>
              <a:rPr sz="1600" spc="-170" dirty="0">
                <a:latin typeface="Arial" panose="020B0604020202020204"/>
                <a:cs typeface="Arial" panose="020B0604020202020204"/>
              </a:rPr>
              <a:t>Y</a:t>
            </a:r>
            <a:r>
              <a:rPr sz="1600" spc="-5" dirty="0">
                <a:latin typeface="Arial" panose="020B0604020202020204"/>
                <a:cs typeface="Arial" panose="020B0604020202020204"/>
              </a:rPr>
              <a:t>es</a:t>
            </a:r>
            <a:endParaRPr sz="1600">
              <a:latin typeface="Arial" panose="020B0604020202020204"/>
              <a:cs typeface="Arial" panose="020B0604020202020204"/>
            </a:endParaRPr>
          </a:p>
        </p:txBody>
      </p:sp>
      <p:sp>
        <p:nvSpPr>
          <p:cNvPr id="21" name="object 21"/>
          <p:cNvSpPr txBox="1"/>
          <p:nvPr/>
        </p:nvSpPr>
        <p:spPr>
          <a:xfrm>
            <a:off x="4500498" y="2715005"/>
            <a:ext cx="284480"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2" name="object 22"/>
          <p:cNvSpPr txBox="1"/>
          <p:nvPr/>
        </p:nvSpPr>
        <p:spPr>
          <a:xfrm>
            <a:off x="5626100" y="3653409"/>
            <a:ext cx="71247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Married</a:t>
            </a:r>
            <a:endParaRPr sz="1600">
              <a:latin typeface="Arial" panose="020B0604020202020204"/>
              <a:cs typeface="Arial" panose="020B0604020202020204"/>
            </a:endParaRPr>
          </a:p>
        </p:txBody>
      </p:sp>
      <p:sp>
        <p:nvSpPr>
          <p:cNvPr id="23" name="object 23"/>
          <p:cNvSpPr txBox="1"/>
          <p:nvPr/>
        </p:nvSpPr>
        <p:spPr>
          <a:xfrm>
            <a:off x="3263645" y="3688460"/>
            <a:ext cx="15024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Single,</a:t>
            </a:r>
            <a:r>
              <a:rPr sz="1600" spc="-55" dirty="0">
                <a:latin typeface="Arial" panose="020B0604020202020204"/>
                <a:cs typeface="Arial" panose="020B0604020202020204"/>
              </a:rPr>
              <a:t> </a:t>
            </a:r>
            <a:r>
              <a:rPr sz="1600" spc="-5" dirty="0">
                <a:latin typeface="Arial" panose="020B0604020202020204"/>
                <a:cs typeface="Arial" panose="020B0604020202020204"/>
              </a:rPr>
              <a:t>Divorced</a:t>
            </a:r>
            <a:endParaRPr sz="1600">
              <a:latin typeface="Arial" panose="020B0604020202020204"/>
              <a:cs typeface="Arial" panose="020B0604020202020204"/>
            </a:endParaRPr>
          </a:p>
        </p:txBody>
      </p:sp>
      <p:sp>
        <p:nvSpPr>
          <p:cNvPr id="24" name="object 24"/>
          <p:cNvSpPr txBox="1"/>
          <p:nvPr/>
        </p:nvSpPr>
        <p:spPr>
          <a:xfrm>
            <a:off x="2757017"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&lt;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5" name="object 25"/>
          <p:cNvSpPr txBox="1"/>
          <p:nvPr/>
        </p:nvSpPr>
        <p:spPr>
          <a:xfrm>
            <a:off x="4703826"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&gt;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6" name="object 26"/>
          <p:cNvSpPr/>
          <p:nvPr/>
        </p:nvSpPr>
        <p:spPr>
          <a:xfrm>
            <a:off x="6595403" y="1606789"/>
            <a:ext cx="674370" cy="210820"/>
          </a:xfrm>
          <a:custGeom>
            <a:avLst/>
            <a:gdLst/>
            <a:ahLst/>
            <a:cxnLst/>
            <a:rect l="l" t="t" r="r" b="b"/>
            <a:pathLst>
              <a:path w="674370" h="210819">
                <a:moveTo>
                  <a:pt x="0" y="210656"/>
                </a:moveTo>
                <a:lnTo>
                  <a:pt x="673858" y="210656"/>
                </a:lnTo>
                <a:lnTo>
                  <a:pt x="673858" y="0"/>
                </a:lnTo>
                <a:lnTo>
                  <a:pt x="0" y="0"/>
                </a:lnTo>
                <a:lnTo>
                  <a:pt x="0" y="210656"/>
                </a:lnTo>
                <a:close/>
              </a:path>
            </a:pathLst>
          </a:custGeom>
          <a:solidFill>
            <a:srgbClr val="000080"/>
          </a:solidFill>
        </p:spPr>
        <p:txBody>
          <a:bodyPr wrap="square" lIns="0" tIns="0" rIns="0" bIns="0" rtlCol="0"/>
          <a:lstStyle/>
          <a:p>
            <a:endParaRPr/>
          </a:p>
        </p:txBody>
      </p:sp>
      <p:sp>
        <p:nvSpPr>
          <p:cNvPr id="27" name="object 27"/>
          <p:cNvSpPr txBox="1"/>
          <p:nvPr/>
        </p:nvSpPr>
        <p:spPr>
          <a:xfrm>
            <a:off x="6558630" y="1581143"/>
            <a:ext cx="65595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Re</a:t>
            </a:r>
            <a:r>
              <a:rPr sz="1450" b="1" spc="-15" dirty="0">
                <a:solidFill>
                  <a:srgbClr val="FFFFFF"/>
                </a:solidFill>
                <a:latin typeface="Arial" panose="020B0604020202020204"/>
                <a:cs typeface="Arial" panose="020B0604020202020204"/>
              </a:rPr>
              <a:t>f</a:t>
            </a:r>
            <a:r>
              <a:rPr sz="1450" b="1" spc="-5" dirty="0">
                <a:solidFill>
                  <a:srgbClr val="FFFFFF"/>
                </a:solidFill>
                <a:latin typeface="Arial" panose="020B0604020202020204"/>
                <a:cs typeface="Arial" panose="020B0604020202020204"/>
              </a:rPr>
              <a:t>u</a:t>
            </a:r>
            <a:r>
              <a:rPr sz="1450" b="1" spc="-15" dirty="0">
                <a:solidFill>
                  <a:srgbClr val="FFFFFF"/>
                </a:solidFill>
                <a:latin typeface="Arial" panose="020B0604020202020204"/>
                <a:cs typeface="Arial" panose="020B0604020202020204"/>
              </a:rPr>
              <a:t>n</a:t>
            </a:r>
            <a:r>
              <a:rPr sz="1450" b="1" spc="-5" dirty="0">
                <a:solidFill>
                  <a:srgbClr val="FFFFFF"/>
                </a:solidFill>
                <a:latin typeface="Arial" panose="020B0604020202020204"/>
                <a:cs typeface="Arial" panose="020B0604020202020204"/>
              </a:rPr>
              <a:t>d</a:t>
            </a:r>
            <a:endParaRPr sz="1450">
              <a:latin typeface="Arial" panose="020B0604020202020204"/>
              <a:cs typeface="Arial" panose="020B0604020202020204"/>
            </a:endParaRPr>
          </a:p>
        </p:txBody>
      </p:sp>
      <p:sp>
        <p:nvSpPr>
          <p:cNvPr id="28" name="object 28"/>
          <p:cNvSpPr/>
          <p:nvPr/>
        </p:nvSpPr>
        <p:spPr>
          <a:xfrm>
            <a:off x="6572311" y="1606789"/>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29" name="object 29"/>
          <p:cNvSpPr/>
          <p:nvPr/>
        </p:nvSpPr>
        <p:spPr>
          <a:xfrm>
            <a:off x="7292232" y="1606789"/>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30" name="object 30"/>
          <p:cNvSpPr/>
          <p:nvPr/>
        </p:nvSpPr>
        <p:spPr>
          <a:xfrm>
            <a:off x="6549222" y="1817400"/>
            <a:ext cx="766445" cy="359410"/>
          </a:xfrm>
          <a:custGeom>
            <a:avLst/>
            <a:gdLst/>
            <a:ahLst/>
            <a:cxnLst/>
            <a:rect l="l" t="t" r="r" b="b"/>
            <a:pathLst>
              <a:path w="766445" h="359410">
                <a:moveTo>
                  <a:pt x="0" y="359036"/>
                </a:moveTo>
                <a:lnTo>
                  <a:pt x="765992" y="359036"/>
                </a:lnTo>
                <a:lnTo>
                  <a:pt x="765992" y="0"/>
                </a:lnTo>
                <a:lnTo>
                  <a:pt x="0" y="0"/>
                </a:lnTo>
                <a:lnTo>
                  <a:pt x="0" y="359036"/>
                </a:lnTo>
                <a:close/>
              </a:path>
            </a:pathLst>
          </a:custGeom>
          <a:solidFill>
            <a:srgbClr val="000080"/>
          </a:solidFill>
        </p:spPr>
        <p:txBody>
          <a:bodyPr wrap="square" lIns="0" tIns="0" rIns="0" bIns="0" rtlCol="0"/>
          <a:lstStyle/>
          <a:p>
            <a:endParaRPr/>
          </a:p>
        </p:txBody>
      </p:sp>
      <p:sp>
        <p:nvSpPr>
          <p:cNvPr id="31" name="object 31"/>
          <p:cNvSpPr/>
          <p:nvPr/>
        </p:nvSpPr>
        <p:spPr>
          <a:xfrm>
            <a:off x="7367739" y="1606789"/>
            <a:ext cx="784860" cy="210820"/>
          </a:xfrm>
          <a:custGeom>
            <a:avLst/>
            <a:gdLst/>
            <a:ahLst/>
            <a:cxnLst/>
            <a:rect l="l" t="t" r="r" b="b"/>
            <a:pathLst>
              <a:path w="784859" h="210819">
                <a:moveTo>
                  <a:pt x="0" y="210656"/>
                </a:moveTo>
                <a:lnTo>
                  <a:pt x="784596" y="210656"/>
                </a:lnTo>
                <a:lnTo>
                  <a:pt x="784596" y="0"/>
                </a:lnTo>
                <a:lnTo>
                  <a:pt x="0" y="0"/>
                </a:lnTo>
                <a:lnTo>
                  <a:pt x="0" y="210656"/>
                </a:lnTo>
                <a:close/>
              </a:path>
            </a:pathLst>
          </a:custGeom>
          <a:solidFill>
            <a:srgbClr val="000080"/>
          </a:solidFill>
        </p:spPr>
        <p:txBody>
          <a:bodyPr wrap="square" lIns="0" tIns="0" rIns="0" bIns="0" rtlCol="0"/>
          <a:lstStyle/>
          <a:p>
            <a:endParaRPr/>
          </a:p>
        </p:txBody>
      </p:sp>
      <p:sp>
        <p:nvSpPr>
          <p:cNvPr id="32" name="object 32"/>
          <p:cNvSpPr/>
          <p:nvPr/>
        </p:nvSpPr>
        <p:spPr>
          <a:xfrm>
            <a:off x="7367739" y="1817400"/>
            <a:ext cx="784860" cy="210185"/>
          </a:xfrm>
          <a:custGeom>
            <a:avLst/>
            <a:gdLst/>
            <a:ahLst/>
            <a:cxnLst/>
            <a:rect l="l" t="t" r="r" b="b"/>
            <a:pathLst>
              <a:path w="784859" h="210185">
                <a:moveTo>
                  <a:pt x="0" y="209783"/>
                </a:moveTo>
                <a:lnTo>
                  <a:pt x="784596" y="209783"/>
                </a:lnTo>
                <a:lnTo>
                  <a:pt x="784596" y="0"/>
                </a:lnTo>
                <a:lnTo>
                  <a:pt x="0" y="0"/>
                </a:lnTo>
                <a:lnTo>
                  <a:pt x="0" y="209783"/>
                </a:lnTo>
                <a:close/>
              </a:path>
            </a:pathLst>
          </a:custGeom>
          <a:solidFill>
            <a:srgbClr val="000080"/>
          </a:solidFill>
        </p:spPr>
        <p:txBody>
          <a:bodyPr wrap="square" lIns="0" tIns="0" rIns="0" bIns="0" rtlCol="0"/>
          <a:lstStyle/>
          <a:p>
            <a:endParaRPr/>
          </a:p>
        </p:txBody>
      </p:sp>
      <p:sp>
        <p:nvSpPr>
          <p:cNvPr id="33" name="object 33"/>
          <p:cNvSpPr txBox="1"/>
          <p:nvPr/>
        </p:nvSpPr>
        <p:spPr>
          <a:xfrm>
            <a:off x="7355039" y="1581143"/>
            <a:ext cx="615950" cy="452755"/>
          </a:xfrm>
          <a:prstGeom prst="rect">
            <a:avLst/>
          </a:prstGeom>
        </p:spPr>
        <p:txBody>
          <a:bodyPr vert="horz" wrap="square" lIns="0" tIns="27305" rIns="0" bIns="0" rtlCol="0">
            <a:spAutoFit/>
          </a:bodyPr>
          <a:lstStyle/>
          <a:p>
            <a:pPr marL="12700" marR="5080">
              <a:lnSpc>
                <a:spcPts val="1660"/>
              </a:lnSpc>
              <a:spcBef>
                <a:spcPts val="215"/>
              </a:spcBef>
            </a:pPr>
            <a:r>
              <a:rPr sz="1450" b="1" spc="-10" dirty="0">
                <a:solidFill>
                  <a:srgbClr val="FFFFFF"/>
                </a:solidFill>
                <a:latin typeface="Arial" panose="020B0604020202020204"/>
                <a:cs typeface="Arial" panose="020B0604020202020204"/>
              </a:rPr>
              <a:t>M</a:t>
            </a:r>
            <a:r>
              <a:rPr sz="1450" b="1" spc="-5" dirty="0">
                <a:solidFill>
                  <a:srgbClr val="FFFFFF"/>
                </a:solidFill>
                <a:latin typeface="Arial" panose="020B0604020202020204"/>
                <a:cs typeface="Arial" panose="020B0604020202020204"/>
              </a:rPr>
              <a:t>ar</a:t>
            </a:r>
            <a:r>
              <a:rPr sz="1450" b="1" spc="-15" dirty="0">
                <a:solidFill>
                  <a:srgbClr val="FFFFFF"/>
                </a:solidFill>
                <a:latin typeface="Arial" panose="020B0604020202020204"/>
                <a:cs typeface="Arial" panose="020B0604020202020204"/>
              </a:rPr>
              <a:t>i</a:t>
            </a:r>
            <a:r>
              <a:rPr sz="1450" b="1" spc="-5" dirty="0">
                <a:solidFill>
                  <a:srgbClr val="FFFFFF"/>
                </a:solidFill>
                <a:latin typeface="Arial" panose="020B0604020202020204"/>
                <a:cs typeface="Arial" panose="020B0604020202020204"/>
              </a:rPr>
              <a:t>tal  </a:t>
            </a:r>
            <a:r>
              <a:rPr sz="1450" b="1" spc="-10" dirty="0">
                <a:solidFill>
                  <a:srgbClr val="FFFFFF"/>
                </a:solidFill>
                <a:latin typeface="Arial" panose="020B0604020202020204"/>
                <a:cs typeface="Arial" panose="020B0604020202020204"/>
              </a:rPr>
              <a:t>Status</a:t>
            </a:r>
            <a:endParaRPr sz="1450">
              <a:latin typeface="Arial" panose="020B0604020202020204"/>
              <a:cs typeface="Arial" panose="020B0604020202020204"/>
            </a:endParaRPr>
          </a:p>
        </p:txBody>
      </p:sp>
      <p:sp>
        <p:nvSpPr>
          <p:cNvPr id="34" name="object 34"/>
          <p:cNvSpPr/>
          <p:nvPr/>
        </p:nvSpPr>
        <p:spPr>
          <a:xfrm>
            <a:off x="7344761"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5" name="object 35"/>
          <p:cNvSpPr/>
          <p:nvPr/>
        </p:nvSpPr>
        <p:spPr>
          <a:xfrm>
            <a:off x="8175306"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6" name="object 36"/>
          <p:cNvSpPr/>
          <p:nvPr/>
        </p:nvSpPr>
        <p:spPr>
          <a:xfrm>
            <a:off x="7321782" y="2027184"/>
            <a:ext cx="876935" cy="149860"/>
          </a:xfrm>
          <a:custGeom>
            <a:avLst/>
            <a:gdLst/>
            <a:ahLst/>
            <a:cxnLst/>
            <a:rect l="l" t="t" r="r" b="b"/>
            <a:pathLst>
              <a:path w="876934" h="149860">
                <a:moveTo>
                  <a:pt x="0" y="149253"/>
                </a:moveTo>
                <a:lnTo>
                  <a:pt x="876511" y="149253"/>
                </a:lnTo>
                <a:lnTo>
                  <a:pt x="876511" y="0"/>
                </a:lnTo>
                <a:lnTo>
                  <a:pt x="0" y="0"/>
                </a:lnTo>
                <a:lnTo>
                  <a:pt x="0" y="149253"/>
                </a:lnTo>
                <a:close/>
              </a:path>
            </a:pathLst>
          </a:custGeom>
          <a:solidFill>
            <a:srgbClr val="000080"/>
          </a:solidFill>
        </p:spPr>
        <p:txBody>
          <a:bodyPr wrap="square" lIns="0" tIns="0" rIns="0" bIns="0" rtlCol="0"/>
          <a:lstStyle/>
          <a:p>
            <a:endParaRPr/>
          </a:p>
        </p:txBody>
      </p:sp>
      <p:sp>
        <p:nvSpPr>
          <p:cNvPr id="37" name="object 37"/>
          <p:cNvSpPr/>
          <p:nvPr/>
        </p:nvSpPr>
        <p:spPr>
          <a:xfrm>
            <a:off x="8251041" y="1606789"/>
            <a:ext cx="746125" cy="210820"/>
          </a:xfrm>
          <a:custGeom>
            <a:avLst/>
            <a:gdLst/>
            <a:ahLst/>
            <a:cxnLst/>
            <a:rect l="l" t="t" r="r" b="b"/>
            <a:pathLst>
              <a:path w="746125" h="210819">
                <a:moveTo>
                  <a:pt x="0" y="210656"/>
                </a:moveTo>
                <a:lnTo>
                  <a:pt x="746076" y="210656"/>
                </a:lnTo>
                <a:lnTo>
                  <a:pt x="746076" y="0"/>
                </a:lnTo>
                <a:lnTo>
                  <a:pt x="0" y="0"/>
                </a:lnTo>
                <a:lnTo>
                  <a:pt x="0" y="210656"/>
                </a:lnTo>
                <a:close/>
              </a:path>
            </a:pathLst>
          </a:custGeom>
          <a:solidFill>
            <a:srgbClr val="000080"/>
          </a:solidFill>
        </p:spPr>
        <p:txBody>
          <a:bodyPr wrap="square" lIns="0" tIns="0" rIns="0" bIns="0" rtlCol="0"/>
          <a:lstStyle/>
          <a:p>
            <a:endParaRPr/>
          </a:p>
        </p:txBody>
      </p:sp>
      <p:sp>
        <p:nvSpPr>
          <p:cNvPr id="38" name="object 38"/>
          <p:cNvSpPr/>
          <p:nvPr/>
        </p:nvSpPr>
        <p:spPr>
          <a:xfrm>
            <a:off x="8251041" y="1817400"/>
            <a:ext cx="746125" cy="210185"/>
          </a:xfrm>
          <a:custGeom>
            <a:avLst/>
            <a:gdLst/>
            <a:ahLst/>
            <a:cxnLst/>
            <a:rect l="l" t="t" r="r" b="b"/>
            <a:pathLst>
              <a:path w="746125" h="210185">
                <a:moveTo>
                  <a:pt x="0" y="209783"/>
                </a:moveTo>
                <a:lnTo>
                  <a:pt x="746076" y="209783"/>
                </a:lnTo>
                <a:lnTo>
                  <a:pt x="746076" y="0"/>
                </a:lnTo>
                <a:lnTo>
                  <a:pt x="0" y="0"/>
                </a:lnTo>
                <a:lnTo>
                  <a:pt x="0" y="209783"/>
                </a:lnTo>
                <a:close/>
              </a:path>
            </a:pathLst>
          </a:custGeom>
          <a:solidFill>
            <a:srgbClr val="000080"/>
          </a:solidFill>
        </p:spPr>
        <p:txBody>
          <a:bodyPr wrap="square" lIns="0" tIns="0" rIns="0" bIns="0" rtlCol="0"/>
          <a:lstStyle/>
          <a:p>
            <a:endParaRPr/>
          </a:p>
        </p:txBody>
      </p:sp>
      <p:sp>
        <p:nvSpPr>
          <p:cNvPr id="39" name="object 39"/>
          <p:cNvSpPr txBox="1"/>
          <p:nvPr/>
        </p:nvSpPr>
        <p:spPr>
          <a:xfrm>
            <a:off x="8238341" y="1581143"/>
            <a:ext cx="708025" cy="452755"/>
          </a:xfrm>
          <a:prstGeom prst="rect">
            <a:avLst/>
          </a:prstGeom>
        </p:spPr>
        <p:txBody>
          <a:bodyPr vert="horz" wrap="square" lIns="0" tIns="27305" rIns="0" bIns="0" rtlCol="0">
            <a:spAutoFit/>
          </a:bodyPr>
          <a:lstStyle/>
          <a:p>
            <a:pPr marL="12700" marR="5080">
              <a:lnSpc>
                <a:spcPts val="1660"/>
              </a:lnSpc>
              <a:spcBef>
                <a:spcPts val="215"/>
              </a:spcBef>
            </a:pPr>
            <a:r>
              <a:rPr sz="1450" b="1" spc="-5" dirty="0">
                <a:solidFill>
                  <a:srgbClr val="FFFFFF"/>
                </a:solidFill>
                <a:latin typeface="Arial" panose="020B0604020202020204"/>
                <a:cs typeface="Arial" panose="020B0604020202020204"/>
              </a:rPr>
              <a:t>Ta</a:t>
            </a:r>
            <a:r>
              <a:rPr sz="1450" b="1" spc="-10" dirty="0">
                <a:solidFill>
                  <a:srgbClr val="FFFFFF"/>
                </a:solidFill>
                <a:latin typeface="Arial" panose="020B0604020202020204"/>
                <a:cs typeface="Arial" panose="020B0604020202020204"/>
              </a:rPr>
              <a:t>x</a:t>
            </a:r>
            <a:r>
              <a:rPr sz="1450" b="1" spc="-5" dirty="0">
                <a:solidFill>
                  <a:srgbClr val="FFFFFF"/>
                </a:solidFill>
                <a:latin typeface="Arial" panose="020B0604020202020204"/>
                <a:cs typeface="Arial" panose="020B0604020202020204"/>
              </a:rPr>
              <a:t>ab</a:t>
            </a:r>
            <a:r>
              <a:rPr sz="1450" b="1" spc="-15" dirty="0">
                <a:solidFill>
                  <a:srgbClr val="FFFFFF"/>
                </a:solidFill>
                <a:latin typeface="Arial" panose="020B0604020202020204"/>
                <a:cs typeface="Arial" panose="020B0604020202020204"/>
              </a:rPr>
              <a:t>l</a:t>
            </a:r>
            <a:r>
              <a:rPr sz="1450" b="1" spc="-5" dirty="0">
                <a:solidFill>
                  <a:srgbClr val="FFFFFF"/>
                </a:solidFill>
                <a:latin typeface="Arial" panose="020B0604020202020204"/>
                <a:cs typeface="Arial" panose="020B0604020202020204"/>
              </a:rPr>
              <a:t>e  </a:t>
            </a:r>
            <a:r>
              <a:rPr sz="1450" b="1" spc="-10" dirty="0">
                <a:solidFill>
                  <a:srgbClr val="FFFFFF"/>
                </a:solidFill>
                <a:latin typeface="Arial" panose="020B0604020202020204"/>
                <a:cs typeface="Arial" panose="020B0604020202020204"/>
              </a:rPr>
              <a:t>Income</a:t>
            </a:r>
            <a:endParaRPr sz="1450">
              <a:latin typeface="Arial" panose="020B0604020202020204"/>
              <a:cs typeface="Arial" panose="020B0604020202020204"/>
            </a:endParaRPr>
          </a:p>
        </p:txBody>
      </p:sp>
      <p:sp>
        <p:nvSpPr>
          <p:cNvPr id="40" name="object 40"/>
          <p:cNvSpPr/>
          <p:nvPr/>
        </p:nvSpPr>
        <p:spPr>
          <a:xfrm>
            <a:off x="8227917" y="1606744"/>
            <a:ext cx="0" cy="421005"/>
          </a:xfrm>
          <a:custGeom>
            <a:avLst/>
            <a:gdLst/>
            <a:ahLst/>
            <a:cxnLst/>
            <a:rect l="l" t="t" r="r" b="b"/>
            <a:pathLst>
              <a:path h="421005">
                <a:moveTo>
                  <a:pt x="0" y="0"/>
                </a:moveTo>
                <a:lnTo>
                  <a:pt x="0" y="420439"/>
                </a:lnTo>
              </a:path>
            </a:pathLst>
          </a:custGeom>
          <a:ln w="46178">
            <a:solidFill>
              <a:srgbClr val="000080"/>
            </a:solidFill>
          </a:ln>
        </p:spPr>
        <p:txBody>
          <a:bodyPr wrap="square" lIns="0" tIns="0" rIns="0" bIns="0" rtlCol="0"/>
          <a:lstStyle/>
          <a:p>
            <a:endParaRPr/>
          </a:p>
        </p:txBody>
      </p:sp>
      <p:sp>
        <p:nvSpPr>
          <p:cNvPr id="41" name="object 41"/>
          <p:cNvSpPr/>
          <p:nvPr/>
        </p:nvSpPr>
        <p:spPr>
          <a:xfrm>
            <a:off x="9020078"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42" name="object 42"/>
          <p:cNvSpPr/>
          <p:nvPr/>
        </p:nvSpPr>
        <p:spPr>
          <a:xfrm>
            <a:off x="8204828" y="2027184"/>
            <a:ext cx="838835" cy="149860"/>
          </a:xfrm>
          <a:custGeom>
            <a:avLst/>
            <a:gdLst/>
            <a:ahLst/>
            <a:cxnLst/>
            <a:rect l="l" t="t" r="r" b="b"/>
            <a:pathLst>
              <a:path w="838834" h="149860">
                <a:moveTo>
                  <a:pt x="0" y="149253"/>
                </a:moveTo>
                <a:lnTo>
                  <a:pt x="838210" y="149253"/>
                </a:lnTo>
                <a:lnTo>
                  <a:pt x="838210" y="0"/>
                </a:lnTo>
                <a:lnTo>
                  <a:pt x="0" y="0"/>
                </a:lnTo>
                <a:lnTo>
                  <a:pt x="0" y="149253"/>
                </a:lnTo>
                <a:close/>
              </a:path>
            </a:pathLst>
          </a:custGeom>
          <a:solidFill>
            <a:srgbClr val="000080"/>
          </a:solidFill>
        </p:spPr>
        <p:txBody>
          <a:bodyPr wrap="square" lIns="0" tIns="0" rIns="0" bIns="0" rtlCol="0"/>
          <a:lstStyle/>
          <a:p>
            <a:endParaRPr/>
          </a:p>
        </p:txBody>
      </p:sp>
      <p:sp>
        <p:nvSpPr>
          <p:cNvPr id="43" name="object 43"/>
          <p:cNvSpPr/>
          <p:nvPr/>
        </p:nvSpPr>
        <p:spPr>
          <a:xfrm>
            <a:off x="9095814" y="1785716"/>
            <a:ext cx="543560" cy="210820"/>
          </a:xfrm>
          <a:custGeom>
            <a:avLst/>
            <a:gdLst/>
            <a:ahLst/>
            <a:cxnLst/>
            <a:rect l="l" t="t" r="r" b="b"/>
            <a:pathLst>
              <a:path w="543559" h="210819">
                <a:moveTo>
                  <a:pt x="0" y="210656"/>
                </a:moveTo>
                <a:lnTo>
                  <a:pt x="543414" y="210656"/>
                </a:lnTo>
                <a:lnTo>
                  <a:pt x="543414" y="0"/>
                </a:lnTo>
                <a:lnTo>
                  <a:pt x="0" y="0"/>
                </a:lnTo>
                <a:lnTo>
                  <a:pt x="0" y="210656"/>
                </a:lnTo>
                <a:close/>
              </a:path>
            </a:pathLst>
          </a:custGeom>
          <a:solidFill>
            <a:srgbClr val="000080"/>
          </a:solidFill>
        </p:spPr>
        <p:txBody>
          <a:bodyPr wrap="square" lIns="0" tIns="0" rIns="0" bIns="0" rtlCol="0"/>
          <a:lstStyle/>
          <a:p>
            <a:endParaRPr/>
          </a:p>
        </p:txBody>
      </p:sp>
      <p:sp>
        <p:nvSpPr>
          <p:cNvPr id="44" name="object 44"/>
          <p:cNvSpPr txBox="1"/>
          <p:nvPr/>
        </p:nvSpPr>
        <p:spPr>
          <a:xfrm>
            <a:off x="9083114" y="1759879"/>
            <a:ext cx="53403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Che</a:t>
            </a:r>
            <a:r>
              <a:rPr sz="1450" b="1" spc="-20" dirty="0">
                <a:solidFill>
                  <a:srgbClr val="FFFFFF"/>
                </a:solidFill>
                <a:latin typeface="Arial" panose="020B0604020202020204"/>
                <a:cs typeface="Arial" panose="020B0604020202020204"/>
              </a:rPr>
              <a:t>a</a:t>
            </a:r>
            <a:r>
              <a:rPr sz="1450" b="1" spc="-5" dirty="0">
                <a:solidFill>
                  <a:srgbClr val="FFFFFF"/>
                </a:solidFill>
                <a:latin typeface="Arial" panose="020B0604020202020204"/>
                <a:cs typeface="Arial" panose="020B0604020202020204"/>
              </a:rPr>
              <a:t>t</a:t>
            </a:r>
            <a:endParaRPr sz="1450">
              <a:latin typeface="Arial" panose="020B0604020202020204"/>
              <a:cs typeface="Arial" panose="020B0604020202020204"/>
            </a:endParaRPr>
          </a:p>
        </p:txBody>
      </p:sp>
      <p:sp>
        <p:nvSpPr>
          <p:cNvPr id="45" name="object 45"/>
          <p:cNvSpPr/>
          <p:nvPr/>
        </p:nvSpPr>
        <p:spPr>
          <a:xfrm>
            <a:off x="9049601" y="1606744"/>
            <a:ext cx="635635" cy="179070"/>
          </a:xfrm>
          <a:custGeom>
            <a:avLst/>
            <a:gdLst/>
            <a:ahLst/>
            <a:cxnLst/>
            <a:rect l="l" t="t" r="r" b="b"/>
            <a:pathLst>
              <a:path w="635634" h="179069">
                <a:moveTo>
                  <a:pt x="0" y="178972"/>
                </a:moveTo>
                <a:lnTo>
                  <a:pt x="635557" y="178972"/>
                </a:lnTo>
                <a:lnTo>
                  <a:pt x="635557" y="0"/>
                </a:lnTo>
                <a:lnTo>
                  <a:pt x="0" y="0"/>
                </a:lnTo>
                <a:lnTo>
                  <a:pt x="0" y="178972"/>
                </a:lnTo>
                <a:close/>
              </a:path>
            </a:pathLst>
          </a:custGeom>
          <a:solidFill>
            <a:srgbClr val="000080"/>
          </a:solidFill>
        </p:spPr>
        <p:txBody>
          <a:bodyPr wrap="square" lIns="0" tIns="0" rIns="0" bIns="0" rtlCol="0"/>
          <a:lstStyle/>
          <a:p>
            <a:endParaRPr/>
          </a:p>
        </p:txBody>
      </p:sp>
      <p:sp>
        <p:nvSpPr>
          <p:cNvPr id="46" name="object 46"/>
          <p:cNvSpPr/>
          <p:nvPr/>
        </p:nvSpPr>
        <p:spPr>
          <a:xfrm>
            <a:off x="9072690" y="1785716"/>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47" name="object 47"/>
          <p:cNvSpPr/>
          <p:nvPr/>
        </p:nvSpPr>
        <p:spPr>
          <a:xfrm>
            <a:off x="9662227" y="1785716"/>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48" name="object 48"/>
          <p:cNvSpPr/>
          <p:nvPr/>
        </p:nvSpPr>
        <p:spPr>
          <a:xfrm>
            <a:off x="9049601" y="1996373"/>
            <a:ext cx="635635" cy="180340"/>
          </a:xfrm>
          <a:custGeom>
            <a:avLst/>
            <a:gdLst/>
            <a:ahLst/>
            <a:cxnLst/>
            <a:rect l="l" t="t" r="r" b="b"/>
            <a:pathLst>
              <a:path w="635634" h="180339">
                <a:moveTo>
                  <a:pt x="0" y="180063"/>
                </a:moveTo>
                <a:lnTo>
                  <a:pt x="635557" y="180063"/>
                </a:lnTo>
                <a:lnTo>
                  <a:pt x="635557" y="0"/>
                </a:lnTo>
                <a:lnTo>
                  <a:pt x="0" y="0"/>
                </a:lnTo>
                <a:lnTo>
                  <a:pt x="0" y="180063"/>
                </a:lnTo>
                <a:close/>
              </a:path>
            </a:pathLst>
          </a:custGeom>
          <a:solidFill>
            <a:srgbClr val="000080"/>
          </a:solidFill>
        </p:spPr>
        <p:txBody>
          <a:bodyPr wrap="square" lIns="0" tIns="0" rIns="0" bIns="0" rtlCol="0"/>
          <a:lstStyle/>
          <a:p>
            <a:endParaRPr/>
          </a:p>
        </p:txBody>
      </p:sp>
      <p:sp>
        <p:nvSpPr>
          <p:cNvPr id="49" name="object 49"/>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0" name="object 50"/>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1" name="object 51"/>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2" name="object 52"/>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3" name="object 53"/>
          <p:cNvSpPr/>
          <p:nvPr/>
        </p:nvSpPr>
        <p:spPr>
          <a:xfrm>
            <a:off x="6549222" y="1603429"/>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54" name="object 54"/>
          <p:cNvSpPr/>
          <p:nvPr/>
        </p:nvSpPr>
        <p:spPr>
          <a:xfrm>
            <a:off x="6551301" y="1602252"/>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55" name="object 55"/>
          <p:cNvSpPr/>
          <p:nvPr/>
        </p:nvSpPr>
        <p:spPr>
          <a:xfrm>
            <a:off x="7317297" y="1602252"/>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56" name="object 56"/>
          <p:cNvSpPr/>
          <p:nvPr/>
        </p:nvSpPr>
        <p:spPr>
          <a:xfrm>
            <a:off x="7317297"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7" name="object 57"/>
          <p:cNvSpPr/>
          <p:nvPr/>
        </p:nvSpPr>
        <p:spPr>
          <a:xfrm>
            <a:off x="7321782" y="1603429"/>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58" name="object 58"/>
          <p:cNvSpPr/>
          <p:nvPr/>
        </p:nvSpPr>
        <p:spPr>
          <a:xfrm>
            <a:off x="7323860" y="1602252"/>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59" name="object 59"/>
          <p:cNvSpPr/>
          <p:nvPr/>
        </p:nvSpPr>
        <p:spPr>
          <a:xfrm>
            <a:off x="8200362"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0" name="object 60"/>
          <p:cNvSpPr/>
          <p:nvPr/>
        </p:nvSpPr>
        <p:spPr>
          <a:xfrm>
            <a:off x="8200362"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1" name="object 61"/>
          <p:cNvSpPr/>
          <p:nvPr/>
        </p:nvSpPr>
        <p:spPr>
          <a:xfrm>
            <a:off x="8204828" y="1603429"/>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62" name="object 62"/>
          <p:cNvSpPr/>
          <p:nvPr/>
        </p:nvSpPr>
        <p:spPr>
          <a:xfrm>
            <a:off x="8206924" y="1602252"/>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63" name="object 63"/>
          <p:cNvSpPr/>
          <p:nvPr/>
        </p:nvSpPr>
        <p:spPr>
          <a:xfrm>
            <a:off x="9045135"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4" name="object 64"/>
          <p:cNvSpPr/>
          <p:nvPr/>
        </p:nvSpPr>
        <p:spPr>
          <a:xfrm>
            <a:off x="90451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5" name="object 65"/>
          <p:cNvSpPr/>
          <p:nvPr/>
        </p:nvSpPr>
        <p:spPr>
          <a:xfrm>
            <a:off x="9049601" y="1603429"/>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66" name="object 66"/>
          <p:cNvSpPr/>
          <p:nvPr/>
        </p:nvSpPr>
        <p:spPr>
          <a:xfrm>
            <a:off x="9051697" y="1602252"/>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67" name="object 67"/>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8" name="object 68"/>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9" name="object 69"/>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70" name="object 70"/>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71" name="object 71"/>
          <p:cNvSpPr/>
          <p:nvPr/>
        </p:nvSpPr>
        <p:spPr>
          <a:xfrm>
            <a:off x="65447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2" name="object 72"/>
          <p:cNvSpPr/>
          <p:nvPr/>
        </p:nvSpPr>
        <p:spPr>
          <a:xfrm>
            <a:off x="7317297"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3" name="object 73"/>
          <p:cNvSpPr/>
          <p:nvPr/>
        </p:nvSpPr>
        <p:spPr>
          <a:xfrm>
            <a:off x="8200362"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4" name="object 74"/>
          <p:cNvSpPr/>
          <p:nvPr/>
        </p:nvSpPr>
        <p:spPr>
          <a:xfrm>
            <a:off x="90451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5" name="object 75"/>
          <p:cNvSpPr/>
          <p:nvPr/>
        </p:nvSpPr>
        <p:spPr>
          <a:xfrm>
            <a:off x="9687283"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6" name="object 76"/>
          <p:cNvSpPr txBox="1"/>
          <p:nvPr/>
        </p:nvSpPr>
        <p:spPr>
          <a:xfrm>
            <a:off x="6549222" y="2176435"/>
            <a:ext cx="766445" cy="274320"/>
          </a:xfrm>
          <a:prstGeom prst="rect">
            <a:avLst/>
          </a:prstGeom>
          <a:solidFill>
            <a:srgbClr val="E4E4E4"/>
          </a:solidFill>
        </p:spPr>
        <p:txBody>
          <a:bodyPr vert="horz" wrap="square" lIns="0" tIns="51435" rIns="0" bIns="0" rtlCol="0">
            <a:spAutoFit/>
          </a:bodyPr>
          <a:lstStyle/>
          <a:p>
            <a:pPr marL="45720">
              <a:lnSpc>
                <a:spcPct val="100000"/>
              </a:lnSpc>
              <a:spcBef>
                <a:spcPts val="405"/>
              </a:spcBef>
            </a:pPr>
            <a:r>
              <a:rPr sz="1450" spc="-5" dirty="0">
                <a:solidFill>
                  <a:srgbClr val="FF0000"/>
                </a:solidFill>
                <a:latin typeface="Arial" panose="020B0604020202020204"/>
                <a:cs typeface="Arial" panose="020B0604020202020204"/>
              </a:rPr>
              <a:t>No</a:t>
            </a:r>
            <a:endParaRPr sz="1450">
              <a:latin typeface="Arial" panose="020B0604020202020204"/>
              <a:cs typeface="Arial" panose="020B0604020202020204"/>
            </a:endParaRPr>
          </a:p>
        </p:txBody>
      </p:sp>
      <p:sp>
        <p:nvSpPr>
          <p:cNvPr id="77" name="object 77"/>
          <p:cNvSpPr txBox="1"/>
          <p:nvPr/>
        </p:nvSpPr>
        <p:spPr>
          <a:xfrm>
            <a:off x="7321775" y="2176435"/>
            <a:ext cx="852169" cy="274320"/>
          </a:xfrm>
          <a:prstGeom prst="rect">
            <a:avLst/>
          </a:prstGeom>
          <a:solidFill>
            <a:srgbClr val="C0C0C0"/>
          </a:solidFill>
        </p:spPr>
        <p:txBody>
          <a:bodyPr vert="horz" wrap="square" lIns="0" tIns="51435" rIns="0" bIns="0" rtlCol="0">
            <a:spAutoFit/>
          </a:bodyPr>
          <a:lstStyle/>
          <a:p>
            <a:pPr marL="45720">
              <a:lnSpc>
                <a:spcPct val="100000"/>
              </a:lnSpc>
              <a:spcBef>
                <a:spcPts val="405"/>
              </a:spcBef>
            </a:pPr>
            <a:r>
              <a:rPr sz="1450" spc="-5" dirty="0">
                <a:latin typeface="Arial" panose="020B0604020202020204"/>
                <a:cs typeface="Arial" panose="020B0604020202020204"/>
              </a:rPr>
              <a:t>Married</a:t>
            </a:r>
            <a:endParaRPr sz="1450">
              <a:latin typeface="Arial" panose="020B0604020202020204"/>
              <a:cs typeface="Arial" panose="020B0604020202020204"/>
            </a:endParaRPr>
          </a:p>
        </p:txBody>
      </p:sp>
      <p:sp>
        <p:nvSpPr>
          <p:cNvPr id="78" name="object 78"/>
          <p:cNvSpPr txBox="1"/>
          <p:nvPr/>
        </p:nvSpPr>
        <p:spPr>
          <a:xfrm>
            <a:off x="8180224" y="2176435"/>
            <a:ext cx="862965" cy="274320"/>
          </a:xfrm>
          <a:prstGeom prst="rect">
            <a:avLst/>
          </a:prstGeom>
          <a:solidFill>
            <a:srgbClr val="E4E4E4"/>
          </a:solidFill>
        </p:spPr>
        <p:txBody>
          <a:bodyPr vert="horz" wrap="square" lIns="0" tIns="51435" rIns="0" bIns="0" rtlCol="0">
            <a:spAutoFit/>
          </a:bodyPr>
          <a:lstStyle/>
          <a:p>
            <a:pPr marL="70485">
              <a:lnSpc>
                <a:spcPct val="100000"/>
              </a:lnSpc>
              <a:spcBef>
                <a:spcPts val="405"/>
              </a:spcBef>
            </a:pPr>
            <a:r>
              <a:rPr sz="1450" spc="-10" dirty="0">
                <a:latin typeface="Arial" panose="020B0604020202020204"/>
                <a:cs typeface="Arial" panose="020B0604020202020204"/>
              </a:rPr>
              <a:t>80K</a:t>
            </a:r>
            <a:endParaRPr sz="1450">
              <a:latin typeface="Arial" panose="020B0604020202020204"/>
              <a:cs typeface="Arial" panose="020B0604020202020204"/>
            </a:endParaRPr>
          </a:p>
        </p:txBody>
      </p:sp>
      <p:sp>
        <p:nvSpPr>
          <p:cNvPr id="79" name="object 79"/>
          <p:cNvSpPr txBox="1"/>
          <p:nvPr/>
        </p:nvSpPr>
        <p:spPr>
          <a:xfrm>
            <a:off x="9049604" y="2176435"/>
            <a:ext cx="612775" cy="275590"/>
          </a:xfrm>
          <a:prstGeom prst="rect">
            <a:avLst/>
          </a:prstGeom>
          <a:solidFill>
            <a:srgbClr val="C0C0C0"/>
          </a:solidFill>
        </p:spPr>
        <p:txBody>
          <a:bodyPr vert="horz" wrap="square" lIns="0" tIns="52705" rIns="0" bIns="0" rtlCol="0">
            <a:spAutoFit/>
          </a:bodyPr>
          <a:lstStyle/>
          <a:p>
            <a:pPr marL="45720">
              <a:lnSpc>
                <a:spcPct val="100000"/>
              </a:lnSpc>
              <a:spcBef>
                <a:spcPts val="415"/>
              </a:spcBef>
            </a:pPr>
            <a:r>
              <a:rPr sz="1450" b="1" spc="-5" dirty="0">
                <a:latin typeface="Arial" panose="020B0604020202020204"/>
                <a:cs typeface="Arial" panose="020B0604020202020204"/>
              </a:rPr>
              <a:t>?</a:t>
            </a:r>
            <a:endParaRPr sz="1450">
              <a:latin typeface="Arial" panose="020B0604020202020204"/>
              <a:cs typeface="Arial" panose="020B0604020202020204"/>
            </a:endParaRPr>
          </a:p>
        </p:txBody>
      </p:sp>
      <p:sp>
        <p:nvSpPr>
          <p:cNvPr id="80" name="object 80"/>
          <p:cNvSpPr/>
          <p:nvPr/>
        </p:nvSpPr>
        <p:spPr>
          <a:xfrm>
            <a:off x="654593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81" name="object 81"/>
          <p:cNvSpPr/>
          <p:nvPr/>
        </p:nvSpPr>
        <p:spPr>
          <a:xfrm>
            <a:off x="65447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82" name="object 82"/>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83" name="object 83"/>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84" name="object 84"/>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85" name="object 85"/>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86" name="object 86"/>
          <p:cNvSpPr/>
          <p:nvPr/>
        </p:nvSpPr>
        <p:spPr>
          <a:xfrm>
            <a:off x="6549222" y="2526513"/>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87" name="object 87"/>
          <p:cNvSpPr/>
          <p:nvPr/>
        </p:nvSpPr>
        <p:spPr>
          <a:xfrm>
            <a:off x="6551301" y="2525309"/>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88" name="object 88"/>
          <p:cNvSpPr/>
          <p:nvPr/>
        </p:nvSpPr>
        <p:spPr>
          <a:xfrm>
            <a:off x="7318492"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89" name="object 89"/>
          <p:cNvSpPr/>
          <p:nvPr/>
        </p:nvSpPr>
        <p:spPr>
          <a:xfrm>
            <a:off x="7317297"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90" name="object 90"/>
          <p:cNvSpPr/>
          <p:nvPr/>
        </p:nvSpPr>
        <p:spPr>
          <a:xfrm>
            <a:off x="7317297" y="2525309"/>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91" name="object 91"/>
          <p:cNvSpPr/>
          <p:nvPr/>
        </p:nvSpPr>
        <p:spPr>
          <a:xfrm>
            <a:off x="7317297"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2" name="object 92"/>
          <p:cNvSpPr/>
          <p:nvPr/>
        </p:nvSpPr>
        <p:spPr>
          <a:xfrm>
            <a:off x="7321782" y="2526513"/>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93" name="object 93"/>
          <p:cNvSpPr/>
          <p:nvPr/>
        </p:nvSpPr>
        <p:spPr>
          <a:xfrm>
            <a:off x="7323860" y="2525309"/>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94" name="object 94"/>
          <p:cNvSpPr/>
          <p:nvPr/>
        </p:nvSpPr>
        <p:spPr>
          <a:xfrm>
            <a:off x="8201548"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95" name="object 95"/>
          <p:cNvSpPr/>
          <p:nvPr/>
        </p:nvSpPr>
        <p:spPr>
          <a:xfrm>
            <a:off x="8200362"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96" name="object 96"/>
          <p:cNvSpPr/>
          <p:nvPr/>
        </p:nvSpPr>
        <p:spPr>
          <a:xfrm>
            <a:off x="8200362"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97" name="object 97"/>
          <p:cNvSpPr/>
          <p:nvPr/>
        </p:nvSpPr>
        <p:spPr>
          <a:xfrm>
            <a:off x="8200362"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8" name="object 98"/>
          <p:cNvSpPr/>
          <p:nvPr/>
        </p:nvSpPr>
        <p:spPr>
          <a:xfrm>
            <a:off x="8204828" y="2526513"/>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99" name="object 99"/>
          <p:cNvSpPr/>
          <p:nvPr/>
        </p:nvSpPr>
        <p:spPr>
          <a:xfrm>
            <a:off x="8206924" y="2525309"/>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100" name="object 100"/>
          <p:cNvSpPr/>
          <p:nvPr/>
        </p:nvSpPr>
        <p:spPr>
          <a:xfrm>
            <a:off x="9046321"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1" name="object 101"/>
          <p:cNvSpPr/>
          <p:nvPr/>
        </p:nvSpPr>
        <p:spPr>
          <a:xfrm>
            <a:off x="90451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2" name="object 102"/>
          <p:cNvSpPr/>
          <p:nvPr/>
        </p:nvSpPr>
        <p:spPr>
          <a:xfrm>
            <a:off x="9045135"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3" name="object 103"/>
          <p:cNvSpPr/>
          <p:nvPr/>
        </p:nvSpPr>
        <p:spPr>
          <a:xfrm>
            <a:off x="90451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04" name="object 104"/>
          <p:cNvSpPr/>
          <p:nvPr/>
        </p:nvSpPr>
        <p:spPr>
          <a:xfrm>
            <a:off x="9049601" y="2526513"/>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105" name="object 105"/>
          <p:cNvSpPr/>
          <p:nvPr/>
        </p:nvSpPr>
        <p:spPr>
          <a:xfrm>
            <a:off x="9051697" y="2525309"/>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106" name="object 106"/>
          <p:cNvSpPr/>
          <p:nvPr/>
        </p:nvSpPr>
        <p:spPr>
          <a:xfrm>
            <a:off x="968846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7" name="object 107"/>
          <p:cNvSpPr/>
          <p:nvPr/>
        </p:nvSpPr>
        <p:spPr>
          <a:xfrm>
            <a:off x="9687283"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8" name="object 108"/>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9" name="object 109"/>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0" name="object 110"/>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11" name="object 111"/>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2" name="object 112"/>
          <p:cNvSpPr txBox="1"/>
          <p:nvPr/>
        </p:nvSpPr>
        <p:spPr>
          <a:xfrm>
            <a:off x="6516824" y="2516006"/>
            <a:ext cx="34290"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spc="5" dirty="0">
                <a:latin typeface="Arial" panose="020B0604020202020204"/>
                <a:cs typeface="Arial" panose="020B0604020202020204"/>
              </a:rPr>
              <a:t>10</a:t>
            </a:r>
            <a:endParaRPr sz="100">
              <a:latin typeface="Arial" panose="020B0604020202020204"/>
              <a:cs typeface="Arial" panose="020B0604020202020204"/>
            </a:endParaRPr>
          </a:p>
        </p:txBody>
      </p:sp>
      <p:sp>
        <p:nvSpPr>
          <p:cNvPr id="114" name="object 114"/>
          <p:cNvSpPr/>
          <p:nvPr/>
        </p:nvSpPr>
        <p:spPr>
          <a:xfrm>
            <a:off x="4876800" y="2346451"/>
            <a:ext cx="1600200" cy="488950"/>
          </a:xfrm>
          <a:custGeom>
            <a:avLst/>
            <a:gdLst/>
            <a:ahLst/>
            <a:cxnLst/>
            <a:rect l="l" t="t" r="r" b="b"/>
            <a:pathLst>
              <a:path w="1600200" h="488950">
                <a:moveTo>
                  <a:pt x="1589514" y="25526"/>
                </a:moveTo>
                <a:lnTo>
                  <a:pt x="1536953" y="25526"/>
                </a:lnTo>
                <a:lnTo>
                  <a:pt x="1541272" y="40767"/>
                </a:lnTo>
                <a:lnTo>
                  <a:pt x="1529089" y="44269"/>
                </a:lnTo>
                <a:lnTo>
                  <a:pt x="1537335" y="73278"/>
                </a:lnTo>
                <a:lnTo>
                  <a:pt x="1589514" y="25526"/>
                </a:lnTo>
                <a:close/>
              </a:path>
              <a:path w="1600200" h="488950">
                <a:moveTo>
                  <a:pt x="1524757" y="29026"/>
                </a:moveTo>
                <a:lnTo>
                  <a:pt x="1475866" y="43052"/>
                </a:lnTo>
                <a:lnTo>
                  <a:pt x="1480312" y="58293"/>
                </a:lnTo>
                <a:lnTo>
                  <a:pt x="1529089" y="44269"/>
                </a:lnTo>
                <a:lnTo>
                  <a:pt x="1524757" y="29026"/>
                </a:lnTo>
                <a:close/>
              </a:path>
              <a:path w="1600200" h="488950">
                <a:moveTo>
                  <a:pt x="1536953" y="25526"/>
                </a:moveTo>
                <a:lnTo>
                  <a:pt x="1524757" y="29026"/>
                </a:lnTo>
                <a:lnTo>
                  <a:pt x="1529089" y="44269"/>
                </a:lnTo>
                <a:lnTo>
                  <a:pt x="1541272" y="40767"/>
                </a:lnTo>
                <a:lnTo>
                  <a:pt x="1536953" y="25526"/>
                </a:lnTo>
                <a:close/>
              </a:path>
              <a:path w="1600200" h="488950">
                <a:moveTo>
                  <a:pt x="1516507" y="0"/>
                </a:moveTo>
                <a:lnTo>
                  <a:pt x="1524757" y="29026"/>
                </a:lnTo>
                <a:lnTo>
                  <a:pt x="1536953" y="25526"/>
                </a:lnTo>
                <a:lnTo>
                  <a:pt x="1589514" y="25526"/>
                </a:lnTo>
                <a:lnTo>
                  <a:pt x="1600200" y="15748"/>
                </a:lnTo>
                <a:lnTo>
                  <a:pt x="1516507" y="0"/>
                </a:lnTo>
                <a:close/>
              </a:path>
              <a:path w="1600200" h="488950">
                <a:moveTo>
                  <a:pt x="1430147" y="56134"/>
                </a:moveTo>
                <a:lnTo>
                  <a:pt x="1369060" y="73533"/>
                </a:lnTo>
                <a:lnTo>
                  <a:pt x="1373377" y="88773"/>
                </a:lnTo>
                <a:lnTo>
                  <a:pt x="1434464" y="71374"/>
                </a:lnTo>
                <a:lnTo>
                  <a:pt x="1430147" y="56134"/>
                </a:lnTo>
                <a:close/>
              </a:path>
              <a:path w="1600200" h="488950">
                <a:moveTo>
                  <a:pt x="1323213" y="86613"/>
                </a:moveTo>
                <a:lnTo>
                  <a:pt x="1262252" y="104012"/>
                </a:lnTo>
                <a:lnTo>
                  <a:pt x="1266571" y="119380"/>
                </a:lnTo>
                <a:lnTo>
                  <a:pt x="1327658" y="101853"/>
                </a:lnTo>
                <a:lnTo>
                  <a:pt x="1323213" y="86613"/>
                </a:lnTo>
                <a:close/>
              </a:path>
              <a:path w="1600200" h="488950">
                <a:moveTo>
                  <a:pt x="1216405" y="117094"/>
                </a:moveTo>
                <a:lnTo>
                  <a:pt x="1155319" y="134620"/>
                </a:lnTo>
                <a:lnTo>
                  <a:pt x="1159764" y="149860"/>
                </a:lnTo>
                <a:lnTo>
                  <a:pt x="1220724" y="132461"/>
                </a:lnTo>
                <a:lnTo>
                  <a:pt x="1216405" y="117094"/>
                </a:lnTo>
                <a:close/>
              </a:path>
              <a:path w="1600200" h="488950">
                <a:moveTo>
                  <a:pt x="1109599" y="147700"/>
                </a:moveTo>
                <a:lnTo>
                  <a:pt x="1048512" y="165100"/>
                </a:lnTo>
                <a:lnTo>
                  <a:pt x="1052829" y="180339"/>
                </a:lnTo>
                <a:lnTo>
                  <a:pt x="1113916" y="162940"/>
                </a:lnTo>
                <a:lnTo>
                  <a:pt x="1109599" y="147700"/>
                </a:lnTo>
                <a:close/>
              </a:path>
              <a:path w="1600200" h="488950">
                <a:moveTo>
                  <a:pt x="1002664" y="178181"/>
                </a:moveTo>
                <a:lnTo>
                  <a:pt x="941704" y="195707"/>
                </a:lnTo>
                <a:lnTo>
                  <a:pt x="946023" y="210947"/>
                </a:lnTo>
                <a:lnTo>
                  <a:pt x="1007110" y="193421"/>
                </a:lnTo>
                <a:lnTo>
                  <a:pt x="1002664" y="178181"/>
                </a:lnTo>
                <a:close/>
              </a:path>
              <a:path w="1600200" h="488950">
                <a:moveTo>
                  <a:pt x="895858" y="208787"/>
                </a:moveTo>
                <a:lnTo>
                  <a:pt x="834771" y="226187"/>
                </a:lnTo>
                <a:lnTo>
                  <a:pt x="839215" y="241426"/>
                </a:lnTo>
                <a:lnTo>
                  <a:pt x="900176" y="224027"/>
                </a:lnTo>
                <a:lnTo>
                  <a:pt x="895858" y="208787"/>
                </a:lnTo>
                <a:close/>
              </a:path>
              <a:path w="1600200" h="488950">
                <a:moveTo>
                  <a:pt x="789051" y="239268"/>
                </a:moveTo>
                <a:lnTo>
                  <a:pt x="727963" y="256667"/>
                </a:lnTo>
                <a:lnTo>
                  <a:pt x="732282" y="271907"/>
                </a:lnTo>
                <a:lnTo>
                  <a:pt x="793369" y="254508"/>
                </a:lnTo>
                <a:lnTo>
                  <a:pt x="789051" y="239268"/>
                </a:lnTo>
                <a:close/>
              </a:path>
              <a:path w="1600200" h="488950">
                <a:moveTo>
                  <a:pt x="682116" y="269748"/>
                </a:moveTo>
                <a:lnTo>
                  <a:pt x="621157" y="287274"/>
                </a:lnTo>
                <a:lnTo>
                  <a:pt x="625475" y="302513"/>
                </a:lnTo>
                <a:lnTo>
                  <a:pt x="686562" y="284988"/>
                </a:lnTo>
                <a:lnTo>
                  <a:pt x="682116" y="269748"/>
                </a:lnTo>
                <a:close/>
              </a:path>
              <a:path w="1600200" h="488950">
                <a:moveTo>
                  <a:pt x="575310" y="300355"/>
                </a:moveTo>
                <a:lnTo>
                  <a:pt x="514223" y="317753"/>
                </a:lnTo>
                <a:lnTo>
                  <a:pt x="518667" y="332994"/>
                </a:lnTo>
                <a:lnTo>
                  <a:pt x="579627" y="315595"/>
                </a:lnTo>
                <a:lnTo>
                  <a:pt x="575310" y="300355"/>
                </a:lnTo>
                <a:close/>
              </a:path>
              <a:path w="1600200" h="488950">
                <a:moveTo>
                  <a:pt x="468502" y="330835"/>
                </a:moveTo>
                <a:lnTo>
                  <a:pt x="407415" y="348234"/>
                </a:lnTo>
                <a:lnTo>
                  <a:pt x="411734" y="363600"/>
                </a:lnTo>
                <a:lnTo>
                  <a:pt x="472821" y="346075"/>
                </a:lnTo>
                <a:lnTo>
                  <a:pt x="468502" y="330835"/>
                </a:lnTo>
                <a:close/>
              </a:path>
              <a:path w="1600200" h="488950">
                <a:moveTo>
                  <a:pt x="361569" y="361314"/>
                </a:moveTo>
                <a:lnTo>
                  <a:pt x="300609" y="378840"/>
                </a:lnTo>
                <a:lnTo>
                  <a:pt x="304926" y="394081"/>
                </a:lnTo>
                <a:lnTo>
                  <a:pt x="366013" y="376682"/>
                </a:lnTo>
                <a:lnTo>
                  <a:pt x="361569" y="361314"/>
                </a:lnTo>
                <a:close/>
              </a:path>
              <a:path w="1600200" h="488950">
                <a:moveTo>
                  <a:pt x="254762" y="391922"/>
                </a:moveTo>
                <a:lnTo>
                  <a:pt x="193675" y="409321"/>
                </a:lnTo>
                <a:lnTo>
                  <a:pt x="198120" y="424561"/>
                </a:lnTo>
                <a:lnTo>
                  <a:pt x="259079" y="407162"/>
                </a:lnTo>
                <a:lnTo>
                  <a:pt x="254762" y="391922"/>
                </a:lnTo>
                <a:close/>
              </a:path>
              <a:path w="1600200" h="488950">
                <a:moveTo>
                  <a:pt x="147954" y="422401"/>
                </a:moveTo>
                <a:lnTo>
                  <a:pt x="86867" y="439927"/>
                </a:lnTo>
                <a:lnTo>
                  <a:pt x="91186" y="455168"/>
                </a:lnTo>
                <a:lnTo>
                  <a:pt x="152273" y="437642"/>
                </a:lnTo>
                <a:lnTo>
                  <a:pt x="147954" y="422401"/>
                </a:lnTo>
                <a:close/>
              </a:path>
              <a:path w="1600200" h="488950">
                <a:moveTo>
                  <a:pt x="62737" y="415417"/>
                </a:moveTo>
                <a:lnTo>
                  <a:pt x="0" y="472948"/>
                </a:lnTo>
                <a:lnTo>
                  <a:pt x="83692" y="488696"/>
                </a:lnTo>
                <a:lnTo>
                  <a:pt x="62737" y="415417"/>
                </a:lnTo>
                <a:close/>
              </a:path>
            </a:pathLst>
          </a:custGeom>
          <a:solidFill>
            <a:srgbClr val="FF0000"/>
          </a:solidFill>
        </p:spPr>
        <p:txBody>
          <a:bodyPr wrap="square" lIns="0" tIns="0" rIns="0" bIns="0" rtlCol="0"/>
          <a:lstStyle/>
          <a:p>
            <a:endParaRPr/>
          </a:p>
        </p:txBody>
      </p:sp>
      <p:sp>
        <p:nvSpPr>
          <p:cNvPr id="116" name="Slide Number Placeholder 115"/>
          <p:cNvSpPr>
            <a:spLocks noGrp="1"/>
          </p:cNvSpPr>
          <p:nvPr>
            <p:ph type="sldNum" sz="quarter" idx="12"/>
          </p:nvPr>
        </p:nvSpPr>
        <p:spPr/>
        <p:txBody>
          <a:bodyPr/>
          <a:lstStyle/>
          <a:p>
            <a:r>
              <a:rPr lang="en-US"/>
              <a:t>*</a:t>
            </a:r>
            <a:endParaRPr lang="en-US" dirty="0"/>
          </a:p>
        </p:txBody>
      </p:sp>
      <p:sp>
        <p:nvSpPr>
          <p:cNvPr id="117" name="Footer Placeholder 116"/>
          <p:cNvSpPr>
            <a:spLocks noGrp="1"/>
          </p:cNvSpPr>
          <p:nvPr>
            <p:ph type="ftr" sz="quarter" idx="11"/>
          </p:nvPr>
        </p:nvSpPr>
        <p:spPr/>
        <p:txBody>
          <a:bodyPr/>
          <a:lstStyle/>
          <a:p>
            <a:r>
              <a:rPr lang="en-US"/>
              <a:t>UECS3213 / UECS3453 Data Mining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ontent Placeholder 119"/>
          <p:cNvSpPr>
            <a:spLocks noGrp="1"/>
          </p:cNvSpPr>
          <p:nvPr>
            <p:ph idx="1"/>
          </p:nvPr>
        </p:nvSpPr>
        <p:spPr/>
        <p:txBody>
          <a:bodyPr/>
          <a:lstStyle/>
          <a:p>
            <a:endParaRPr lang="en-US"/>
          </a:p>
        </p:txBody>
      </p:sp>
      <p:sp>
        <p:nvSpPr>
          <p:cNvPr id="3" name="object 3"/>
          <p:cNvSpPr/>
          <p:nvPr/>
        </p:nvSpPr>
        <p:spPr>
          <a:xfrm>
            <a:off x="4416932" y="4548885"/>
            <a:ext cx="278765" cy="648970"/>
          </a:xfrm>
          <a:custGeom>
            <a:avLst/>
            <a:gdLst/>
            <a:ahLst/>
            <a:cxnLst/>
            <a:rect l="l" t="t" r="r" b="b"/>
            <a:pathLst>
              <a:path w="278764" h="648970">
                <a:moveTo>
                  <a:pt x="237598" y="580590"/>
                </a:moveTo>
                <a:lnTo>
                  <a:pt x="208280" y="592708"/>
                </a:lnTo>
                <a:lnTo>
                  <a:pt x="272542" y="648588"/>
                </a:lnTo>
                <a:lnTo>
                  <a:pt x="276578" y="592327"/>
                </a:lnTo>
                <a:lnTo>
                  <a:pt x="242443" y="592327"/>
                </a:lnTo>
                <a:lnTo>
                  <a:pt x="237598" y="580590"/>
                </a:lnTo>
                <a:close/>
              </a:path>
              <a:path w="278764" h="648970">
                <a:moveTo>
                  <a:pt x="249281" y="575760"/>
                </a:moveTo>
                <a:lnTo>
                  <a:pt x="237598" y="580590"/>
                </a:lnTo>
                <a:lnTo>
                  <a:pt x="242443" y="592327"/>
                </a:lnTo>
                <a:lnTo>
                  <a:pt x="254127" y="587501"/>
                </a:lnTo>
                <a:lnTo>
                  <a:pt x="249281" y="575760"/>
                </a:lnTo>
                <a:close/>
              </a:path>
              <a:path w="278764" h="648970">
                <a:moveTo>
                  <a:pt x="278638" y="563626"/>
                </a:moveTo>
                <a:lnTo>
                  <a:pt x="249281" y="575760"/>
                </a:lnTo>
                <a:lnTo>
                  <a:pt x="254127" y="587501"/>
                </a:lnTo>
                <a:lnTo>
                  <a:pt x="242443" y="592327"/>
                </a:lnTo>
                <a:lnTo>
                  <a:pt x="276578" y="592327"/>
                </a:lnTo>
                <a:lnTo>
                  <a:pt x="278638" y="563626"/>
                </a:lnTo>
                <a:close/>
              </a:path>
              <a:path w="278764" h="648970">
                <a:moveTo>
                  <a:pt x="11684" y="0"/>
                </a:moveTo>
                <a:lnTo>
                  <a:pt x="0" y="4952"/>
                </a:lnTo>
                <a:lnTo>
                  <a:pt x="237598" y="580590"/>
                </a:lnTo>
                <a:lnTo>
                  <a:pt x="249281" y="575760"/>
                </a:lnTo>
                <a:lnTo>
                  <a:pt x="11684" y="0"/>
                </a:lnTo>
                <a:close/>
              </a:path>
            </a:pathLst>
          </a:custGeom>
          <a:solidFill>
            <a:srgbClr val="000000"/>
          </a:solidFill>
        </p:spPr>
        <p:txBody>
          <a:bodyPr wrap="square" lIns="0" tIns="0" rIns="0" bIns="0" rtlCol="0"/>
          <a:lstStyle/>
          <a:p>
            <a:endParaRPr/>
          </a:p>
        </p:txBody>
      </p:sp>
      <p:sp>
        <p:nvSpPr>
          <p:cNvPr id="4" name="object 4"/>
          <p:cNvSpPr/>
          <p:nvPr/>
        </p:nvSpPr>
        <p:spPr>
          <a:xfrm>
            <a:off x="3183001" y="4548251"/>
            <a:ext cx="361315" cy="649605"/>
          </a:xfrm>
          <a:custGeom>
            <a:avLst/>
            <a:gdLst/>
            <a:ahLst/>
            <a:cxnLst/>
            <a:rect l="l" t="t" r="r" b="b"/>
            <a:pathLst>
              <a:path w="361314" h="649604">
                <a:moveTo>
                  <a:pt x="3301" y="564134"/>
                </a:moveTo>
                <a:lnTo>
                  <a:pt x="0" y="649224"/>
                </a:lnTo>
                <a:lnTo>
                  <a:pt x="70104" y="600837"/>
                </a:lnTo>
                <a:lnTo>
                  <a:pt x="62476" y="596646"/>
                </a:lnTo>
                <a:lnTo>
                  <a:pt x="36068" y="596646"/>
                </a:lnTo>
                <a:lnTo>
                  <a:pt x="25018" y="590550"/>
                </a:lnTo>
                <a:lnTo>
                  <a:pt x="31139" y="579428"/>
                </a:lnTo>
                <a:lnTo>
                  <a:pt x="3301" y="564134"/>
                </a:lnTo>
                <a:close/>
              </a:path>
              <a:path w="361314" h="649604">
                <a:moveTo>
                  <a:pt x="31139" y="579428"/>
                </a:moveTo>
                <a:lnTo>
                  <a:pt x="25018" y="590550"/>
                </a:lnTo>
                <a:lnTo>
                  <a:pt x="36068" y="596646"/>
                </a:lnTo>
                <a:lnTo>
                  <a:pt x="42200" y="585505"/>
                </a:lnTo>
                <a:lnTo>
                  <a:pt x="31139" y="579428"/>
                </a:lnTo>
                <a:close/>
              </a:path>
              <a:path w="361314" h="649604">
                <a:moveTo>
                  <a:pt x="42200" y="585505"/>
                </a:moveTo>
                <a:lnTo>
                  <a:pt x="36068" y="596646"/>
                </a:lnTo>
                <a:lnTo>
                  <a:pt x="62476" y="596646"/>
                </a:lnTo>
                <a:lnTo>
                  <a:pt x="42200" y="585505"/>
                </a:lnTo>
                <a:close/>
              </a:path>
              <a:path w="361314" h="649604">
                <a:moveTo>
                  <a:pt x="350012" y="0"/>
                </a:moveTo>
                <a:lnTo>
                  <a:pt x="31139" y="579428"/>
                </a:lnTo>
                <a:lnTo>
                  <a:pt x="42200" y="585505"/>
                </a:lnTo>
                <a:lnTo>
                  <a:pt x="361061" y="6223"/>
                </a:lnTo>
                <a:lnTo>
                  <a:pt x="350012" y="0"/>
                </a:lnTo>
                <a:close/>
              </a:path>
            </a:pathLst>
          </a:custGeom>
          <a:solidFill>
            <a:srgbClr val="000000"/>
          </a:solidFill>
        </p:spPr>
        <p:txBody>
          <a:bodyPr wrap="square" lIns="0" tIns="0" rIns="0" bIns="0" rtlCol="0"/>
          <a:lstStyle/>
          <a:p>
            <a:endParaRPr/>
          </a:p>
        </p:txBody>
      </p:sp>
      <p:sp>
        <p:nvSpPr>
          <p:cNvPr id="5" name="object 5"/>
          <p:cNvSpPr/>
          <p:nvPr/>
        </p:nvSpPr>
        <p:spPr>
          <a:xfrm>
            <a:off x="3891026" y="3573017"/>
            <a:ext cx="448309" cy="653415"/>
          </a:xfrm>
          <a:custGeom>
            <a:avLst/>
            <a:gdLst/>
            <a:ahLst/>
            <a:cxnLst/>
            <a:rect l="l" t="t" r="r" b="b"/>
            <a:pathLst>
              <a:path w="448310" h="653414">
                <a:moveTo>
                  <a:pt x="11430" y="568452"/>
                </a:moveTo>
                <a:lnTo>
                  <a:pt x="0" y="652907"/>
                </a:lnTo>
                <a:lnTo>
                  <a:pt x="74294" y="611378"/>
                </a:lnTo>
                <a:lnTo>
                  <a:pt x="63507" y="604012"/>
                </a:lnTo>
                <a:lnTo>
                  <a:pt x="41021" y="604012"/>
                </a:lnTo>
                <a:lnTo>
                  <a:pt x="30480" y="596900"/>
                </a:lnTo>
                <a:lnTo>
                  <a:pt x="37665" y="586366"/>
                </a:lnTo>
                <a:lnTo>
                  <a:pt x="11430" y="568452"/>
                </a:lnTo>
                <a:close/>
              </a:path>
              <a:path w="448310" h="653414">
                <a:moveTo>
                  <a:pt x="37665" y="586366"/>
                </a:moveTo>
                <a:lnTo>
                  <a:pt x="30480" y="596900"/>
                </a:lnTo>
                <a:lnTo>
                  <a:pt x="41021" y="604012"/>
                </a:lnTo>
                <a:lnTo>
                  <a:pt x="48166" y="593536"/>
                </a:lnTo>
                <a:lnTo>
                  <a:pt x="37665" y="586366"/>
                </a:lnTo>
                <a:close/>
              </a:path>
              <a:path w="448310" h="653414">
                <a:moveTo>
                  <a:pt x="48166" y="593536"/>
                </a:moveTo>
                <a:lnTo>
                  <a:pt x="41021" y="604012"/>
                </a:lnTo>
                <a:lnTo>
                  <a:pt x="63507" y="604012"/>
                </a:lnTo>
                <a:lnTo>
                  <a:pt x="48166" y="593536"/>
                </a:lnTo>
                <a:close/>
              </a:path>
              <a:path w="448310" h="653414">
                <a:moveTo>
                  <a:pt x="437642" y="0"/>
                </a:moveTo>
                <a:lnTo>
                  <a:pt x="37665" y="586366"/>
                </a:lnTo>
                <a:lnTo>
                  <a:pt x="48166" y="593536"/>
                </a:lnTo>
                <a:lnTo>
                  <a:pt x="448056" y="7239"/>
                </a:lnTo>
                <a:lnTo>
                  <a:pt x="437642" y="0"/>
                </a:lnTo>
                <a:close/>
              </a:path>
            </a:pathLst>
          </a:custGeom>
          <a:solidFill>
            <a:srgbClr val="000000"/>
          </a:solidFill>
        </p:spPr>
        <p:txBody>
          <a:bodyPr wrap="square" lIns="0" tIns="0" rIns="0" bIns="0" rtlCol="0"/>
          <a:lstStyle/>
          <a:p>
            <a:endParaRPr/>
          </a:p>
        </p:txBody>
      </p:sp>
      <p:sp>
        <p:nvSpPr>
          <p:cNvPr id="6" name="object 6"/>
          <p:cNvSpPr/>
          <p:nvPr/>
        </p:nvSpPr>
        <p:spPr>
          <a:xfrm>
            <a:off x="5214746" y="3572636"/>
            <a:ext cx="537210" cy="653415"/>
          </a:xfrm>
          <a:custGeom>
            <a:avLst/>
            <a:gdLst/>
            <a:ahLst/>
            <a:cxnLst/>
            <a:rect l="l" t="t" r="r" b="b"/>
            <a:pathLst>
              <a:path w="537210" h="653414">
                <a:moveTo>
                  <a:pt x="483555" y="598361"/>
                </a:moveTo>
                <a:lnTo>
                  <a:pt x="458977" y="618489"/>
                </a:lnTo>
                <a:lnTo>
                  <a:pt x="536701" y="653288"/>
                </a:lnTo>
                <a:lnTo>
                  <a:pt x="526499" y="608202"/>
                </a:lnTo>
                <a:lnTo>
                  <a:pt x="491616" y="608202"/>
                </a:lnTo>
                <a:lnTo>
                  <a:pt x="483555" y="598361"/>
                </a:lnTo>
                <a:close/>
              </a:path>
              <a:path w="537210" h="653414">
                <a:moveTo>
                  <a:pt x="493393" y="590304"/>
                </a:moveTo>
                <a:lnTo>
                  <a:pt x="483555" y="598361"/>
                </a:lnTo>
                <a:lnTo>
                  <a:pt x="491616" y="608202"/>
                </a:lnTo>
                <a:lnTo>
                  <a:pt x="501395" y="600075"/>
                </a:lnTo>
                <a:lnTo>
                  <a:pt x="493393" y="590304"/>
                </a:lnTo>
                <a:close/>
              </a:path>
              <a:path w="537210" h="653414">
                <a:moveTo>
                  <a:pt x="517905" y="570230"/>
                </a:moveTo>
                <a:lnTo>
                  <a:pt x="493393" y="590304"/>
                </a:lnTo>
                <a:lnTo>
                  <a:pt x="501395" y="600075"/>
                </a:lnTo>
                <a:lnTo>
                  <a:pt x="491616" y="608202"/>
                </a:lnTo>
                <a:lnTo>
                  <a:pt x="526499" y="608202"/>
                </a:lnTo>
                <a:lnTo>
                  <a:pt x="517905" y="570230"/>
                </a:lnTo>
                <a:close/>
              </a:path>
              <a:path w="537210" h="653414">
                <a:moveTo>
                  <a:pt x="9905" y="0"/>
                </a:moveTo>
                <a:lnTo>
                  <a:pt x="0" y="8000"/>
                </a:lnTo>
                <a:lnTo>
                  <a:pt x="483555" y="598361"/>
                </a:lnTo>
                <a:lnTo>
                  <a:pt x="493393" y="590304"/>
                </a:lnTo>
                <a:lnTo>
                  <a:pt x="9905" y="0"/>
                </a:lnTo>
                <a:close/>
              </a:path>
            </a:pathLst>
          </a:custGeom>
          <a:solidFill>
            <a:srgbClr val="000000"/>
          </a:solidFill>
        </p:spPr>
        <p:txBody>
          <a:bodyPr wrap="square" lIns="0" tIns="0" rIns="0" bIns="0" rtlCol="0"/>
          <a:lstStyle/>
          <a:p>
            <a:endParaRPr/>
          </a:p>
        </p:txBody>
      </p:sp>
      <p:sp>
        <p:nvSpPr>
          <p:cNvPr id="7" name="object 7"/>
          <p:cNvSpPr/>
          <p:nvPr/>
        </p:nvSpPr>
        <p:spPr>
          <a:xfrm>
            <a:off x="4055872" y="2671952"/>
            <a:ext cx="633730" cy="582930"/>
          </a:xfrm>
          <a:custGeom>
            <a:avLst/>
            <a:gdLst/>
            <a:ahLst/>
            <a:cxnLst/>
            <a:rect l="l" t="t" r="r" b="b"/>
            <a:pathLst>
              <a:path w="633730" h="582929">
                <a:moveTo>
                  <a:pt x="536442" y="519220"/>
                </a:moveTo>
                <a:lnTo>
                  <a:pt x="510666" y="547370"/>
                </a:lnTo>
                <a:lnTo>
                  <a:pt x="633602" y="582422"/>
                </a:lnTo>
                <a:lnTo>
                  <a:pt x="614342" y="532130"/>
                </a:lnTo>
                <a:lnTo>
                  <a:pt x="550544" y="532130"/>
                </a:lnTo>
                <a:lnTo>
                  <a:pt x="536442" y="519220"/>
                </a:lnTo>
                <a:close/>
              </a:path>
              <a:path w="633730" h="582929">
                <a:moveTo>
                  <a:pt x="562124" y="491173"/>
                </a:moveTo>
                <a:lnTo>
                  <a:pt x="536442" y="519220"/>
                </a:lnTo>
                <a:lnTo>
                  <a:pt x="550544" y="532130"/>
                </a:lnTo>
                <a:lnTo>
                  <a:pt x="576198" y="504063"/>
                </a:lnTo>
                <a:lnTo>
                  <a:pt x="562124" y="491173"/>
                </a:lnTo>
                <a:close/>
              </a:path>
              <a:path w="633730" h="582929">
                <a:moveTo>
                  <a:pt x="587882" y="463042"/>
                </a:moveTo>
                <a:lnTo>
                  <a:pt x="562124" y="491173"/>
                </a:lnTo>
                <a:lnTo>
                  <a:pt x="576198" y="504063"/>
                </a:lnTo>
                <a:lnTo>
                  <a:pt x="550544" y="532130"/>
                </a:lnTo>
                <a:lnTo>
                  <a:pt x="614342" y="532130"/>
                </a:lnTo>
                <a:lnTo>
                  <a:pt x="587882" y="463042"/>
                </a:lnTo>
                <a:close/>
              </a:path>
              <a:path w="633730" h="582929">
                <a:moveTo>
                  <a:pt x="25780" y="0"/>
                </a:moveTo>
                <a:lnTo>
                  <a:pt x="0" y="28194"/>
                </a:lnTo>
                <a:lnTo>
                  <a:pt x="536442" y="519220"/>
                </a:lnTo>
                <a:lnTo>
                  <a:pt x="562124" y="491173"/>
                </a:lnTo>
                <a:lnTo>
                  <a:pt x="25780" y="0"/>
                </a:lnTo>
                <a:close/>
              </a:path>
            </a:pathLst>
          </a:custGeom>
          <a:solidFill>
            <a:srgbClr val="FF0000"/>
          </a:solidFill>
        </p:spPr>
        <p:txBody>
          <a:bodyPr wrap="square" lIns="0" tIns="0" rIns="0" bIns="0" rtlCol="0"/>
          <a:lstStyle/>
          <a:p>
            <a:endParaRPr/>
          </a:p>
        </p:txBody>
      </p:sp>
      <p:sp>
        <p:nvSpPr>
          <p:cNvPr id="8" name="object 8"/>
          <p:cNvSpPr/>
          <p:nvPr/>
        </p:nvSpPr>
        <p:spPr>
          <a:xfrm>
            <a:off x="2563812" y="2681351"/>
            <a:ext cx="623570" cy="573405"/>
          </a:xfrm>
          <a:custGeom>
            <a:avLst/>
            <a:gdLst/>
            <a:ahLst/>
            <a:cxnLst/>
            <a:rect l="l" t="t" r="r" b="b"/>
            <a:pathLst>
              <a:path w="623569" h="573404">
                <a:moveTo>
                  <a:pt x="30365" y="493395"/>
                </a:moveTo>
                <a:lnTo>
                  <a:pt x="0" y="573024"/>
                </a:lnTo>
                <a:lnTo>
                  <a:pt x="81902" y="549528"/>
                </a:lnTo>
                <a:lnTo>
                  <a:pt x="68376" y="534797"/>
                </a:lnTo>
                <a:lnTo>
                  <a:pt x="51079" y="534797"/>
                </a:lnTo>
                <a:lnTo>
                  <a:pt x="42481" y="525399"/>
                </a:lnTo>
                <a:lnTo>
                  <a:pt x="51851" y="516797"/>
                </a:lnTo>
                <a:lnTo>
                  <a:pt x="30365" y="493395"/>
                </a:lnTo>
                <a:close/>
              </a:path>
              <a:path w="623569" h="573404">
                <a:moveTo>
                  <a:pt x="51851" y="516797"/>
                </a:moveTo>
                <a:lnTo>
                  <a:pt x="42481" y="525399"/>
                </a:lnTo>
                <a:lnTo>
                  <a:pt x="51079" y="534797"/>
                </a:lnTo>
                <a:lnTo>
                  <a:pt x="60465" y="526180"/>
                </a:lnTo>
                <a:lnTo>
                  <a:pt x="51851" y="516797"/>
                </a:lnTo>
                <a:close/>
              </a:path>
              <a:path w="623569" h="573404">
                <a:moveTo>
                  <a:pt x="60465" y="526180"/>
                </a:moveTo>
                <a:lnTo>
                  <a:pt x="51079" y="534797"/>
                </a:lnTo>
                <a:lnTo>
                  <a:pt x="68376" y="534797"/>
                </a:lnTo>
                <a:lnTo>
                  <a:pt x="60465" y="526180"/>
                </a:lnTo>
                <a:close/>
              </a:path>
              <a:path w="623569" h="573404">
                <a:moveTo>
                  <a:pt x="614870" y="0"/>
                </a:moveTo>
                <a:lnTo>
                  <a:pt x="51851" y="516797"/>
                </a:lnTo>
                <a:lnTo>
                  <a:pt x="60465" y="526180"/>
                </a:lnTo>
                <a:lnTo>
                  <a:pt x="623379" y="9398"/>
                </a:lnTo>
                <a:lnTo>
                  <a:pt x="614870" y="0"/>
                </a:lnTo>
                <a:close/>
              </a:path>
            </a:pathLst>
          </a:custGeom>
          <a:solidFill>
            <a:srgbClr val="000000"/>
          </a:solidFill>
        </p:spPr>
        <p:txBody>
          <a:bodyPr wrap="square" lIns="0" tIns="0" rIns="0" bIns="0" rtlCol="0"/>
          <a:lstStyle/>
          <a:p>
            <a:endParaRPr/>
          </a:p>
        </p:txBody>
      </p:sp>
      <p:sp>
        <p:nvSpPr>
          <p:cNvPr id="9" name="object 9"/>
          <p:cNvSpPr txBox="1"/>
          <p:nvPr/>
        </p:nvSpPr>
        <p:spPr>
          <a:xfrm>
            <a:off x="3130550" y="2362200"/>
            <a:ext cx="1027430" cy="287020"/>
          </a:xfrm>
          <a:prstGeom prst="rect">
            <a:avLst/>
          </a:prstGeom>
          <a:solidFill>
            <a:srgbClr val="FFFF00"/>
          </a:solidFill>
          <a:ln w="12700">
            <a:solidFill>
              <a:srgbClr val="0000FF"/>
            </a:solidFill>
          </a:ln>
        </p:spPr>
        <p:txBody>
          <a:bodyPr vert="horz" wrap="square" lIns="0" tIns="41275" rIns="0" bIns="0" rtlCol="0">
            <a:spAutoFit/>
          </a:bodyPr>
          <a:lstStyle/>
          <a:p>
            <a:pPr marL="186055">
              <a:lnSpc>
                <a:spcPct val="100000"/>
              </a:lnSpc>
              <a:spcBef>
                <a:spcPts val="325"/>
              </a:spcBef>
            </a:pPr>
            <a:r>
              <a:rPr sz="1600" spc="-10" dirty="0">
                <a:solidFill>
                  <a:srgbClr val="2C1892"/>
                </a:solidFill>
                <a:latin typeface="Arial" panose="020B0604020202020204"/>
                <a:cs typeface="Arial" panose="020B0604020202020204"/>
              </a:rPr>
              <a:t>Refund</a:t>
            </a:r>
            <a:endParaRPr sz="1600">
              <a:latin typeface="Arial" panose="020B0604020202020204"/>
              <a:cs typeface="Arial" panose="020B0604020202020204"/>
            </a:endParaRPr>
          </a:p>
        </p:txBody>
      </p:sp>
      <p:sp>
        <p:nvSpPr>
          <p:cNvPr id="10" name="object 10"/>
          <p:cNvSpPr txBox="1"/>
          <p:nvPr/>
        </p:nvSpPr>
        <p:spPr>
          <a:xfrm>
            <a:off x="4244975" y="3254438"/>
            <a:ext cx="1025525" cy="287020"/>
          </a:xfrm>
          <a:prstGeom prst="rect">
            <a:avLst/>
          </a:prstGeom>
          <a:solidFill>
            <a:srgbClr val="FFFF00"/>
          </a:solidFill>
          <a:ln w="12700">
            <a:solidFill>
              <a:srgbClr val="0000FF"/>
            </a:solidFill>
          </a:ln>
        </p:spPr>
        <p:txBody>
          <a:bodyPr vert="horz" wrap="square" lIns="0" tIns="41275" rIns="0" bIns="0" rtlCol="0">
            <a:spAutoFit/>
          </a:bodyPr>
          <a:lstStyle/>
          <a:p>
            <a:pPr marL="241935">
              <a:lnSpc>
                <a:spcPct val="100000"/>
              </a:lnSpc>
              <a:spcBef>
                <a:spcPts val="325"/>
              </a:spcBef>
            </a:pPr>
            <a:r>
              <a:rPr sz="1600" spc="-5" dirty="0">
                <a:solidFill>
                  <a:srgbClr val="2C1892"/>
                </a:solidFill>
                <a:latin typeface="Arial" panose="020B0604020202020204"/>
                <a:cs typeface="Arial" panose="020B0604020202020204"/>
              </a:rPr>
              <a:t>MarSt</a:t>
            </a:r>
            <a:endParaRPr sz="1600">
              <a:latin typeface="Arial" panose="020B0604020202020204"/>
              <a:cs typeface="Arial" panose="020B0604020202020204"/>
            </a:endParaRPr>
          </a:p>
        </p:txBody>
      </p:sp>
      <p:sp>
        <p:nvSpPr>
          <p:cNvPr id="11" name="object 11"/>
          <p:cNvSpPr txBox="1"/>
          <p:nvPr/>
        </p:nvSpPr>
        <p:spPr>
          <a:xfrm>
            <a:off x="3449701" y="4225925"/>
            <a:ext cx="1062355" cy="287020"/>
          </a:xfrm>
          <a:prstGeom prst="rect">
            <a:avLst/>
          </a:prstGeom>
          <a:solidFill>
            <a:srgbClr val="FFFF00"/>
          </a:solidFill>
          <a:ln w="12700">
            <a:solidFill>
              <a:srgbClr val="0000FF"/>
            </a:solidFill>
          </a:ln>
        </p:spPr>
        <p:txBody>
          <a:bodyPr vert="horz" wrap="square" lIns="0" tIns="41275" rIns="0" bIns="0" rtlCol="0">
            <a:spAutoFit/>
          </a:bodyPr>
          <a:lstStyle/>
          <a:p>
            <a:pPr marL="238125">
              <a:lnSpc>
                <a:spcPct val="100000"/>
              </a:lnSpc>
              <a:spcBef>
                <a:spcPts val="325"/>
              </a:spcBef>
            </a:pPr>
            <a:r>
              <a:rPr sz="1600" spc="-35" dirty="0">
                <a:solidFill>
                  <a:srgbClr val="2C1892"/>
                </a:solidFill>
                <a:latin typeface="Arial" panose="020B0604020202020204"/>
                <a:cs typeface="Arial" panose="020B0604020202020204"/>
              </a:rPr>
              <a:t>TaxInc</a:t>
            </a:r>
            <a:endParaRPr sz="1600">
              <a:latin typeface="Arial" panose="020B0604020202020204"/>
              <a:cs typeface="Arial" panose="020B0604020202020204"/>
            </a:endParaRPr>
          </a:p>
        </p:txBody>
      </p:sp>
      <p:sp>
        <p:nvSpPr>
          <p:cNvPr id="12" name="object 12"/>
          <p:cNvSpPr/>
          <p:nvPr/>
        </p:nvSpPr>
        <p:spPr>
          <a:xfrm>
            <a:off x="4465701" y="5194300"/>
            <a:ext cx="688975" cy="449580"/>
          </a:xfrm>
          <a:custGeom>
            <a:avLst/>
            <a:gdLst/>
            <a:ahLst/>
            <a:cxnLst/>
            <a:rect l="l" t="t" r="r" b="b"/>
            <a:pathLst>
              <a:path w="688975" h="449579">
                <a:moveTo>
                  <a:pt x="613537" y="0"/>
                </a:moveTo>
                <a:lnTo>
                  <a:pt x="75311" y="0"/>
                </a:lnTo>
                <a:lnTo>
                  <a:pt x="45970" y="5927"/>
                </a:lnTo>
                <a:lnTo>
                  <a:pt x="22034" y="22082"/>
                </a:lnTo>
                <a:lnTo>
                  <a:pt x="5909" y="46023"/>
                </a:lnTo>
                <a:lnTo>
                  <a:pt x="0" y="75311"/>
                </a:lnTo>
                <a:lnTo>
                  <a:pt x="0" y="373888"/>
                </a:lnTo>
                <a:lnTo>
                  <a:pt x="5909" y="403233"/>
                </a:lnTo>
                <a:lnTo>
                  <a:pt x="22034" y="427191"/>
                </a:lnTo>
                <a:lnTo>
                  <a:pt x="45970" y="443341"/>
                </a:lnTo>
                <a:lnTo>
                  <a:pt x="75311" y="449262"/>
                </a:lnTo>
                <a:lnTo>
                  <a:pt x="613537" y="449262"/>
                </a:lnTo>
                <a:lnTo>
                  <a:pt x="642897" y="443341"/>
                </a:lnTo>
                <a:lnTo>
                  <a:pt x="666876" y="427191"/>
                </a:lnTo>
                <a:lnTo>
                  <a:pt x="683045" y="403233"/>
                </a:lnTo>
                <a:lnTo>
                  <a:pt x="688975" y="373888"/>
                </a:lnTo>
                <a:lnTo>
                  <a:pt x="688975" y="75311"/>
                </a:lnTo>
                <a:lnTo>
                  <a:pt x="683045" y="46023"/>
                </a:lnTo>
                <a:lnTo>
                  <a:pt x="666876" y="22082"/>
                </a:lnTo>
                <a:lnTo>
                  <a:pt x="642897" y="5927"/>
                </a:lnTo>
                <a:lnTo>
                  <a:pt x="613537" y="0"/>
                </a:lnTo>
                <a:close/>
              </a:path>
            </a:pathLst>
          </a:custGeom>
          <a:solidFill>
            <a:srgbClr val="33CCFF"/>
          </a:solidFill>
        </p:spPr>
        <p:txBody>
          <a:bodyPr wrap="square" lIns="0" tIns="0" rIns="0" bIns="0" rtlCol="0"/>
          <a:lstStyle/>
          <a:p>
            <a:endParaRPr/>
          </a:p>
        </p:txBody>
      </p:sp>
      <p:sp>
        <p:nvSpPr>
          <p:cNvPr id="13" name="object 13"/>
          <p:cNvSpPr txBox="1"/>
          <p:nvPr/>
        </p:nvSpPr>
        <p:spPr>
          <a:xfrm>
            <a:off x="4543805" y="5223764"/>
            <a:ext cx="428625" cy="25781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00000"/>
                </a:solidFill>
                <a:latin typeface="Arial" panose="020B0604020202020204"/>
                <a:cs typeface="Arial" panose="020B0604020202020204"/>
              </a:rPr>
              <a:t>Y</a:t>
            </a:r>
            <a:r>
              <a:rPr sz="1600" spc="-5" dirty="0">
                <a:solidFill>
                  <a:srgbClr val="800000"/>
                </a:solidFill>
                <a:latin typeface="Arial" panose="020B0604020202020204"/>
                <a:cs typeface="Arial" panose="020B0604020202020204"/>
              </a:rPr>
              <a:t>ES</a:t>
            </a:r>
            <a:endParaRPr sz="1600">
              <a:latin typeface="Arial" panose="020B0604020202020204"/>
              <a:cs typeface="Arial" panose="020B0604020202020204"/>
            </a:endParaRPr>
          </a:p>
        </p:txBody>
      </p:sp>
      <p:sp>
        <p:nvSpPr>
          <p:cNvPr id="14" name="object 14"/>
          <p:cNvSpPr/>
          <p:nvPr/>
        </p:nvSpPr>
        <p:spPr>
          <a:xfrm>
            <a:off x="2828925" y="5214873"/>
            <a:ext cx="717550" cy="446405"/>
          </a:xfrm>
          <a:custGeom>
            <a:avLst/>
            <a:gdLst/>
            <a:ahLst/>
            <a:cxnLst/>
            <a:rect l="l" t="t" r="r" b="b"/>
            <a:pathLst>
              <a:path w="717550" h="446404">
                <a:moveTo>
                  <a:pt x="643255" y="0"/>
                </a:moveTo>
                <a:lnTo>
                  <a:pt x="74294" y="0"/>
                </a:lnTo>
                <a:lnTo>
                  <a:pt x="45380" y="5859"/>
                </a:lnTo>
                <a:lnTo>
                  <a:pt x="21764" y="21828"/>
                </a:lnTo>
                <a:lnTo>
                  <a:pt x="5840" y="45487"/>
                </a:lnTo>
                <a:lnTo>
                  <a:pt x="0" y="74422"/>
                </a:lnTo>
                <a:lnTo>
                  <a:pt x="0" y="371856"/>
                </a:lnTo>
                <a:lnTo>
                  <a:pt x="5840" y="400764"/>
                </a:lnTo>
                <a:lnTo>
                  <a:pt x="21764" y="424381"/>
                </a:lnTo>
                <a:lnTo>
                  <a:pt x="45380" y="440309"/>
                </a:lnTo>
                <a:lnTo>
                  <a:pt x="74294" y="446150"/>
                </a:lnTo>
                <a:lnTo>
                  <a:pt x="643255" y="446150"/>
                </a:lnTo>
                <a:lnTo>
                  <a:pt x="672169" y="440309"/>
                </a:lnTo>
                <a:lnTo>
                  <a:pt x="695785" y="424381"/>
                </a:lnTo>
                <a:lnTo>
                  <a:pt x="711709" y="400764"/>
                </a:lnTo>
                <a:lnTo>
                  <a:pt x="717550" y="371856"/>
                </a:lnTo>
                <a:lnTo>
                  <a:pt x="717550" y="74422"/>
                </a:lnTo>
                <a:lnTo>
                  <a:pt x="711709" y="45487"/>
                </a:lnTo>
                <a:lnTo>
                  <a:pt x="695785" y="21828"/>
                </a:lnTo>
                <a:lnTo>
                  <a:pt x="672169" y="5859"/>
                </a:lnTo>
                <a:lnTo>
                  <a:pt x="643255" y="0"/>
                </a:lnTo>
                <a:close/>
              </a:path>
            </a:pathLst>
          </a:custGeom>
          <a:solidFill>
            <a:srgbClr val="33CCFF"/>
          </a:solidFill>
        </p:spPr>
        <p:txBody>
          <a:bodyPr wrap="square" lIns="0" tIns="0" rIns="0" bIns="0" rtlCol="0"/>
          <a:lstStyle/>
          <a:p>
            <a:endParaRPr/>
          </a:p>
        </p:txBody>
      </p:sp>
      <p:sp>
        <p:nvSpPr>
          <p:cNvPr id="15" name="object 15"/>
          <p:cNvSpPr txBox="1"/>
          <p:nvPr/>
        </p:nvSpPr>
        <p:spPr>
          <a:xfrm>
            <a:off x="3038602" y="5226761"/>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6" name="object 16"/>
          <p:cNvSpPr/>
          <p:nvPr/>
        </p:nvSpPr>
        <p:spPr>
          <a:xfrm>
            <a:off x="2209800" y="3271773"/>
            <a:ext cx="752475" cy="427355"/>
          </a:xfrm>
          <a:custGeom>
            <a:avLst/>
            <a:gdLst/>
            <a:ahLst/>
            <a:cxnLst/>
            <a:rect l="l" t="t" r="r" b="b"/>
            <a:pathLst>
              <a:path w="752475" h="427354">
                <a:moveTo>
                  <a:pt x="681355" y="0"/>
                </a:moveTo>
                <a:lnTo>
                  <a:pt x="71170" y="0"/>
                </a:lnTo>
                <a:lnTo>
                  <a:pt x="43467" y="5595"/>
                </a:lnTo>
                <a:lnTo>
                  <a:pt x="20845" y="20859"/>
                </a:lnTo>
                <a:lnTo>
                  <a:pt x="5592" y="43505"/>
                </a:lnTo>
                <a:lnTo>
                  <a:pt x="0" y="71247"/>
                </a:lnTo>
                <a:lnTo>
                  <a:pt x="0" y="355981"/>
                </a:lnTo>
                <a:lnTo>
                  <a:pt x="5592" y="383649"/>
                </a:lnTo>
                <a:lnTo>
                  <a:pt x="20845" y="406257"/>
                </a:lnTo>
                <a:lnTo>
                  <a:pt x="43467" y="421507"/>
                </a:lnTo>
                <a:lnTo>
                  <a:pt x="71170" y="427100"/>
                </a:lnTo>
                <a:lnTo>
                  <a:pt x="681355" y="427100"/>
                </a:lnTo>
                <a:lnTo>
                  <a:pt x="709023" y="421507"/>
                </a:lnTo>
                <a:lnTo>
                  <a:pt x="731631" y="406257"/>
                </a:lnTo>
                <a:lnTo>
                  <a:pt x="746881" y="383649"/>
                </a:lnTo>
                <a:lnTo>
                  <a:pt x="752475" y="355981"/>
                </a:lnTo>
                <a:lnTo>
                  <a:pt x="752475" y="71247"/>
                </a:lnTo>
                <a:lnTo>
                  <a:pt x="746881" y="43505"/>
                </a:lnTo>
                <a:lnTo>
                  <a:pt x="731631" y="20859"/>
                </a:lnTo>
                <a:lnTo>
                  <a:pt x="709023" y="5595"/>
                </a:lnTo>
                <a:lnTo>
                  <a:pt x="681355" y="0"/>
                </a:lnTo>
                <a:close/>
              </a:path>
            </a:pathLst>
          </a:custGeom>
          <a:solidFill>
            <a:srgbClr val="33CCFF"/>
          </a:solidFill>
        </p:spPr>
        <p:txBody>
          <a:bodyPr wrap="square" lIns="0" tIns="0" rIns="0" bIns="0" rtlCol="0"/>
          <a:lstStyle/>
          <a:p>
            <a:endParaRPr/>
          </a:p>
        </p:txBody>
      </p:sp>
      <p:sp>
        <p:nvSpPr>
          <p:cNvPr id="17" name="object 17"/>
          <p:cNvSpPr txBox="1"/>
          <p:nvPr/>
        </p:nvSpPr>
        <p:spPr>
          <a:xfrm>
            <a:off x="2418080" y="3283458"/>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8" name="object 18"/>
          <p:cNvSpPr/>
          <p:nvPr/>
        </p:nvSpPr>
        <p:spPr>
          <a:xfrm>
            <a:off x="5384800" y="4259326"/>
            <a:ext cx="752475" cy="466725"/>
          </a:xfrm>
          <a:custGeom>
            <a:avLst/>
            <a:gdLst/>
            <a:ahLst/>
            <a:cxnLst/>
            <a:rect l="l" t="t" r="r" b="b"/>
            <a:pathLst>
              <a:path w="752475" h="466725">
                <a:moveTo>
                  <a:pt x="674624" y="0"/>
                </a:moveTo>
                <a:lnTo>
                  <a:pt x="77850" y="0"/>
                </a:lnTo>
                <a:lnTo>
                  <a:pt x="47523" y="6107"/>
                </a:lnTo>
                <a:lnTo>
                  <a:pt x="22780" y="22764"/>
                </a:lnTo>
                <a:lnTo>
                  <a:pt x="6109" y="47470"/>
                </a:lnTo>
                <a:lnTo>
                  <a:pt x="0" y="77724"/>
                </a:lnTo>
                <a:lnTo>
                  <a:pt x="0" y="388874"/>
                </a:lnTo>
                <a:lnTo>
                  <a:pt x="6109" y="419147"/>
                </a:lnTo>
                <a:lnTo>
                  <a:pt x="22780" y="443896"/>
                </a:lnTo>
                <a:lnTo>
                  <a:pt x="47523" y="460597"/>
                </a:lnTo>
                <a:lnTo>
                  <a:pt x="77850" y="466725"/>
                </a:lnTo>
                <a:lnTo>
                  <a:pt x="674624" y="466725"/>
                </a:lnTo>
                <a:lnTo>
                  <a:pt x="704951" y="460597"/>
                </a:lnTo>
                <a:lnTo>
                  <a:pt x="729694" y="443896"/>
                </a:lnTo>
                <a:lnTo>
                  <a:pt x="746365" y="419147"/>
                </a:lnTo>
                <a:lnTo>
                  <a:pt x="752475" y="388874"/>
                </a:lnTo>
                <a:lnTo>
                  <a:pt x="752475" y="77724"/>
                </a:lnTo>
                <a:lnTo>
                  <a:pt x="746365" y="47470"/>
                </a:lnTo>
                <a:lnTo>
                  <a:pt x="729694" y="22764"/>
                </a:lnTo>
                <a:lnTo>
                  <a:pt x="704951" y="6107"/>
                </a:lnTo>
                <a:lnTo>
                  <a:pt x="674624" y="0"/>
                </a:lnTo>
                <a:close/>
              </a:path>
            </a:pathLst>
          </a:custGeom>
          <a:solidFill>
            <a:srgbClr val="33CCFF"/>
          </a:solidFill>
        </p:spPr>
        <p:txBody>
          <a:bodyPr wrap="square" lIns="0" tIns="0" rIns="0" bIns="0" rtlCol="0"/>
          <a:lstStyle/>
          <a:p>
            <a:endParaRPr/>
          </a:p>
        </p:txBody>
      </p:sp>
      <p:sp>
        <p:nvSpPr>
          <p:cNvPr id="19" name="object 19"/>
          <p:cNvSpPr txBox="1"/>
          <p:nvPr/>
        </p:nvSpPr>
        <p:spPr>
          <a:xfrm>
            <a:off x="5574284" y="4288663"/>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0" name="object 20"/>
          <p:cNvSpPr txBox="1"/>
          <p:nvPr/>
        </p:nvSpPr>
        <p:spPr>
          <a:xfrm>
            <a:off x="2483002" y="2715005"/>
            <a:ext cx="354330" cy="257810"/>
          </a:xfrm>
          <a:prstGeom prst="rect">
            <a:avLst/>
          </a:prstGeom>
        </p:spPr>
        <p:txBody>
          <a:bodyPr vert="horz" wrap="square" lIns="0" tIns="12065" rIns="0" bIns="0" rtlCol="0">
            <a:spAutoFit/>
          </a:bodyPr>
          <a:lstStyle/>
          <a:p>
            <a:pPr marL="12700">
              <a:lnSpc>
                <a:spcPct val="100000"/>
              </a:lnSpc>
              <a:spcBef>
                <a:spcPts val="95"/>
              </a:spcBef>
            </a:pPr>
            <a:r>
              <a:rPr sz="1600" spc="-170" dirty="0">
                <a:latin typeface="Arial" panose="020B0604020202020204"/>
                <a:cs typeface="Arial" panose="020B0604020202020204"/>
              </a:rPr>
              <a:t>Y</a:t>
            </a:r>
            <a:r>
              <a:rPr sz="1600" spc="-5" dirty="0">
                <a:latin typeface="Arial" panose="020B0604020202020204"/>
                <a:cs typeface="Arial" panose="020B0604020202020204"/>
              </a:rPr>
              <a:t>es</a:t>
            </a:r>
            <a:endParaRPr sz="1600">
              <a:latin typeface="Arial" panose="020B0604020202020204"/>
              <a:cs typeface="Arial" panose="020B0604020202020204"/>
            </a:endParaRPr>
          </a:p>
        </p:txBody>
      </p:sp>
      <p:sp>
        <p:nvSpPr>
          <p:cNvPr id="21" name="object 21"/>
          <p:cNvSpPr txBox="1"/>
          <p:nvPr/>
        </p:nvSpPr>
        <p:spPr>
          <a:xfrm>
            <a:off x="4500498" y="2715005"/>
            <a:ext cx="284480"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2" name="object 22"/>
          <p:cNvSpPr txBox="1"/>
          <p:nvPr/>
        </p:nvSpPr>
        <p:spPr>
          <a:xfrm>
            <a:off x="5626100" y="3653409"/>
            <a:ext cx="71247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Married</a:t>
            </a:r>
            <a:endParaRPr sz="1600">
              <a:latin typeface="Arial" panose="020B0604020202020204"/>
              <a:cs typeface="Arial" panose="020B0604020202020204"/>
            </a:endParaRPr>
          </a:p>
        </p:txBody>
      </p:sp>
      <p:sp>
        <p:nvSpPr>
          <p:cNvPr id="23" name="object 23"/>
          <p:cNvSpPr txBox="1"/>
          <p:nvPr/>
        </p:nvSpPr>
        <p:spPr>
          <a:xfrm>
            <a:off x="3263645" y="3688460"/>
            <a:ext cx="15024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Single,</a:t>
            </a:r>
            <a:r>
              <a:rPr sz="1600" spc="-55" dirty="0">
                <a:latin typeface="Arial" panose="020B0604020202020204"/>
                <a:cs typeface="Arial" panose="020B0604020202020204"/>
              </a:rPr>
              <a:t> </a:t>
            </a:r>
            <a:r>
              <a:rPr sz="1600" spc="-5" dirty="0">
                <a:latin typeface="Arial" panose="020B0604020202020204"/>
                <a:cs typeface="Arial" panose="020B0604020202020204"/>
              </a:rPr>
              <a:t>Divorced</a:t>
            </a:r>
            <a:endParaRPr sz="1600">
              <a:latin typeface="Arial" panose="020B0604020202020204"/>
              <a:cs typeface="Arial" panose="020B0604020202020204"/>
            </a:endParaRPr>
          </a:p>
        </p:txBody>
      </p:sp>
      <p:sp>
        <p:nvSpPr>
          <p:cNvPr id="24" name="object 24"/>
          <p:cNvSpPr txBox="1"/>
          <p:nvPr/>
        </p:nvSpPr>
        <p:spPr>
          <a:xfrm>
            <a:off x="2757017"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&lt;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5" name="object 25"/>
          <p:cNvSpPr txBox="1"/>
          <p:nvPr/>
        </p:nvSpPr>
        <p:spPr>
          <a:xfrm>
            <a:off x="4703826"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&gt;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6" name="object 26"/>
          <p:cNvSpPr/>
          <p:nvPr/>
        </p:nvSpPr>
        <p:spPr>
          <a:xfrm>
            <a:off x="6595403" y="1606789"/>
            <a:ext cx="674370" cy="210820"/>
          </a:xfrm>
          <a:custGeom>
            <a:avLst/>
            <a:gdLst/>
            <a:ahLst/>
            <a:cxnLst/>
            <a:rect l="l" t="t" r="r" b="b"/>
            <a:pathLst>
              <a:path w="674370" h="210819">
                <a:moveTo>
                  <a:pt x="0" y="210656"/>
                </a:moveTo>
                <a:lnTo>
                  <a:pt x="673858" y="210656"/>
                </a:lnTo>
                <a:lnTo>
                  <a:pt x="673858" y="0"/>
                </a:lnTo>
                <a:lnTo>
                  <a:pt x="0" y="0"/>
                </a:lnTo>
                <a:lnTo>
                  <a:pt x="0" y="210656"/>
                </a:lnTo>
                <a:close/>
              </a:path>
            </a:pathLst>
          </a:custGeom>
          <a:solidFill>
            <a:srgbClr val="000080"/>
          </a:solidFill>
        </p:spPr>
        <p:txBody>
          <a:bodyPr wrap="square" lIns="0" tIns="0" rIns="0" bIns="0" rtlCol="0"/>
          <a:lstStyle/>
          <a:p>
            <a:endParaRPr/>
          </a:p>
        </p:txBody>
      </p:sp>
      <p:sp>
        <p:nvSpPr>
          <p:cNvPr id="27" name="object 27"/>
          <p:cNvSpPr txBox="1"/>
          <p:nvPr/>
        </p:nvSpPr>
        <p:spPr>
          <a:xfrm>
            <a:off x="6558630" y="1581143"/>
            <a:ext cx="65595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Re</a:t>
            </a:r>
            <a:r>
              <a:rPr sz="1450" b="1" spc="-15" dirty="0">
                <a:solidFill>
                  <a:srgbClr val="FFFFFF"/>
                </a:solidFill>
                <a:latin typeface="Arial" panose="020B0604020202020204"/>
                <a:cs typeface="Arial" panose="020B0604020202020204"/>
              </a:rPr>
              <a:t>f</a:t>
            </a:r>
            <a:r>
              <a:rPr sz="1450" b="1" spc="-5" dirty="0">
                <a:solidFill>
                  <a:srgbClr val="FFFFFF"/>
                </a:solidFill>
                <a:latin typeface="Arial" panose="020B0604020202020204"/>
                <a:cs typeface="Arial" panose="020B0604020202020204"/>
              </a:rPr>
              <a:t>u</a:t>
            </a:r>
            <a:r>
              <a:rPr sz="1450" b="1" spc="-15" dirty="0">
                <a:solidFill>
                  <a:srgbClr val="FFFFFF"/>
                </a:solidFill>
                <a:latin typeface="Arial" panose="020B0604020202020204"/>
                <a:cs typeface="Arial" panose="020B0604020202020204"/>
              </a:rPr>
              <a:t>n</a:t>
            </a:r>
            <a:r>
              <a:rPr sz="1450" b="1" spc="-5" dirty="0">
                <a:solidFill>
                  <a:srgbClr val="FFFFFF"/>
                </a:solidFill>
                <a:latin typeface="Arial" panose="020B0604020202020204"/>
                <a:cs typeface="Arial" panose="020B0604020202020204"/>
              </a:rPr>
              <a:t>d</a:t>
            </a:r>
            <a:endParaRPr sz="1450">
              <a:latin typeface="Arial" panose="020B0604020202020204"/>
              <a:cs typeface="Arial" panose="020B0604020202020204"/>
            </a:endParaRPr>
          </a:p>
        </p:txBody>
      </p:sp>
      <p:sp>
        <p:nvSpPr>
          <p:cNvPr id="28" name="object 28"/>
          <p:cNvSpPr/>
          <p:nvPr/>
        </p:nvSpPr>
        <p:spPr>
          <a:xfrm>
            <a:off x="6572311" y="1606789"/>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29" name="object 29"/>
          <p:cNvSpPr/>
          <p:nvPr/>
        </p:nvSpPr>
        <p:spPr>
          <a:xfrm>
            <a:off x="7292232" y="1606789"/>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30" name="object 30"/>
          <p:cNvSpPr/>
          <p:nvPr/>
        </p:nvSpPr>
        <p:spPr>
          <a:xfrm>
            <a:off x="6549222" y="1817400"/>
            <a:ext cx="766445" cy="359410"/>
          </a:xfrm>
          <a:custGeom>
            <a:avLst/>
            <a:gdLst/>
            <a:ahLst/>
            <a:cxnLst/>
            <a:rect l="l" t="t" r="r" b="b"/>
            <a:pathLst>
              <a:path w="766445" h="359410">
                <a:moveTo>
                  <a:pt x="0" y="359036"/>
                </a:moveTo>
                <a:lnTo>
                  <a:pt x="765992" y="359036"/>
                </a:lnTo>
                <a:lnTo>
                  <a:pt x="765992" y="0"/>
                </a:lnTo>
                <a:lnTo>
                  <a:pt x="0" y="0"/>
                </a:lnTo>
                <a:lnTo>
                  <a:pt x="0" y="359036"/>
                </a:lnTo>
                <a:close/>
              </a:path>
            </a:pathLst>
          </a:custGeom>
          <a:solidFill>
            <a:srgbClr val="000080"/>
          </a:solidFill>
        </p:spPr>
        <p:txBody>
          <a:bodyPr wrap="square" lIns="0" tIns="0" rIns="0" bIns="0" rtlCol="0"/>
          <a:lstStyle/>
          <a:p>
            <a:endParaRPr/>
          </a:p>
        </p:txBody>
      </p:sp>
      <p:sp>
        <p:nvSpPr>
          <p:cNvPr id="31" name="object 31"/>
          <p:cNvSpPr/>
          <p:nvPr/>
        </p:nvSpPr>
        <p:spPr>
          <a:xfrm>
            <a:off x="7367739" y="1606789"/>
            <a:ext cx="784860" cy="210820"/>
          </a:xfrm>
          <a:custGeom>
            <a:avLst/>
            <a:gdLst/>
            <a:ahLst/>
            <a:cxnLst/>
            <a:rect l="l" t="t" r="r" b="b"/>
            <a:pathLst>
              <a:path w="784859" h="210819">
                <a:moveTo>
                  <a:pt x="0" y="210656"/>
                </a:moveTo>
                <a:lnTo>
                  <a:pt x="784596" y="210656"/>
                </a:lnTo>
                <a:lnTo>
                  <a:pt x="784596" y="0"/>
                </a:lnTo>
                <a:lnTo>
                  <a:pt x="0" y="0"/>
                </a:lnTo>
                <a:lnTo>
                  <a:pt x="0" y="210656"/>
                </a:lnTo>
                <a:close/>
              </a:path>
            </a:pathLst>
          </a:custGeom>
          <a:solidFill>
            <a:srgbClr val="000080"/>
          </a:solidFill>
        </p:spPr>
        <p:txBody>
          <a:bodyPr wrap="square" lIns="0" tIns="0" rIns="0" bIns="0" rtlCol="0"/>
          <a:lstStyle/>
          <a:p>
            <a:endParaRPr/>
          </a:p>
        </p:txBody>
      </p:sp>
      <p:sp>
        <p:nvSpPr>
          <p:cNvPr id="32" name="object 32"/>
          <p:cNvSpPr/>
          <p:nvPr/>
        </p:nvSpPr>
        <p:spPr>
          <a:xfrm>
            <a:off x="7367739" y="1817400"/>
            <a:ext cx="784860" cy="210185"/>
          </a:xfrm>
          <a:custGeom>
            <a:avLst/>
            <a:gdLst/>
            <a:ahLst/>
            <a:cxnLst/>
            <a:rect l="l" t="t" r="r" b="b"/>
            <a:pathLst>
              <a:path w="784859" h="210185">
                <a:moveTo>
                  <a:pt x="0" y="209783"/>
                </a:moveTo>
                <a:lnTo>
                  <a:pt x="784596" y="209783"/>
                </a:lnTo>
                <a:lnTo>
                  <a:pt x="784596" y="0"/>
                </a:lnTo>
                <a:lnTo>
                  <a:pt x="0" y="0"/>
                </a:lnTo>
                <a:lnTo>
                  <a:pt x="0" y="209783"/>
                </a:lnTo>
                <a:close/>
              </a:path>
            </a:pathLst>
          </a:custGeom>
          <a:solidFill>
            <a:srgbClr val="000080"/>
          </a:solidFill>
        </p:spPr>
        <p:txBody>
          <a:bodyPr wrap="square" lIns="0" tIns="0" rIns="0" bIns="0" rtlCol="0"/>
          <a:lstStyle/>
          <a:p>
            <a:endParaRPr/>
          </a:p>
        </p:txBody>
      </p:sp>
      <p:sp>
        <p:nvSpPr>
          <p:cNvPr id="33" name="object 33"/>
          <p:cNvSpPr txBox="1"/>
          <p:nvPr/>
        </p:nvSpPr>
        <p:spPr>
          <a:xfrm>
            <a:off x="7355039" y="1581143"/>
            <a:ext cx="615950" cy="452755"/>
          </a:xfrm>
          <a:prstGeom prst="rect">
            <a:avLst/>
          </a:prstGeom>
        </p:spPr>
        <p:txBody>
          <a:bodyPr vert="horz" wrap="square" lIns="0" tIns="27305" rIns="0" bIns="0" rtlCol="0">
            <a:spAutoFit/>
          </a:bodyPr>
          <a:lstStyle/>
          <a:p>
            <a:pPr marL="12700" marR="5080">
              <a:lnSpc>
                <a:spcPts val="1660"/>
              </a:lnSpc>
              <a:spcBef>
                <a:spcPts val="215"/>
              </a:spcBef>
            </a:pPr>
            <a:r>
              <a:rPr sz="1450" b="1" spc="-10" dirty="0">
                <a:solidFill>
                  <a:srgbClr val="FFFFFF"/>
                </a:solidFill>
                <a:latin typeface="Arial" panose="020B0604020202020204"/>
                <a:cs typeface="Arial" panose="020B0604020202020204"/>
              </a:rPr>
              <a:t>M</a:t>
            </a:r>
            <a:r>
              <a:rPr sz="1450" b="1" spc="-5" dirty="0">
                <a:solidFill>
                  <a:srgbClr val="FFFFFF"/>
                </a:solidFill>
                <a:latin typeface="Arial" panose="020B0604020202020204"/>
                <a:cs typeface="Arial" panose="020B0604020202020204"/>
              </a:rPr>
              <a:t>ar</a:t>
            </a:r>
            <a:r>
              <a:rPr sz="1450" b="1" spc="-15" dirty="0">
                <a:solidFill>
                  <a:srgbClr val="FFFFFF"/>
                </a:solidFill>
                <a:latin typeface="Arial" panose="020B0604020202020204"/>
                <a:cs typeface="Arial" panose="020B0604020202020204"/>
              </a:rPr>
              <a:t>i</a:t>
            </a:r>
            <a:r>
              <a:rPr sz="1450" b="1" spc="-5" dirty="0">
                <a:solidFill>
                  <a:srgbClr val="FFFFFF"/>
                </a:solidFill>
                <a:latin typeface="Arial" panose="020B0604020202020204"/>
                <a:cs typeface="Arial" panose="020B0604020202020204"/>
              </a:rPr>
              <a:t>tal  </a:t>
            </a:r>
            <a:r>
              <a:rPr sz="1450" b="1" spc="-10" dirty="0">
                <a:solidFill>
                  <a:srgbClr val="FFFFFF"/>
                </a:solidFill>
                <a:latin typeface="Arial" panose="020B0604020202020204"/>
                <a:cs typeface="Arial" panose="020B0604020202020204"/>
              </a:rPr>
              <a:t>Status</a:t>
            </a:r>
            <a:endParaRPr sz="1450">
              <a:latin typeface="Arial" panose="020B0604020202020204"/>
              <a:cs typeface="Arial" panose="020B0604020202020204"/>
            </a:endParaRPr>
          </a:p>
        </p:txBody>
      </p:sp>
      <p:sp>
        <p:nvSpPr>
          <p:cNvPr id="34" name="object 34"/>
          <p:cNvSpPr/>
          <p:nvPr/>
        </p:nvSpPr>
        <p:spPr>
          <a:xfrm>
            <a:off x="7344761"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5" name="object 35"/>
          <p:cNvSpPr/>
          <p:nvPr/>
        </p:nvSpPr>
        <p:spPr>
          <a:xfrm>
            <a:off x="8175306"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6" name="object 36"/>
          <p:cNvSpPr/>
          <p:nvPr/>
        </p:nvSpPr>
        <p:spPr>
          <a:xfrm>
            <a:off x="7321782" y="2027184"/>
            <a:ext cx="876935" cy="149860"/>
          </a:xfrm>
          <a:custGeom>
            <a:avLst/>
            <a:gdLst/>
            <a:ahLst/>
            <a:cxnLst/>
            <a:rect l="l" t="t" r="r" b="b"/>
            <a:pathLst>
              <a:path w="876934" h="149860">
                <a:moveTo>
                  <a:pt x="0" y="149253"/>
                </a:moveTo>
                <a:lnTo>
                  <a:pt x="876511" y="149253"/>
                </a:lnTo>
                <a:lnTo>
                  <a:pt x="876511" y="0"/>
                </a:lnTo>
                <a:lnTo>
                  <a:pt x="0" y="0"/>
                </a:lnTo>
                <a:lnTo>
                  <a:pt x="0" y="149253"/>
                </a:lnTo>
                <a:close/>
              </a:path>
            </a:pathLst>
          </a:custGeom>
          <a:solidFill>
            <a:srgbClr val="000080"/>
          </a:solidFill>
        </p:spPr>
        <p:txBody>
          <a:bodyPr wrap="square" lIns="0" tIns="0" rIns="0" bIns="0" rtlCol="0"/>
          <a:lstStyle/>
          <a:p>
            <a:endParaRPr/>
          </a:p>
        </p:txBody>
      </p:sp>
      <p:sp>
        <p:nvSpPr>
          <p:cNvPr id="37" name="object 37"/>
          <p:cNvSpPr/>
          <p:nvPr/>
        </p:nvSpPr>
        <p:spPr>
          <a:xfrm>
            <a:off x="8251041" y="1606789"/>
            <a:ext cx="746125" cy="210820"/>
          </a:xfrm>
          <a:custGeom>
            <a:avLst/>
            <a:gdLst/>
            <a:ahLst/>
            <a:cxnLst/>
            <a:rect l="l" t="t" r="r" b="b"/>
            <a:pathLst>
              <a:path w="746125" h="210819">
                <a:moveTo>
                  <a:pt x="0" y="210656"/>
                </a:moveTo>
                <a:lnTo>
                  <a:pt x="746076" y="210656"/>
                </a:lnTo>
                <a:lnTo>
                  <a:pt x="746076" y="0"/>
                </a:lnTo>
                <a:lnTo>
                  <a:pt x="0" y="0"/>
                </a:lnTo>
                <a:lnTo>
                  <a:pt x="0" y="210656"/>
                </a:lnTo>
                <a:close/>
              </a:path>
            </a:pathLst>
          </a:custGeom>
          <a:solidFill>
            <a:srgbClr val="000080"/>
          </a:solidFill>
        </p:spPr>
        <p:txBody>
          <a:bodyPr wrap="square" lIns="0" tIns="0" rIns="0" bIns="0" rtlCol="0"/>
          <a:lstStyle/>
          <a:p>
            <a:endParaRPr/>
          </a:p>
        </p:txBody>
      </p:sp>
      <p:sp>
        <p:nvSpPr>
          <p:cNvPr id="38" name="object 38"/>
          <p:cNvSpPr/>
          <p:nvPr/>
        </p:nvSpPr>
        <p:spPr>
          <a:xfrm>
            <a:off x="8251041" y="1817400"/>
            <a:ext cx="746125" cy="210185"/>
          </a:xfrm>
          <a:custGeom>
            <a:avLst/>
            <a:gdLst/>
            <a:ahLst/>
            <a:cxnLst/>
            <a:rect l="l" t="t" r="r" b="b"/>
            <a:pathLst>
              <a:path w="746125" h="210185">
                <a:moveTo>
                  <a:pt x="0" y="209783"/>
                </a:moveTo>
                <a:lnTo>
                  <a:pt x="746076" y="209783"/>
                </a:lnTo>
                <a:lnTo>
                  <a:pt x="746076" y="0"/>
                </a:lnTo>
                <a:lnTo>
                  <a:pt x="0" y="0"/>
                </a:lnTo>
                <a:lnTo>
                  <a:pt x="0" y="209783"/>
                </a:lnTo>
                <a:close/>
              </a:path>
            </a:pathLst>
          </a:custGeom>
          <a:solidFill>
            <a:srgbClr val="000080"/>
          </a:solidFill>
        </p:spPr>
        <p:txBody>
          <a:bodyPr wrap="square" lIns="0" tIns="0" rIns="0" bIns="0" rtlCol="0"/>
          <a:lstStyle/>
          <a:p>
            <a:endParaRPr/>
          </a:p>
        </p:txBody>
      </p:sp>
      <p:sp>
        <p:nvSpPr>
          <p:cNvPr id="39" name="object 39"/>
          <p:cNvSpPr txBox="1"/>
          <p:nvPr/>
        </p:nvSpPr>
        <p:spPr>
          <a:xfrm>
            <a:off x="8238341" y="1581143"/>
            <a:ext cx="708025" cy="452755"/>
          </a:xfrm>
          <a:prstGeom prst="rect">
            <a:avLst/>
          </a:prstGeom>
        </p:spPr>
        <p:txBody>
          <a:bodyPr vert="horz" wrap="square" lIns="0" tIns="27305" rIns="0" bIns="0" rtlCol="0">
            <a:spAutoFit/>
          </a:bodyPr>
          <a:lstStyle/>
          <a:p>
            <a:pPr marL="12700" marR="5080">
              <a:lnSpc>
                <a:spcPts val="1660"/>
              </a:lnSpc>
              <a:spcBef>
                <a:spcPts val="215"/>
              </a:spcBef>
            </a:pPr>
            <a:r>
              <a:rPr sz="1450" b="1" spc="-5" dirty="0">
                <a:solidFill>
                  <a:srgbClr val="FFFFFF"/>
                </a:solidFill>
                <a:latin typeface="Arial" panose="020B0604020202020204"/>
                <a:cs typeface="Arial" panose="020B0604020202020204"/>
              </a:rPr>
              <a:t>Ta</a:t>
            </a:r>
            <a:r>
              <a:rPr sz="1450" b="1" spc="-10" dirty="0">
                <a:solidFill>
                  <a:srgbClr val="FFFFFF"/>
                </a:solidFill>
                <a:latin typeface="Arial" panose="020B0604020202020204"/>
                <a:cs typeface="Arial" panose="020B0604020202020204"/>
              </a:rPr>
              <a:t>x</a:t>
            </a:r>
            <a:r>
              <a:rPr sz="1450" b="1" spc="-5" dirty="0">
                <a:solidFill>
                  <a:srgbClr val="FFFFFF"/>
                </a:solidFill>
                <a:latin typeface="Arial" panose="020B0604020202020204"/>
                <a:cs typeface="Arial" panose="020B0604020202020204"/>
              </a:rPr>
              <a:t>ab</a:t>
            </a:r>
            <a:r>
              <a:rPr sz="1450" b="1" spc="-15" dirty="0">
                <a:solidFill>
                  <a:srgbClr val="FFFFFF"/>
                </a:solidFill>
                <a:latin typeface="Arial" panose="020B0604020202020204"/>
                <a:cs typeface="Arial" panose="020B0604020202020204"/>
              </a:rPr>
              <a:t>l</a:t>
            </a:r>
            <a:r>
              <a:rPr sz="1450" b="1" spc="-5" dirty="0">
                <a:solidFill>
                  <a:srgbClr val="FFFFFF"/>
                </a:solidFill>
                <a:latin typeface="Arial" panose="020B0604020202020204"/>
                <a:cs typeface="Arial" panose="020B0604020202020204"/>
              </a:rPr>
              <a:t>e  </a:t>
            </a:r>
            <a:r>
              <a:rPr sz="1450" b="1" spc="-10" dirty="0">
                <a:solidFill>
                  <a:srgbClr val="FFFFFF"/>
                </a:solidFill>
                <a:latin typeface="Arial" panose="020B0604020202020204"/>
                <a:cs typeface="Arial" panose="020B0604020202020204"/>
              </a:rPr>
              <a:t>Income</a:t>
            </a:r>
            <a:endParaRPr sz="1450">
              <a:latin typeface="Arial" panose="020B0604020202020204"/>
              <a:cs typeface="Arial" panose="020B0604020202020204"/>
            </a:endParaRPr>
          </a:p>
        </p:txBody>
      </p:sp>
      <p:sp>
        <p:nvSpPr>
          <p:cNvPr id="40" name="object 40"/>
          <p:cNvSpPr/>
          <p:nvPr/>
        </p:nvSpPr>
        <p:spPr>
          <a:xfrm>
            <a:off x="8227917" y="1606744"/>
            <a:ext cx="0" cy="421005"/>
          </a:xfrm>
          <a:custGeom>
            <a:avLst/>
            <a:gdLst/>
            <a:ahLst/>
            <a:cxnLst/>
            <a:rect l="l" t="t" r="r" b="b"/>
            <a:pathLst>
              <a:path h="421005">
                <a:moveTo>
                  <a:pt x="0" y="0"/>
                </a:moveTo>
                <a:lnTo>
                  <a:pt x="0" y="420439"/>
                </a:lnTo>
              </a:path>
            </a:pathLst>
          </a:custGeom>
          <a:ln w="46178">
            <a:solidFill>
              <a:srgbClr val="000080"/>
            </a:solidFill>
          </a:ln>
        </p:spPr>
        <p:txBody>
          <a:bodyPr wrap="square" lIns="0" tIns="0" rIns="0" bIns="0" rtlCol="0"/>
          <a:lstStyle/>
          <a:p>
            <a:endParaRPr/>
          </a:p>
        </p:txBody>
      </p:sp>
      <p:sp>
        <p:nvSpPr>
          <p:cNvPr id="41" name="object 41"/>
          <p:cNvSpPr/>
          <p:nvPr/>
        </p:nvSpPr>
        <p:spPr>
          <a:xfrm>
            <a:off x="9020078"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42" name="object 42"/>
          <p:cNvSpPr/>
          <p:nvPr/>
        </p:nvSpPr>
        <p:spPr>
          <a:xfrm>
            <a:off x="8204828" y="2027184"/>
            <a:ext cx="838835" cy="149860"/>
          </a:xfrm>
          <a:custGeom>
            <a:avLst/>
            <a:gdLst/>
            <a:ahLst/>
            <a:cxnLst/>
            <a:rect l="l" t="t" r="r" b="b"/>
            <a:pathLst>
              <a:path w="838834" h="149860">
                <a:moveTo>
                  <a:pt x="0" y="149253"/>
                </a:moveTo>
                <a:lnTo>
                  <a:pt x="838210" y="149253"/>
                </a:lnTo>
                <a:lnTo>
                  <a:pt x="838210" y="0"/>
                </a:lnTo>
                <a:lnTo>
                  <a:pt x="0" y="0"/>
                </a:lnTo>
                <a:lnTo>
                  <a:pt x="0" y="149253"/>
                </a:lnTo>
                <a:close/>
              </a:path>
            </a:pathLst>
          </a:custGeom>
          <a:solidFill>
            <a:srgbClr val="000080"/>
          </a:solidFill>
        </p:spPr>
        <p:txBody>
          <a:bodyPr wrap="square" lIns="0" tIns="0" rIns="0" bIns="0" rtlCol="0"/>
          <a:lstStyle/>
          <a:p>
            <a:endParaRPr/>
          </a:p>
        </p:txBody>
      </p:sp>
      <p:sp>
        <p:nvSpPr>
          <p:cNvPr id="43" name="object 43"/>
          <p:cNvSpPr/>
          <p:nvPr/>
        </p:nvSpPr>
        <p:spPr>
          <a:xfrm>
            <a:off x="9095814" y="1785716"/>
            <a:ext cx="543560" cy="210820"/>
          </a:xfrm>
          <a:custGeom>
            <a:avLst/>
            <a:gdLst/>
            <a:ahLst/>
            <a:cxnLst/>
            <a:rect l="l" t="t" r="r" b="b"/>
            <a:pathLst>
              <a:path w="543559" h="210819">
                <a:moveTo>
                  <a:pt x="0" y="210656"/>
                </a:moveTo>
                <a:lnTo>
                  <a:pt x="543414" y="210656"/>
                </a:lnTo>
                <a:lnTo>
                  <a:pt x="543414" y="0"/>
                </a:lnTo>
                <a:lnTo>
                  <a:pt x="0" y="0"/>
                </a:lnTo>
                <a:lnTo>
                  <a:pt x="0" y="210656"/>
                </a:lnTo>
                <a:close/>
              </a:path>
            </a:pathLst>
          </a:custGeom>
          <a:solidFill>
            <a:srgbClr val="000080"/>
          </a:solidFill>
        </p:spPr>
        <p:txBody>
          <a:bodyPr wrap="square" lIns="0" tIns="0" rIns="0" bIns="0" rtlCol="0"/>
          <a:lstStyle/>
          <a:p>
            <a:endParaRPr/>
          </a:p>
        </p:txBody>
      </p:sp>
      <p:sp>
        <p:nvSpPr>
          <p:cNvPr id="44" name="object 44"/>
          <p:cNvSpPr txBox="1"/>
          <p:nvPr/>
        </p:nvSpPr>
        <p:spPr>
          <a:xfrm>
            <a:off x="9083114" y="1759879"/>
            <a:ext cx="53403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Che</a:t>
            </a:r>
            <a:r>
              <a:rPr sz="1450" b="1" spc="-20" dirty="0">
                <a:solidFill>
                  <a:srgbClr val="FFFFFF"/>
                </a:solidFill>
                <a:latin typeface="Arial" panose="020B0604020202020204"/>
                <a:cs typeface="Arial" panose="020B0604020202020204"/>
              </a:rPr>
              <a:t>a</a:t>
            </a:r>
            <a:r>
              <a:rPr sz="1450" b="1" spc="-5" dirty="0">
                <a:solidFill>
                  <a:srgbClr val="FFFFFF"/>
                </a:solidFill>
                <a:latin typeface="Arial" panose="020B0604020202020204"/>
                <a:cs typeface="Arial" panose="020B0604020202020204"/>
              </a:rPr>
              <a:t>t</a:t>
            </a:r>
            <a:endParaRPr sz="1450">
              <a:latin typeface="Arial" panose="020B0604020202020204"/>
              <a:cs typeface="Arial" panose="020B0604020202020204"/>
            </a:endParaRPr>
          </a:p>
        </p:txBody>
      </p:sp>
      <p:sp>
        <p:nvSpPr>
          <p:cNvPr id="45" name="object 45"/>
          <p:cNvSpPr/>
          <p:nvPr/>
        </p:nvSpPr>
        <p:spPr>
          <a:xfrm>
            <a:off x="9049601" y="1606744"/>
            <a:ext cx="635635" cy="179070"/>
          </a:xfrm>
          <a:custGeom>
            <a:avLst/>
            <a:gdLst/>
            <a:ahLst/>
            <a:cxnLst/>
            <a:rect l="l" t="t" r="r" b="b"/>
            <a:pathLst>
              <a:path w="635634" h="179069">
                <a:moveTo>
                  <a:pt x="0" y="178972"/>
                </a:moveTo>
                <a:lnTo>
                  <a:pt x="635557" y="178972"/>
                </a:lnTo>
                <a:lnTo>
                  <a:pt x="635557" y="0"/>
                </a:lnTo>
                <a:lnTo>
                  <a:pt x="0" y="0"/>
                </a:lnTo>
                <a:lnTo>
                  <a:pt x="0" y="178972"/>
                </a:lnTo>
                <a:close/>
              </a:path>
            </a:pathLst>
          </a:custGeom>
          <a:solidFill>
            <a:srgbClr val="000080"/>
          </a:solidFill>
        </p:spPr>
        <p:txBody>
          <a:bodyPr wrap="square" lIns="0" tIns="0" rIns="0" bIns="0" rtlCol="0"/>
          <a:lstStyle/>
          <a:p>
            <a:endParaRPr/>
          </a:p>
        </p:txBody>
      </p:sp>
      <p:sp>
        <p:nvSpPr>
          <p:cNvPr id="46" name="object 46"/>
          <p:cNvSpPr/>
          <p:nvPr/>
        </p:nvSpPr>
        <p:spPr>
          <a:xfrm>
            <a:off x="9072690" y="1785716"/>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47" name="object 47"/>
          <p:cNvSpPr/>
          <p:nvPr/>
        </p:nvSpPr>
        <p:spPr>
          <a:xfrm>
            <a:off x="9662227" y="1785716"/>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48" name="object 48"/>
          <p:cNvSpPr/>
          <p:nvPr/>
        </p:nvSpPr>
        <p:spPr>
          <a:xfrm>
            <a:off x="9049601" y="1996373"/>
            <a:ext cx="635635" cy="180340"/>
          </a:xfrm>
          <a:custGeom>
            <a:avLst/>
            <a:gdLst/>
            <a:ahLst/>
            <a:cxnLst/>
            <a:rect l="l" t="t" r="r" b="b"/>
            <a:pathLst>
              <a:path w="635634" h="180339">
                <a:moveTo>
                  <a:pt x="0" y="180063"/>
                </a:moveTo>
                <a:lnTo>
                  <a:pt x="635557" y="180063"/>
                </a:lnTo>
                <a:lnTo>
                  <a:pt x="635557" y="0"/>
                </a:lnTo>
                <a:lnTo>
                  <a:pt x="0" y="0"/>
                </a:lnTo>
                <a:lnTo>
                  <a:pt x="0" y="180063"/>
                </a:lnTo>
                <a:close/>
              </a:path>
            </a:pathLst>
          </a:custGeom>
          <a:solidFill>
            <a:srgbClr val="000080"/>
          </a:solidFill>
        </p:spPr>
        <p:txBody>
          <a:bodyPr wrap="square" lIns="0" tIns="0" rIns="0" bIns="0" rtlCol="0"/>
          <a:lstStyle/>
          <a:p>
            <a:endParaRPr/>
          </a:p>
        </p:txBody>
      </p:sp>
      <p:sp>
        <p:nvSpPr>
          <p:cNvPr id="49" name="object 49"/>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0" name="object 50"/>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1" name="object 51"/>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2" name="object 52"/>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3" name="object 53"/>
          <p:cNvSpPr/>
          <p:nvPr/>
        </p:nvSpPr>
        <p:spPr>
          <a:xfrm>
            <a:off x="6549222" y="1603429"/>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54" name="object 54"/>
          <p:cNvSpPr/>
          <p:nvPr/>
        </p:nvSpPr>
        <p:spPr>
          <a:xfrm>
            <a:off x="6551301" y="1602252"/>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55" name="object 55"/>
          <p:cNvSpPr/>
          <p:nvPr/>
        </p:nvSpPr>
        <p:spPr>
          <a:xfrm>
            <a:off x="7317297" y="1602252"/>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56" name="object 56"/>
          <p:cNvSpPr/>
          <p:nvPr/>
        </p:nvSpPr>
        <p:spPr>
          <a:xfrm>
            <a:off x="7317297"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7" name="object 57"/>
          <p:cNvSpPr/>
          <p:nvPr/>
        </p:nvSpPr>
        <p:spPr>
          <a:xfrm>
            <a:off x="7321782" y="1603429"/>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58" name="object 58"/>
          <p:cNvSpPr/>
          <p:nvPr/>
        </p:nvSpPr>
        <p:spPr>
          <a:xfrm>
            <a:off x="7323860" y="1602252"/>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59" name="object 59"/>
          <p:cNvSpPr/>
          <p:nvPr/>
        </p:nvSpPr>
        <p:spPr>
          <a:xfrm>
            <a:off x="8200362"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0" name="object 60"/>
          <p:cNvSpPr/>
          <p:nvPr/>
        </p:nvSpPr>
        <p:spPr>
          <a:xfrm>
            <a:off x="8200362"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1" name="object 61"/>
          <p:cNvSpPr/>
          <p:nvPr/>
        </p:nvSpPr>
        <p:spPr>
          <a:xfrm>
            <a:off x="8204828" y="1603429"/>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62" name="object 62"/>
          <p:cNvSpPr/>
          <p:nvPr/>
        </p:nvSpPr>
        <p:spPr>
          <a:xfrm>
            <a:off x="8206924" y="1602252"/>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63" name="object 63"/>
          <p:cNvSpPr/>
          <p:nvPr/>
        </p:nvSpPr>
        <p:spPr>
          <a:xfrm>
            <a:off x="9045135"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4" name="object 64"/>
          <p:cNvSpPr/>
          <p:nvPr/>
        </p:nvSpPr>
        <p:spPr>
          <a:xfrm>
            <a:off x="90451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5" name="object 65"/>
          <p:cNvSpPr/>
          <p:nvPr/>
        </p:nvSpPr>
        <p:spPr>
          <a:xfrm>
            <a:off x="9049601" y="1603429"/>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66" name="object 66"/>
          <p:cNvSpPr/>
          <p:nvPr/>
        </p:nvSpPr>
        <p:spPr>
          <a:xfrm>
            <a:off x="9051697" y="1602252"/>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67" name="object 67"/>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8" name="object 68"/>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9" name="object 69"/>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70" name="object 70"/>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71" name="object 71"/>
          <p:cNvSpPr/>
          <p:nvPr/>
        </p:nvSpPr>
        <p:spPr>
          <a:xfrm>
            <a:off x="65447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2" name="object 72"/>
          <p:cNvSpPr/>
          <p:nvPr/>
        </p:nvSpPr>
        <p:spPr>
          <a:xfrm>
            <a:off x="7317297"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3" name="object 73"/>
          <p:cNvSpPr/>
          <p:nvPr/>
        </p:nvSpPr>
        <p:spPr>
          <a:xfrm>
            <a:off x="8200362"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4" name="object 74"/>
          <p:cNvSpPr/>
          <p:nvPr/>
        </p:nvSpPr>
        <p:spPr>
          <a:xfrm>
            <a:off x="90451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5" name="object 75"/>
          <p:cNvSpPr/>
          <p:nvPr/>
        </p:nvSpPr>
        <p:spPr>
          <a:xfrm>
            <a:off x="9687283"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6" name="object 76"/>
          <p:cNvSpPr txBox="1"/>
          <p:nvPr/>
        </p:nvSpPr>
        <p:spPr>
          <a:xfrm>
            <a:off x="6549222" y="2176435"/>
            <a:ext cx="766445" cy="274320"/>
          </a:xfrm>
          <a:prstGeom prst="rect">
            <a:avLst/>
          </a:prstGeom>
          <a:solidFill>
            <a:srgbClr val="E4E4E4"/>
          </a:solidFill>
        </p:spPr>
        <p:txBody>
          <a:bodyPr vert="horz" wrap="square" lIns="0" tIns="51435" rIns="0" bIns="0" rtlCol="0">
            <a:spAutoFit/>
          </a:bodyPr>
          <a:lstStyle/>
          <a:p>
            <a:pPr marL="45720">
              <a:lnSpc>
                <a:spcPct val="100000"/>
              </a:lnSpc>
              <a:spcBef>
                <a:spcPts val="405"/>
              </a:spcBef>
            </a:pPr>
            <a:r>
              <a:rPr sz="1450" spc="-5" dirty="0">
                <a:solidFill>
                  <a:srgbClr val="FF0000"/>
                </a:solidFill>
                <a:latin typeface="Arial" panose="020B0604020202020204"/>
                <a:cs typeface="Arial" panose="020B0604020202020204"/>
              </a:rPr>
              <a:t>No</a:t>
            </a:r>
            <a:endParaRPr sz="1450">
              <a:latin typeface="Arial" panose="020B0604020202020204"/>
              <a:cs typeface="Arial" panose="020B0604020202020204"/>
            </a:endParaRPr>
          </a:p>
        </p:txBody>
      </p:sp>
      <p:sp>
        <p:nvSpPr>
          <p:cNvPr id="77" name="object 77"/>
          <p:cNvSpPr/>
          <p:nvPr/>
        </p:nvSpPr>
        <p:spPr>
          <a:xfrm>
            <a:off x="7292232" y="2243304"/>
            <a:ext cx="0" cy="210820"/>
          </a:xfrm>
          <a:custGeom>
            <a:avLst/>
            <a:gdLst/>
            <a:ahLst/>
            <a:cxnLst/>
            <a:rect l="l" t="t" r="r" b="b"/>
            <a:pathLst>
              <a:path h="210819">
                <a:moveTo>
                  <a:pt x="0" y="0"/>
                </a:moveTo>
                <a:lnTo>
                  <a:pt x="0" y="210656"/>
                </a:lnTo>
              </a:path>
            </a:pathLst>
          </a:custGeom>
          <a:ln w="45959">
            <a:solidFill>
              <a:srgbClr val="E4E4E4"/>
            </a:solidFill>
          </a:ln>
        </p:spPr>
        <p:txBody>
          <a:bodyPr wrap="square" lIns="0" tIns="0" rIns="0" bIns="0" rtlCol="0"/>
          <a:lstStyle/>
          <a:p>
            <a:endParaRPr/>
          </a:p>
        </p:txBody>
      </p:sp>
      <p:sp>
        <p:nvSpPr>
          <p:cNvPr id="78" name="object 78"/>
          <p:cNvSpPr/>
          <p:nvPr/>
        </p:nvSpPr>
        <p:spPr>
          <a:xfrm>
            <a:off x="7367739" y="2243304"/>
            <a:ext cx="784860" cy="210820"/>
          </a:xfrm>
          <a:custGeom>
            <a:avLst/>
            <a:gdLst/>
            <a:ahLst/>
            <a:cxnLst/>
            <a:rect l="l" t="t" r="r" b="b"/>
            <a:pathLst>
              <a:path w="784859" h="210819">
                <a:moveTo>
                  <a:pt x="0" y="210656"/>
                </a:moveTo>
                <a:lnTo>
                  <a:pt x="784596" y="210656"/>
                </a:lnTo>
                <a:lnTo>
                  <a:pt x="784596" y="0"/>
                </a:lnTo>
                <a:lnTo>
                  <a:pt x="0" y="0"/>
                </a:lnTo>
                <a:lnTo>
                  <a:pt x="0" y="210656"/>
                </a:lnTo>
                <a:close/>
              </a:path>
            </a:pathLst>
          </a:custGeom>
          <a:solidFill>
            <a:srgbClr val="C0C0C0"/>
          </a:solidFill>
        </p:spPr>
        <p:txBody>
          <a:bodyPr wrap="square" lIns="0" tIns="0" rIns="0" bIns="0" rtlCol="0"/>
          <a:lstStyle/>
          <a:p>
            <a:endParaRPr/>
          </a:p>
        </p:txBody>
      </p:sp>
      <p:sp>
        <p:nvSpPr>
          <p:cNvPr id="79" name="object 79"/>
          <p:cNvSpPr txBox="1"/>
          <p:nvPr/>
        </p:nvSpPr>
        <p:spPr>
          <a:xfrm>
            <a:off x="7321775" y="2216594"/>
            <a:ext cx="852169" cy="234315"/>
          </a:xfrm>
          <a:prstGeom prst="rect">
            <a:avLst/>
          </a:prstGeom>
        </p:spPr>
        <p:txBody>
          <a:bodyPr vert="horz" wrap="square" lIns="0" tIns="11430" rIns="0" bIns="0" rtlCol="0">
            <a:spAutoFit/>
          </a:bodyPr>
          <a:lstStyle/>
          <a:p>
            <a:pPr marL="45720">
              <a:lnSpc>
                <a:spcPct val="100000"/>
              </a:lnSpc>
              <a:spcBef>
                <a:spcPts val="90"/>
              </a:spcBef>
            </a:pPr>
            <a:r>
              <a:rPr sz="1450" spc="-5" dirty="0">
                <a:latin typeface="Arial" panose="020B0604020202020204"/>
                <a:cs typeface="Arial" panose="020B0604020202020204"/>
              </a:rPr>
              <a:t>Married</a:t>
            </a:r>
            <a:endParaRPr sz="1450">
              <a:latin typeface="Arial" panose="020B0604020202020204"/>
              <a:cs typeface="Arial" panose="020B0604020202020204"/>
            </a:endParaRPr>
          </a:p>
        </p:txBody>
      </p:sp>
      <p:sp>
        <p:nvSpPr>
          <p:cNvPr id="80" name="object 80"/>
          <p:cNvSpPr/>
          <p:nvPr/>
        </p:nvSpPr>
        <p:spPr>
          <a:xfrm>
            <a:off x="7321782" y="2176435"/>
            <a:ext cx="876935" cy="67310"/>
          </a:xfrm>
          <a:custGeom>
            <a:avLst/>
            <a:gdLst/>
            <a:ahLst/>
            <a:cxnLst/>
            <a:rect l="l" t="t" r="r" b="b"/>
            <a:pathLst>
              <a:path w="876934" h="67310">
                <a:moveTo>
                  <a:pt x="0" y="66868"/>
                </a:moveTo>
                <a:lnTo>
                  <a:pt x="876511" y="66868"/>
                </a:lnTo>
                <a:lnTo>
                  <a:pt x="876511" y="0"/>
                </a:lnTo>
                <a:lnTo>
                  <a:pt x="0" y="0"/>
                </a:lnTo>
                <a:lnTo>
                  <a:pt x="0" y="66868"/>
                </a:lnTo>
                <a:close/>
              </a:path>
            </a:pathLst>
          </a:custGeom>
          <a:solidFill>
            <a:srgbClr val="C0C0C0"/>
          </a:solidFill>
        </p:spPr>
        <p:txBody>
          <a:bodyPr wrap="square" lIns="0" tIns="0" rIns="0" bIns="0" rtlCol="0"/>
          <a:lstStyle/>
          <a:p>
            <a:endParaRPr/>
          </a:p>
        </p:txBody>
      </p:sp>
      <p:sp>
        <p:nvSpPr>
          <p:cNvPr id="81" name="object 81"/>
          <p:cNvSpPr/>
          <p:nvPr/>
        </p:nvSpPr>
        <p:spPr>
          <a:xfrm>
            <a:off x="7344761" y="2243304"/>
            <a:ext cx="0" cy="210820"/>
          </a:xfrm>
          <a:custGeom>
            <a:avLst/>
            <a:gdLst/>
            <a:ahLst/>
            <a:cxnLst/>
            <a:rect l="l" t="t" r="r" b="b"/>
            <a:pathLst>
              <a:path h="210819">
                <a:moveTo>
                  <a:pt x="0" y="0"/>
                </a:moveTo>
                <a:lnTo>
                  <a:pt x="0" y="210656"/>
                </a:lnTo>
              </a:path>
            </a:pathLst>
          </a:custGeom>
          <a:ln w="45959">
            <a:solidFill>
              <a:srgbClr val="C0C0C0"/>
            </a:solidFill>
          </a:ln>
        </p:spPr>
        <p:txBody>
          <a:bodyPr wrap="square" lIns="0" tIns="0" rIns="0" bIns="0" rtlCol="0"/>
          <a:lstStyle/>
          <a:p>
            <a:endParaRPr/>
          </a:p>
        </p:txBody>
      </p:sp>
      <p:sp>
        <p:nvSpPr>
          <p:cNvPr id="82" name="object 82"/>
          <p:cNvSpPr/>
          <p:nvPr/>
        </p:nvSpPr>
        <p:spPr>
          <a:xfrm>
            <a:off x="7321782" y="2488055"/>
            <a:ext cx="876935" cy="0"/>
          </a:xfrm>
          <a:custGeom>
            <a:avLst/>
            <a:gdLst/>
            <a:ahLst/>
            <a:cxnLst/>
            <a:rect l="l" t="t" r="r" b="b"/>
            <a:pathLst>
              <a:path w="876934">
                <a:moveTo>
                  <a:pt x="0" y="0"/>
                </a:moveTo>
                <a:lnTo>
                  <a:pt x="876511" y="0"/>
                </a:lnTo>
              </a:path>
            </a:pathLst>
          </a:custGeom>
          <a:ln w="68179">
            <a:solidFill>
              <a:srgbClr val="C0C0C0"/>
            </a:solidFill>
          </a:ln>
        </p:spPr>
        <p:txBody>
          <a:bodyPr wrap="square" lIns="0" tIns="0" rIns="0" bIns="0" rtlCol="0"/>
          <a:lstStyle/>
          <a:p>
            <a:endParaRPr/>
          </a:p>
        </p:txBody>
      </p:sp>
      <p:sp>
        <p:nvSpPr>
          <p:cNvPr id="83" name="object 83"/>
          <p:cNvSpPr txBox="1"/>
          <p:nvPr/>
        </p:nvSpPr>
        <p:spPr>
          <a:xfrm>
            <a:off x="8180224" y="2176435"/>
            <a:ext cx="862965" cy="274320"/>
          </a:xfrm>
          <a:prstGeom prst="rect">
            <a:avLst/>
          </a:prstGeom>
          <a:solidFill>
            <a:srgbClr val="E4E4E4"/>
          </a:solidFill>
        </p:spPr>
        <p:txBody>
          <a:bodyPr vert="horz" wrap="square" lIns="0" tIns="51435" rIns="0" bIns="0" rtlCol="0">
            <a:spAutoFit/>
          </a:bodyPr>
          <a:lstStyle/>
          <a:p>
            <a:pPr marL="70485">
              <a:lnSpc>
                <a:spcPct val="100000"/>
              </a:lnSpc>
              <a:spcBef>
                <a:spcPts val="405"/>
              </a:spcBef>
            </a:pPr>
            <a:r>
              <a:rPr sz="1450" spc="-10" dirty="0">
                <a:latin typeface="Arial" panose="020B0604020202020204"/>
                <a:cs typeface="Arial" panose="020B0604020202020204"/>
              </a:rPr>
              <a:t>80K</a:t>
            </a:r>
            <a:endParaRPr sz="1450">
              <a:latin typeface="Arial" panose="020B0604020202020204"/>
              <a:cs typeface="Arial" panose="020B0604020202020204"/>
            </a:endParaRPr>
          </a:p>
        </p:txBody>
      </p:sp>
      <p:sp>
        <p:nvSpPr>
          <p:cNvPr id="84" name="object 84"/>
          <p:cNvSpPr txBox="1"/>
          <p:nvPr/>
        </p:nvSpPr>
        <p:spPr>
          <a:xfrm>
            <a:off x="9049604" y="2176435"/>
            <a:ext cx="612775" cy="275590"/>
          </a:xfrm>
          <a:prstGeom prst="rect">
            <a:avLst/>
          </a:prstGeom>
          <a:solidFill>
            <a:srgbClr val="C0C0C0"/>
          </a:solidFill>
        </p:spPr>
        <p:txBody>
          <a:bodyPr vert="horz" wrap="square" lIns="0" tIns="52705" rIns="0" bIns="0" rtlCol="0">
            <a:spAutoFit/>
          </a:bodyPr>
          <a:lstStyle/>
          <a:p>
            <a:pPr marL="45720">
              <a:lnSpc>
                <a:spcPct val="100000"/>
              </a:lnSpc>
              <a:spcBef>
                <a:spcPts val="415"/>
              </a:spcBef>
            </a:pPr>
            <a:r>
              <a:rPr sz="1450" b="1" spc="-5" dirty="0">
                <a:latin typeface="Arial" panose="020B0604020202020204"/>
                <a:cs typeface="Arial" panose="020B0604020202020204"/>
              </a:rPr>
              <a:t>?</a:t>
            </a:r>
            <a:endParaRPr sz="1450">
              <a:latin typeface="Arial" panose="020B0604020202020204"/>
              <a:cs typeface="Arial" panose="020B0604020202020204"/>
            </a:endParaRPr>
          </a:p>
        </p:txBody>
      </p:sp>
      <p:sp>
        <p:nvSpPr>
          <p:cNvPr id="85" name="object 85"/>
          <p:cNvSpPr/>
          <p:nvPr/>
        </p:nvSpPr>
        <p:spPr>
          <a:xfrm>
            <a:off x="654593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86" name="object 86"/>
          <p:cNvSpPr/>
          <p:nvPr/>
        </p:nvSpPr>
        <p:spPr>
          <a:xfrm>
            <a:off x="65447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87" name="object 87"/>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88" name="object 88"/>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89" name="object 89"/>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90" name="object 90"/>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1" name="object 91"/>
          <p:cNvSpPr/>
          <p:nvPr/>
        </p:nvSpPr>
        <p:spPr>
          <a:xfrm>
            <a:off x="6549222" y="2526513"/>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92" name="object 92"/>
          <p:cNvSpPr/>
          <p:nvPr/>
        </p:nvSpPr>
        <p:spPr>
          <a:xfrm>
            <a:off x="6551301" y="2525309"/>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93" name="object 93"/>
          <p:cNvSpPr/>
          <p:nvPr/>
        </p:nvSpPr>
        <p:spPr>
          <a:xfrm>
            <a:off x="7318492"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94" name="object 94"/>
          <p:cNvSpPr/>
          <p:nvPr/>
        </p:nvSpPr>
        <p:spPr>
          <a:xfrm>
            <a:off x="7317297"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95" name="object 95"/>
          <p:cNvSpPr/>
          <p:nvPr/>
        </p:nvSpPr>
        <p:spPr>
          <a:xfrm>
            <a:off x="7317297" y="2525309"/>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96" name="object 96"/>
          <p:cNvSpPr/>
          <p:nvPr/>
        </p:nvSpPr>
        <p:spPr>
          <a:xfrm>
            <a:off x="7317297"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7" name="object 97"/>
          <p:cNvSpPr/>
          <p:nvPr/>
        </p:nvSpPr>
        <p:spPr>
          <a:xfrm>
            <a:off x="7321782" y="2526513"/>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98" name="object 98"/>
          <p:cNvSpPr/>
          <p:nvPr/>
        </p:nvSpPr>
        <p:spPr>
          <a:xfrm>
            <a:off x="7323860" y="2525309"/>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99" name="object 99"/>
          <p:cNvSpPr/>
          <p:nvPr/>
        </p:nvSpPr>
        <p:spPr>
          <a:xfrm>
            <a:off x="8201548"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0" name="object 100"/>
          <p:cNvSpPr/>
          <p:nvPr/>
        </p:nvSpPr>
        <p:spPr>
          <a:xfrm>
            <a:off x="8200362"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1" name="object 101"/>
          <p:cNvSpPr/>
          <p:nvPr/>
        </p:nvSpPr>
        <p:spPr>
          <a:xfrm>
            <a:off x="8200362"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2" name="object 102"/>
          <p:cNvSpPr/>
          <p:nvPr/>
        </p:nvSpPr>
        <p:spPr>
          <a:xfrm>
            <a:off x="8200362"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03" name="object 103"/>
          <p:cNvSpPr/>
          <p:nvPr/>
        </p:nvSpPr>
        <p:spPr>
          <a:xfrm>
            <a:off x="8204828" y="2526513"/>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104" name="object 104"/>
          <p:cNvSpPr/>
          <p:nvPr/>
        </p:nvSpPr>
        <p:spPr>
          <a:xfrm>
            <a:off x="8206924" y="2525309"/>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105" name="object 105"/>
          <p:cNvSpPr/>
          <p:nvPr/>
        </p:nvSpPr>
        <p:spPr>
          <a:xfrm>
            <a:off x="9046321"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6" name="object 106"/>
          <p:cNvSpPr/>
          <p:nvPr/>
        </p:nvSpPr>
        <p:spPr>
          <a:xfrm>
            <a:off x="90451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7" name="object 107"/>
          <p:cNvSpPr/>
          <p:nvPr/>
        </p:nvSpPr>
        <p:spPr>
          <a:xfrm>
            <a:off x="9045135"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8" name="object 108"/>
          <p:cNvSpPr/>
          <p:nvPr/>
        </p:nvSpPr>
        <p:spPr>
          <a:xfrm>
            <a:off x="90451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09" name="object 109"/>
          <p:cNvSpPr/>
          <p:nvPr/>
        </p:nvSpPr>
        <p:spPr>
          <a:xfrm>
            <a:off x="9049601" y="2526513"/>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110" name="object 110"/>
          <p:cNvSpPr/>
          <p:nvPr/>
        </p:nvSpPr>
        <p:spPr>
          <a:xfrm>
            <a:off x="9051697" y="2525309"/>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111" name="object 111"/>
          <p:cNvSpPr/>
          <p:nvPr/>
        </p:nvSpPr>
        <p:spPr>
          <a:xfrm>
            <a:off x="968846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12" name="object 112"/>
          <p:cNvSpPr/>
          <p:nvPr/>
        </p:nvSpPr>
        <p:spPr>
          <a:xfrm>
            <a:off x="9687283"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13" name="object 113"/>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14" name="object 114"/>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5" name="object 115"/>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16" name="object 116"/>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7" name="object 117"/>
          <p:cNvSpPr txBox="1"/>
          <p:nvPr/>
        </p:nvSpPr>
        <p:spPr>
          <a:xfrm>
            <a:off x="6516824" y="2516006"/>
            <a:ext cx="34290"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spc="5" dirty="0">
                <a:latin typeface="Arial" panose="020B0604020202020204"/>
                <a:cs typeface="Arial" panose="020B0604020202020204"/>
              </a:rPr>
              <a:t>10</a:t>
            </a:r>
            <a:endParaRPr sz="100">
              <a:latin typeface="Arial" panose="020B0604020202020204"/>
              <a:cs typeface="Arial" panose="020B0604020202020204"/>
            </a:endParaRPr>
          </a:p>
        </p:txBody>
      </p:sp>
      <p:sp>
        <p:nvSpPr>
          <p:cNvPr id="118" name="object 118"/>
          <p:cNvSpPr txBox="1">
            <a:spLocks noGrp="1"/>
          </p:cNvSpPr>
          <p:nvPr>
            <p:ph type="title"/>
          </p:nvPr>
        </p:nvSpPr>
        <p:spPr>
          <a:prstGeom prst="rect">
            <a:avLst/>
          </a:prstGeom>
        </p:spPr>
        <p:txBody>
          <a:bodyPr>
            <a:normAutofit/>
          </a:bodyPr>
          <a:lstStyle/>
          <a:p>
            <a:r>
              <a:rPr lang="en-MY" altLang="en-US">
                <a:sym typeface="+mn-ea"/>
              </a:rPr>
              <a:t>Apply Model to Test Data</a:t>
            </a:r>
          </a:p>
        </p:txBody>
      </p:sp>
      <p:sp>
        <p:nvSpPr>
          <p:cNvPr id="119" name="object 119"/>
          <p:cNvSpPr/>
          <p:nvPr/>
        </p:nvSpPr>
        <p:spPr>
          <a:xfrm>
            <a:off x="5329809" y="2057400"/>
            <a:ext cx="2061845" cy="1302385"/>
          </a:xfrm>
          <a:custGeom>
            <a:avLst/>
            <a:gdLst/>
            <a:ahLst/>
            <a:cxnLst/>
            <a:rect l="l" t="t" r="r" b="b"/>
            <a:pathLst>
              <a:path w="2061845" h="1302385">
                <a:moveTo>
                  <a:pt x="1992867" y="33960"/>
                </a:moveTo>
                <a:lnTo>
                  <a:pt x="1949830" y="60960"/>
                </a:lnTo>
                <a:lnTo>
                  <a:pt x="1958339" y="74422"/>
                </a:lnTo>
                <a:lnTo>
                  <a:pt x="2001281" y="47317"/>
                </a:lnTo>
                <a:lnTo>
                  <a:pt x="1992867" y="33960"/>
                </a:lnTo>
                <a:close/>
              </a:path>
              <a:path w="2061845" h="1302385">
                <a:moveTo>
                  <a:pt x="2045113" y="27177"/>
                </a:moveTo>
                <a:lnTo>
                  <a:pt x="2003678" y="27177"/>
                </a:lnTo>
                <a:lnTo>
                  <a:pt x="2012061" y="40512"/>
                </a:lnTo>
                <a:lnTo>
                  <a:pt x="2001281" y="47317"/>
                </a:lnTo>
                <a:lnTo>
                  <a:pt x="2017394" y="72898"/>
                </a:lnTo>
                <a:lnTo>
                  <a:pt x="2045113" y="27177"/>
                </a:lnTo>
                <a:close/>
              </a:path>
              <a:path w="2061845" h="1302385">
                <a:moveTo>
                  <a:pt x="2003678" y="27177"/>
                </a:moveTo>
                <a:lnTo>
                  <a:pt x="1992867" y="33960"/>
                </a:lnTo>
                <a:lnTo>
                  <a:pt x="2001281" y="47317"/>
                </a:lnTo>
                <a:lnTo>
                  <a:pt x="2012061" y="40512"/>
                </a:lnTo>
                <a:lnTo>
                  <a:pt x="2003678" y="27177"/>
                </a:lnTo>
                <a:close/>
              </a:path>
              <a:path w="2061845" h="1302385">
                <a:moveTo>
                  <a:pt x="2061590" y="0"/>
                </a:moveTo>
                <a:lnTo>
                  <a:pt x="1976754" y="8382"/>
                </a:lnTo>
                <a:lnTo>
                  <a:pt x="1992867" y="33960"/>
                </a:lnTo>
                <a:lnTo>
                  <a:pt x="2003678" y="27177"/>
                </a:lnTo>
                <a:lnTo>
                  <a:pt x="2045113" y="27177"/>
                </a:lnTo>
                <a:lnTo>
                  <a:pt x="2061590" y="0"/>
                </a:lnTo>
                <a:close/>
              </a:path>
              <a:path w="2061845" h="1302385">
                <a:moveTo>
                  <a:pt x="1909571" y="86360"/>
                </a:moveTo>
                <a:lnTo>
                  <a:pt x="1855851" y="120141"/>
                </a:lnTo>
                <a:lnTo>
                  <a:pt x="1864360" y="133603"/>
                </a:lnTo>
                <a:lnTo>
                  <a:pt x="1918080" y="99695"/>
                </a:lnTo>
                <a:lnTo>
                  <a:pt x="1909571" y="86360"/>
                </a:lnTo>
                <a:close/>
              </a:path>
              <a:path w="2061845" h="1302385">
                <a:moveTo>
                  <a:pt x="1815591" y="145541"/>
                </a:moveTo>
                <a:lnTo>
                  <a:pt x="1761870" y="179324"/>
                </a:lnTo>
                <a:lnTo>
                  <a:pt x="1770252" y="192786"/>
                </a:lnTo>
                <a:lnTo>
                  <a:pt x="1823974" y="159003"/>
                </a:lnTo>
                <a:lnTo>
                  <a:pt x="1815591" y="145541"/>
                </a:lnTo>
                <a:close/>
              </a:path>
              <a:path w="2061845" h="1302385">
                <a:moveTo>
                  <a:pt x="1721485" y="204724"/>
                </a:moveTo>
                <a:lnTo>
                  <a:pt x="1667764" y="238633"/>
                </a:lnTo>
                <a:lnTo>
                  <a:pt x="1676273" y="251967"/>
                </a:lnTo>
                <a:lnTo>
                  <a:pt x="1729993" y="218186"/>
                </a:lnTo>
                <a:lnTo>
                  <a:pt x="1721485" y="204724"/>
                </a:lnTo>
                <a:close/>
              </a:path>
              <a:path w="2061845" h="1302385">
                <a:moveTo>
                  <a:pt x="1627504" y="263905"/>
                </a:moveTo>
                <a:lnTo>
                  <a:pt x="1573783" y="297814"/>
                </a:lnTo>
                <a:lnTo>
                  <a:pt x="1582165" y="311276"/>
                </a:lnTo>
                <a:lnTo>
                  <a:pt x="1635887" y="277367"/>
                </a:lnTo>
                <a:lnTo>
                  <a:pt x="1627504" y="263905"/>
                </a:lnTo>
                <a:close/>
              </a:path>
              <a:path w="2061845" h="1302385">
                <a:moveTo>
                  <a:pt x="1533398" y="323214"/>
                </a:moveTo>
                <a:lnTo>
                  <a:pt x="1479677" y="356997"/>
                </a:lnTo>
                <a:lnTo>
                  <a:pt x="1488186" y="370459"/>
                </a:lnTo>
                <a:lnTo>
                  <a:pt x="1541906" y="336550"/>
                </a:lnTo>
                <a:lnTo>
                  <a:pt x="1533398" y="323214"/>
                </a:lnTo>
                <a:close/>
              </a:path>
              <a:path w="2061845" h="1302385">
                <a:moveTo>
                  <a:pt x="1439417" y="382397"/>
                </a:moveTo>
                <a:lnTo>
                  <a:pt x="1385696" y="416178"/>
                </a:lnTo>
                <a:lnTo>
                  <a:pt x="1394078" y="429640"/>
                </a:lnTo>
                <a:lnTo>
                  <a:pt x="1447800" y="395859"/>
                </a:lnTo>
                <a:lnTo>
                  <a:pt x="1439417" y="382397"/>
                </a:lnTo>
                <a:close/>
              </a:path>
              <a:path w="2061845" h="1302385">
                <a:moveTo>
                  <a:pt x="1345311" y="441578"/>
                </a:moveTo>
                <a:lnTo>
                  <a:pt x="1291589" y="475361"/>
                </a:lnTo>
                <a:lnTo>
                  <a:pt x="1300099" y="488823"/>
                </a:lnTo>
                <a:lnTo>
                  <a:pt x="1353819" y="455040"/>
                </a:lnTo>
                <a:lnTo>
                  <a:pt x="1345311" y="441578"/>
                </a:lnTo>
                <a:close/>
              </a:path>
              <a:path w="2061845" h="1302385">
                <a:moveTo>
                  <a:pt x="1251330" y="500761"/>
                </a:moveTo>
                <a:lnTo>
                  <a:pt x="1197610" y="534670"/>
                </a:lnTo>
                <a:lnTo>
                  <a:pt x="1205991" y="548004"/>
                </a:lnTo>
                <a:lnTo>
                  <a:pt x="1259839" y="514223"/>
                </a:lnTo>
                <a:lnTo>
                  <a:pt x="1251330" y="500761"/>
                </a:lnTo>
                <a:close/>
              </a:path>
              <a:path w="2061845" h="1302385">
                <a:moveTo>
                  <a:pt x="1157351" y="559942"/>
                </a:moveTo>
                <a:lnTo>
                  <a:pt x="1103502" y="593851"/>
                </a:lnTo>
                <a:lnTo>
                  <a:pt x="1112012" y="607313"/>
                </a:lnTo>
                <a:lnTo>
                  <a:pt x="1165732" y="573404"/>
                </a:lnTo>
                <a:lnTo>
                  <a:pt x="1157351" y="559942"/>
                </a:lnTo>
                <a:close/>
              </a:path>
              <a:path w="2061845" h="1302385">
                <a:moveTo>
                  <a:pt x="1063243" y="619251"/>
                </a:moveTo>
                <a:lnTo>
                  <a:pt x="1009523" y="653034"/>
                </a:lnTo>
                <a:lnTo>
                  <a:pt x="1018031" y="666496"/>
                </a:lnTo>
                <a:lnTo>
                  <a:pt x="1071752" y="632587"/>
                </a:lnTo>
                <a:lnTo>
                  <a:pt x="1063243" y="619251"/>
                </a:lnTo>
                <a:close/>
              </a:path>
              <a:path w="2061845" h="1302385">
                <a:moveTo>
                  <a:pt x="969263" y="678434"/>
                </a:moveTo>
                <a:lnTo>
                  <a:pt x="915415" y="712215"/>
                </a:lnTo>
                <a:lnTo>
                  <a:pt x="923925" y="725677"/>
                </a:lnTo>
                <a:lnTo>
                  <a:pt x="977645" y="691896"/>
                </a:lnTo>
                <a:lnTo>
                  <a:pt x="969263" y="678434"/>
                </a:lnTo>
                <a:close/>
              </a:path>
              <a:path w="2061845" h="1302385">
                <a:moveTo>
                  <a:pt x="875156" y="737615"/>
                </a:moveTo>
                <a:lnTo>
                  <a:pt x="821436" y="771398"/>
                </a:lnTo>
                <a:lnTo>
                  <a:pt x="829944" y="784860"/>
                </a:lnTo>
                <a:lnTo>
                  <a:pt x="883665" y="751077"/>
                </a:lnTo>
                <a:lnTo>
                  <a:pt x="875156" y="737615"/>
                </a:lnTo>
                <a:close/>
              </a:path>
              <a:path w="2061845" h="1302385">
                <a:moveTo>
                  <a:pt x="781176" y="796798"/>
                </a:moveTo>
                <a:lnTo>
                  <a:pt x="727455" y="830707"/>
                </a:lnTo>
                <a:lnTo>
                  <a:pt x="735838" y="844041"/>
                </a:lnTo>
                <a:lnTo>
                  <a:pt x="789558" y="810260"/>
                </a:lnTo>
                <a:lnTo>
                  <a:pt x="781176" y="796798"/>
                </a:lnTo>
                <a:close/>
              </a:path>
              <a:path w="2061845" h="1302385">
                <a:moveTo>
                  <a:pt x="687069" y="855979"/>
                </a:moveTo>
                <a:lnTo>
                  <a:pt x="633349" y="889888"/>
                </a:lnTo>
                <a:lnTo>
                  <a:pt x="641857" y="903351"/>
                </a:lnTo>
                <a:lnTo>
                  <a:pt x="695578" y="869441"/>
                </a:lnTo>
                <a:lnTo>
                  <a:pt x="687069" y="855979"/>
                </a:lnTo>
                <a:close/>
              </a:path>
              <a:path w="2061845" h="1302385">
                <a:moveTo>
                  <a:pt x="593089" y="915288"/>
                </a:moveTo>
                <a:lnTo>
                  <a:pt x="539368" y="949071"/>
                </a:lnTo>
                <a:lnTo>
                  <a:pt x="547751" y="962533"/>
                </a:lnTo>
                <a:lnTo>
                  <a:pt x="601471" y="928624"/>
                </a:lnTo>
                <a:lnTo>
                  <a:pt x="593089" y="915288"/>
                </a:lnTo>
                <a:close/>
              </a:path>
              <a:path w="2061845" h="1302385">
                <a:moveTo>
                  <a:pt x="498982" y="974471"/>
                </a:moveTo>
                <a:lnTo>
                  <a:pt x="445262" y="1008252"/>
                </a:lnTo>
                <a:lnTo>
                  <a:pt x="453770" y="1021714"/>
                </a:lnTo>
                <a:lnTo>
                  <a:pt x="507491" y="987933"/>
                </a:lnTo>
                <a:lnTo>
                  <a:pt x="498982" y="974471"/>
                </a:lnTo>
                <a:close/>
              </a:path>
              <a:path w="2061845" h="1302385">
                <a:moveTo>
                  <a:pt x="405002" y="1033652"/>
                </a:moveTo>
                <a:lnTo>
                  <a:pt x="351281" y="1067562"/>
                </a:lnTo>
                <a:lnTo>
                  <a:pt x="359663" y="1080897"/>
                </a:lnTo>
                <a:lnTo>
                  <a:pt x="413385" y="1047114"/>
                </a:lnTo>
                <a:lnTo>
                  <a:pt x="405002" y="1033652"/>
                </a:lnTo>
                <a:close/>
              </a:path>
              <a:path w="2061845" h="1302385">
                <a:moveTo>
                  <a:pt x="310895" y="1092835"/>
                </a:moveTo>
                <a:lnTo>
                  <a:pt x="257175" y="1126744"/>
                </a:lnTo>
                <a:lnTo>
                  <a:pt x="265683" y="1140078"/>
                </a:lnTo>
                <a:lnTo>
                  <a:pt x="319404" y="1106297"/>
                </a:lnTo>
                <a:lnTo>
                  <a:pt x="310895" y="1092835"/>
                </a:lnTo>
                <a:close/>
              </a:path>
              <a:path w="2061845" h="1302385">
                <a:moveTo>
                  <a:pt x="216915" y="1152144"/>
                </a:moveTo>
                <a:lnTo>
                  <a:pt x="163194" y="1185926"/>
                </a:lnTo>
                <a:lnTo>
                  <a:pt x="171576" y="1199388"/>
                </a:lnTo>
                <a:lnTo>
                  <a:pt x="225425" y="1165478"/>
                </a:lnTo>
                <a:lnTo>
                  <a:pt x="216915" y="1152144"/>
                </a:lnTo>
                <a:close/>
              </a:path>
              <a:path w="2061845" h="1302385">
                <a:moveTo>
                  <a:pt x="122936" y="1211326"/>
                </a:moveTo>
                <a:lnTo>
                  <a:pt x="69087" y="1245108"/>
                </a:lnTo>
                <a:lnTo>
                  <a:pt x="77596" y="1258570"/>
                </a:lnTo>
                <a:lnTo>
                  <a:pt x="131317" y="1224788"/>
                </a:lnTo>
                <a:lnTo>
                  <a:pt x="122936" y="1211326"/>
                </a:lnTo>
                <a:close/>
              </a:path>
              <a:path w="2061845" h="1302385">
                <a:moveTo>
                  <a:pt x="28828" y="1270508"/>
                </a:moveTo>
                <a:lnTo>
                  <a:pt x="0" y="1288669"/>
                </a:lnTo>
                <a:lnTo>
                  <a:pt x="8381" y="1302130"/>
                </a:lnTo>
                <a:lnTo>
                  <a:pt x="37337" y="1283970"/>
                </a:lnTo>
                <a:lnTo>
                  <a:pt x="28828" y="1270508"/>
                </a:lnTo>
                <a:close/>
              </a:path>
            </a:pathLst>
          </a:custGeom>
          <a:solidFill>
            <a:srgbClr val="FF0000"/>
          </a:solidFill>
        </p:spPr>
        <p:txBody>
          <a:bodyPr wrap="square" lIns="0" tIns="0" rIns="0" bIns="0" rtlCol="0"/>
          <a:lstStyle/>
          <a:p>
            <a:endParaRPr/>
          </a:p>
        </p:txBody>
      </p:sp>
      <p:sp>
        <p:nvSpPr>
          <p:cNvPr id="121" name="Slide Number Placeholder 120"/>
          <p:cNvSpPr>
            <a:spLocks noGrp="1"/>
          </p:cNvSpPr>
          <p:nvPr>
            <p:ph type="sldNum" sz="quarter" idx="12"/>
          </p:nvPr>
        </p:nvSpPr>
        <p:spPr/>
        <p:txBody>
          <a:bodyPr/>
          <a:lstStyle/>
          <a:p>
            <a:r>
              <a:rPr lang="en-US"/>
              <a:t>*</a:t>
            </a:r>
            <a:endParaRPr lang="en-US" dirty="0"/>
          </a:p>
        </p:txBody>
      </p:sp>
      <p:sp>
        <p:nvSpPr>
          <p:cNvPr id="122" name="Footer Placeholder 121"/>
          <p:cNvSpPr>
            <a:spLocks noGrp="1"/>
          </p:cNvSpPr>
          <p:nvPr>
            <p:ph type="ftr" sz="quarter" idx="11"/>
          </p:nvPr>
        </p:nvSpPr>
        <p:spPr/>
        <p:txBody>
          <a:bodyPr/>
          <a:lstStyle/>
          <a:p>
            <a:r>
              <a:rPr lang="en-US"/>
              <a:t>UECS3213 / UECS3453 Data Mining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object 113"/>
          <p:cNvSpPr txBox="1">
            <a:spLocks noGrp="1"/>
          </p:cNvSpPr>
          <p:nvPr>
            <p:ph type="title"/>
          </p:nvPr>
        </p:nvSpPr>
        <p:spPr>
          <a:prstGeom prst="rect">
            <a:avLst/>
          </a:prstGeom>
        </p:spPr>
        <p:txBody>
          <a:bodyPr>
            <a:normAutofit/>
          </a:bodyPr>
          <a:lstStyle/>
          <a:p>
            <a:r>
              <a:rPr lang="en-MY" altLang="en-US">
                <a:sym typeface="+mn-ea"/>
              </a:rPr>
              <a:t>Apply Model to Test Data</a:t>
            </a:r>
          </a:p>
        </p:txBody>
      </p:sp>
      <p:sp>
        <p:nvSpPr>
          <p:cNvPr id="3" name="object 3"/>
          <p:cNvSpPr/>
          <p:nvPr/>
        </p:nvSpPr>
        <p:spPr>
          <a:xfrm>
            <a:off x="4416932" y="4548885"/>
            <a:ext cx="278765" cy="648970"/>
          </a:xfrm>
          <a:custGeom>
            <a:avLst/>
            <a:gdLst/>
            <a:ahLst/>
            <a:cxnLst/>
            <a:rect l="l" t="t" r="r" b="b"/>
            <a:pathLst>
              <a:path w="278764" h="648970">
                <a:moveTo>
                  <a:pt x="237598" y="580590"/>
                </a:moveTo>
                <a:lnTo>
                  <a:pt x="208280" y="592708"/>
                </a:lnTo>
                <a:lnTo>
                  <a:pt x="272542" y="648588"/>
                </a:lnTo>
                <a:lnTo>
                  <a:pt x="276578" y="592327"/>
                </a:lnTo>
                <a:lnTo>
                  <a:pt x="242443" y="592327"/>
                </a:lnTo>
                <a:lnTo>
                  <a:pt x="237598" y="580590"/>
                </a:lnTo>
                <a:close/>
              </a:path>
              <a:path w="278764" h="648970">
                <a:moveTo>
                  <a:pt x="249281" y="575760"/>
                </a:moveTo>
                <a:lnTo>
                  <a:pt x="237598" y="580590"/>
                </a:lnTo>
                <a:lnTo>
                  <a:pt x="242443" y="592327"/>
                </a:lnTo>
                <a:lnTo>
                  <a:pt x="254127" y="587501"/>
                </a:lnTo>
                <a:lnTo>
                  <a:pt x="249281" y="575760"/>
                </a:lnTo>
                <a:close/>
              </a:path>
              <a:path w="278764" h="648970">
                <a:moveTo>
                  <a:pt x="278638" y="563626"/>
                </a:moveTo>
                <a:lnTo>
                  <a:pt x="249281" y="575760"/>
                </a:lnTo>
                <a:lnTo>
                  <a:pt x="254127" y="587501"/>
                </a:lnTo>
                <a:lnTo>
                  <a:pt x="242443" y="592327"/>
                </a:lnTo>
                <a:lnTo>
                  <a:pt x="276578" y="592327"/>
                </a:lnTo>
                <a:lnTo>
                  <a:pt x="278638" y="563626"/>
                </a:lnTo>
                <a:close/>
              </a:path>
              <a:path w="278764" h="648970">
                <a:moveTo>
                  <a:pt x="11684" y="0"/>
                </a:moveTo>
                <a:lnTo>
                  <a:pt x="0" y="4952"/>
                </a:lnTo>
                <a:lnTo>
                  <a:pt x="237598" y="580590"/>
                </a:lnTo>
                <a:lnTo>
                  <a:pt x="249281" y="575760"/>
                </a:lnTo>
                <a:lnTo>
                  <a:pt x="11684" y="0"/>
                </a:lnTo>
                <a:close/>
              </a:path>
            </a:pathLst>
          </a:custGeom>
          <a:solidFill>
            <a:srgbClr val="000000"/>
          </a:solidFill>
        </p:spPr>
        <p:txBody>
          <a:bodyPr wrap="square" lIns="0" tIns="0" rIns="0" bIns="0" rtlCol="0"/>
          <a:lstStyle/>
          <a:p>
            <a:endParaRPr/>
          </a:p>
        </p:txBody>
      </p:sp>
      <p:sp>
        <p:nvSpPr>
          <p:cNvPr id="4" name="object 4"/>
          <p:cNvSpPr/>
          <p:nvPr/>
        </p:nvSpPr>
        <p:spPr>
          <a:xfrm>
            <a:off x="3183001" y="4548251"/>
            <a:ext cx="361315" cy="649605"/>
          </a:xfrm>
          <a:custGeom>
            <a:avLst/>
            <a:gdLst/>
            <a:ahLst/>
            <a:cxnLst/>
            <a:rect l="l" t="t" r="r" b="b"/>
            <a:pathLst>
              <a:path w="361314" h="649604">
                <a:moveTo>
                  <a:pt x="3301" y="564134"/>
                </a:moveTo>
                <a:lnTo>
                  <a:pt x="0" y="649224"/>
                </a:lnTo>
                <a:lnTo>
                  <a:pt x="70104" y="600837"/>
                </a:lnTo>
                <a:lnTo>
                  <a:pt x="62476" y="596646"/>
                </a:lnTo>
                <a:lnTo>
                  <a:pt x="36068" y="596646"/>
                </a:lnTo>
                <a:lnTo>
                  <a:pt x="25018" y="590550"/>
                </a:lnTo>
                <a:lnTo>
                  <a:pt x="31139" y="579428"/>
                </a:lnTo>
                <a:lnTo>
                  <a:pt x="3301" y="564134"/>
                </a:lnTo>
                <a:close/>
              </a:path>
              <a:path w="361314" h="649604">
                <a:moveTo>
                  <a:pt x="31139" y="579428"/>
                </a:moveTo>
                <a:lnTo>
                  <a:pt x="25018" y="590550"/>
                </a:lnTo>
                <a:lnTo>
                  <a:pt x="36068" y="596646"/>
                </a:lnTo>
                <a:lnTo>
                  <a:pt x="42200" y="585505"/>
                </a:lnTo>
                <a:lnTo>
                  <a:pt x="31139" y="579428"/>
                </a:lnTo>
                <a:close/>
              </a:path>
              <a:path w="361314" h="649604">
                <a:moveTo>
                  <a:pt x="42200" y="585505"/>
                </a:moveTo>
                <a:lnTo>
                  <a:pt x="36068" y="596646"/>
                </a:lnTo>
                <a:lnTo>
                  <a:pt x="62476" y="596646"/>
                </a:lnTo>
                <a:lnTo>
                  <a:pt x="42200" y="585505"/>
                </a:lnTo>
                <a:close/>
              </a:path>
              <a:path w="361314" h="649604">
                <a:moveTo>
                  <a:pt x="350012" y="0"/>
                </a:moveTo>
                <a:lnTo>
                  <a:pt x="31139" y="579428"/>
                </a:lnTo>
                <a:lnTo>
                  <a:pt x="42200" y="585505"/>
                </a:lnTo>
                <a:lnTo>
                  <a:pt x="361061" y="6223"/>
                </a:lnTo>
                <a:lnTo>
                  <a:pt x="350012" y="0"/>
                </a:lnTo>
                <a:close/>
              </a:path>
            </a:pathLst>
          </a:custGeom>
          <a:solidFill>
            <a:srgbClr val="000000"/>
          </a:solidFill>
        </p:spPr>
        <p:txBody>
          <a:bodyPr wrap="square" lIns="0" tIns="0" rIns="0" bIns="0" rtlCol="0"/>
          <a:lstStyle/>
          <a:p>
            <a:endParaRPr/>
          </a:p>
        </p:txBody>
      </p:sp>
      <p:sp>
        <p:nvSpPr>
          <p:cNvPr id="5" name="object 5"/>
          <p:cNvSpPr/>
          <p:nvPr/>
        </p:nvSpPr>
        <p:spPr>
          <a:xfrm>
            <a:off x="3891026" y="3573017"/>
            <a:ext cx="448309" cy="653415"/>
          </a:xfrm>
          <a:custGeom>
            <a:avLst/>
            <a:gdLst/>
            <a:ahLst/>
            <a:cxnLst/>
            <a:rect l="l" t="t" r="r" b="b"/>
            <a:pathLst>
              <a:path w="448310" h="653414">
                <a:moveTo>
                  <a:pt x="11430" y="568452"/>
                </a:moveTo>
                <a:lnTo>
                  <a:pt x="0" y="652907"/>
                </a:lnTo>
                <a:lnTo>
                  <a:pt x="74294" y="611378"/>
                </a:lnTo>
                <a:lnTo>
                  <a:pt x="63507" y="604012"/>
                </a:lnTo>
                <a:lnTo>
                  <a:pt x="41021" y="604012"/>
                </a:lnTo>
                <a:lnTo>
                  <a:pt x="30480" y="596900"/>
                </a:lnTo>
                <a:lnTo>
                  <a:pt x="37665" y="586366"/>
                </a:lnTo>
                <a:lnTo>
                  <a:pt x="11430" y="568452"/>
                </a:lnTo>
                <a:close/>
              </a:path>
              <a:path w="448310" h="653414">
                <a:moveTo>
                  <a:pt x="37665" y="586366"/>
                </a:moveTo>
                <a:lnTo>
                  <a:pt x="30480" y="596900"/>
                </a:lnTo>
                <a:lnTo>
                  <a:pt x="41021" y="604012"/>
                </a:lnTo>
                <a:lnTo>
                  <a:pt x="48166" y="593536"/>
                </a:lnTo>
                <a:lnTo>
                  <a:pt x="37665" y="586366"/>
                </a:lnTo>
                <a:close/>
              </a:path>
              <a:path w="448310" h="653414">
                <a:moveTo>
                  <a:pt x="48166" y="593536"/>
                </a:moveTo>
                <a:lnTo>
                  <a:pt x="41021" y="604012"/>
                </a:lnTo>
                <a:lnTo>
                  <a:pt x="63507" y="604012"/>
                </a:lnTo>
                <a:lnTo>
                  <a:pt x="48166" y="593536"/>
                </a:lnTo>
                <a:close/>
              </a:path>
              <a:path w="448310" h="653414">
                <a:moveTo>
                  <a:pt x="437642" y="0"/>
                </a:moveTo>
                <a:lnTo>
                  <a:pt x="37665" y="586366"/>
                </a:lnTo>
                <a:lnTo>
                  <a:pt x="48166" y="593536"/>
                </a:lnTo>
                <a:lnTo>
                  <a:pt x="448056" y="7239"/>
                </a:lnTo>
                <a:lnTo>
                  <a:pt x="437642" y="0"/>
                </a:lnTo>
                <a:close/>
              </a:path>
            </a:pathLst>
          </a:custGeom>
          <a:solidFill>
            <a:srgbClr val="000000"/>
          </a:solidFill>
        </p:spPr>
        <p:txBody>
          <a:bodyPr wrap="square" lIns="0" tIns="0" rIns="0" bIns="0" rtlCol="0"/>
          <a:lstStyle/>
          <a:p>
            <a:endParaRPr/>
          </a:p>
        </p:txBody>
      </p:sp>
      <p:sp>
        <p:nvSpPr>
          <p:cNvPr id="6" name="object 6"/>
          <p:cNvSpPr/>
          <p:nvPr/>
        </p:nvSpPr>
        <p:spPr>
          <a:xfrm>
            <a:off x="5204967" y="3564509"/>
            <a:ext cx="546735" cy="661670"/>
          </a:xfrm>
          <a:custGeom>
            <a:avLst/>
            <a:gdLst/>
            <a:ahLst/>
            <a:cxnLst/>
            <a:rect l="l" t="t" r="r" b="b"/>
            <a:pathLst>
              <a:path w="546735" h="661670">
                <a:moveTo>
                  <a:pt x="459358" y="585089"/>
                </a:moveTo>
                <a:lnTo>
                  <a:pt x="429895" y="609218"/>
                </a:lnTo>
                <a:lnTo>
                  <a:pt x="546481" y="661415"/>
                </a:lnTo>
                <a:lnTo>
                  <a:pt x="532542" y="599820"/>
                </a:lnTo>
                <a:lnTo>
                  <a:pt x="471424" y="599820"/>
                </a:lnTo>
                <a:lnTo>
                  <a:pt x="459358" y="585089"/>
                </a:lnTo>
                <a:close/>
              </a:path>
              <a:path w="546735" h="661670">
                <a:moveTo>
                  <a:pt x="488823" y="560958"/>
                </a:moveTo>
                <a:lnTo>
                  <a:pt x="459358" y="585089"/>
                </a:lnTo>
                <a:lnTo>
                  <a:pt x="471424" y="599820"/>
                </a:lnTo>
                <a:lnTo>
                  <a:pt x="500888" y="575690"/>
                </a:lnTo>
                <a:lnTo>
                  <a:pt x="488823" y="560958"/>
                </a:lnTo>
                <a:close/>
              </a:path>
              <a:path w="546735" h="661670">
                <a:moveTo>
                  <a:pt x="518287" y="536828"/>
                </a:moveTo>
                <a:lnTo>
                  <a:pt x="488823" y="560958"/>
                </a:lnTo>
                <a:lnTo>
                  <a:pt x="500888" y="575690"/>
                </a:lnTo>
                <a:lnTo>
                  <a:pt x="471424" y="599820"/>
                </a:lnTo>
                <a:lnTo>
                  <a:pt x="532542" y="599820"/>
                </a:lnTo>
                <a:lnTo>
                  <a:pt x="518287" y="536828"/>
                </a:lnTo>
                <a:close/>
              </a:path>
              <a:path w="546735" h="661670">
                <a:moveTo>
                  <a:pt x="29464" y="0"/>
                </a:moveTo>
                <a:lnTo>
                  <a:pt x="0" y="24256"/>
                </a:lnTo>
                <a:lnTo>
                  <a:pt x="459358" y="585089"/>
                </a:lnTo>
                <a:lnTo>
                  <a:pt x="488823" y="560958"/>
                </a:lnTo>
                <a:lnTo>
                  <a:pt x="29464" y="0"/>
                </a:lnTo>
                <a:close/>
              </a:path>
            </a:pathLst>
          </a:custGeom>
          <a:solidFill>
            <a:srgbClr val="FF0000"/>
          </a:solidFill>
        </p:spPr>
        <p:txBody>
          <a:bodyPr wrap="square" lIns="0" tIns="0" rIns="0" bIns="0" rtlCol="0"/>
          <a:lstStyle/>
          <a:p>
            <a:endParaRPr/>
          </a:p>
        </p:txBody>
      </p:sp>
      <p:sp>
        <p:nvSpPr>
          <p:cNvPr id="7" name="object 7"/>
          <p:cNvSpPr/>
          <p:nvPr/>
        </p:nvSpPr>
        <p:spPr>
          <a:xfrm>
            <a:off x="4055872" y="2671952"/>
            <a:ext cx="633730" cy="582930"/>
          </a:xfrm>
          <a:custGeom>
            <a:avLst/>
            <a:gdLst/>
            <a:ahLst/>
            <a:cxnLst/>
            <a:rect l="l" t="t" r="r" b="b"/>
            <a:pathLst>
              <a:path w="633730" h="582929">
                <a:moveTo>
                  <a:pt x="536442" y="519220"/>
                </a:moveTo>
                <a:lnTo>
                  <a:pt x="510666" y="547370"/>
                </a:lnTo>
                <a:lnTo>
                  <a:pt x="633602" y="582422"/>
                </a:lnTo>
                <a:lnTo>
                  <a:pt x="614342" y="532130"/>
                </a:lnTo>
                <a:lnTo>
                  <a:pt x="550544" y="532130"/>
                </a:lnTo>
                <a:lnTo>
                  <a:pt x="536442" y="519220"/>
                </a:lnTo>
                <a:close/>
              </a:path>
              <a:path w="633730" h="582929">
                <a:moveTo>
                  <a:pt x="562124" y="491173"/>
                </a:moveTo>
                <a:lnTo>
                  <a:pt x="536442" y="519220"/>
                </a:lnTo>
                <a:lnTo>
                  <a:pt x="550544" y="532130"/>
                </a:lnTo>
                <a:lnTo>
                  <a:pt x="576198" y="504063"/>
                </a:lnTo>
                <a:lnTo>
                  <a:pt x="562124" y="491173"/>
                </a:lnTo>
                <a:close/>
              </a:path>
              <a:path w="633730" h="582929">
                <a:moveTo>
                  <a:pt x="587882" y="463042"/>
                </a:moveTo>
                <a:lnTo>
                  <a:pt x="562124" y="491173"/>
                </a:lnTo>
                <a:lnTo>
                  <a:pt x="576198" y="504063"/>
                </a:lnTo>
                <a:lnTo>
                  <a:pt x="550544" y="532130"/>
                </a:lnTo>
                <a:lnTo>
                  <a:pt x="614342" y="532130"/>
                </a:lnTo>
                <a:lnTo>
                  <a:pt x="587882" y="463042"/>
                </a:lnTo>
                <a:close/>
              </a:path>
              <a:path w="633730" h="582929">
                <a:moveTo>
                  <a:pt x="25780" y="0"/>
                </a:moveTo>
                <a:lnTo>
                  <a:pt x="0" y="28194"/>
                </a:lnTo>
                <a:lnTo>
                  <a:pt x="536442" y="519220"/>
                </a:lnTo>
                <a:lnTo>
                  <a:pt x="562124" y="491173"/>
                </a:lnTo>
                <a:lnTo>
                  <a:pt x="25780" y="0"/>
                </a:lnTo>
                <a:close/>
              </a:path>
            </a:pathLst>
          </a:custGeom>
          <a:solidFill>
            <a:srgbClr val="FF0000"/>
          </a:solidFill>
        </p:spPr>
        <p:txBody>
          <a:bodyPr wrap="square" lIns="0" tIns="0" rIns="0" bIns="0" rtlCol="0"/>
          <a:lstStyle/>
          <a:p>
            <a:endParaRPr/>
          </a:p>
        </p:txBody>
      </p:sp>
      <p:sp>
        <p:nvSpPr>
          <p:cNvPr id="8" name="object 8"/>
          <p:cNvSpPr/>
          <p:nvPr/>
        </p:nvSpPr>
        <p:spPr>
          <a:xfrm>
            <a:off x="2563812" y="2681351"/>
            <a:ext cx="623570" cy="573405"/>
          </a:xfrm>
          <a:custGeom>
            <a:avLst/>
            <a:gdLst/>
            <a:ahLst/>
            <a:cxnLst/>
            <a:rect l="l" t="t" r="r" b="b"/>
            <a:pathLst>
              <a:path w="623569" h="573404">
                <a:moveTo>
                  <a:pt x="30365" y="493395"/>
                </a:moveTo>
                <a:lnTo>
                  <a:pt x="0" y="573024"/>
                </a:lnTo>
                <a:lnTo>
                  <a:pt x="81902" y="549528"/>
                </a:lnTo>
                <a:lnTo>
                  <a:pt x="68376" y="534797"/>
                </a:lnTo>
                <a:lnTo>
                  <a:pt x="51079" y="534797"/>
                </a:lnTo>
                <a:lnTo>
                  <a:pt x="42481" y="525399"/>
                </a:lnTo>
                <a:lnTo>
                  <a:pt x="51851" y="516797"/>
                </a:lnTo>
                <a:lnTo>
                  <a:pt x="30365" y="493395"/>
                </a:lnTo>
                <a:close/>
              </a:path>
              <a:path w="623569" h="573404">
                <a:moveTo>
                  <a:pt x="51851" y="516797"/>
                </a:moveTo>
                <a:lnTo>
                  <a:pt x="42481" y="525399"/>
                </a:lnTo>
                <a:lnTo>
                  <a:pt x="51079" y="534797"/>
                </a:lnTo>
                <a:lnTo>
                  <a:pt x="60465" y="526180"/>
                </a:lnTo>
                <a:lnTo>
                  <a:pt x="51851" y="516797"/>
                </a:lnTo>
                <a:close/>
              </a:path>
              <a:path w="623569" h="573404">
                <a:moveTo>
                  <a:pt x="60465" y="526180"/>
                </a:moveTo>
                <a:lnTo>
                  <a:pt x="51079" y="534797"/>
                </a:lnTo>
                <a:lnTo>
                  <a:pt x="68376" y="534797"/>
                </a:lnTo>
                <a:lnTo>
                  <a:pt x="60465" y="526180"/>
                </a:lnTo>
                <a:close/>
              </a:path>
              <a:path w="623569" h="573404">
                <a:moveTo>
                  <a:pt x="614870" y="0"/>
                </a:moveTo>
                <a:lnTo>
                  <a:pt x="51851" y="516797"/>
                </a:lnTo>
                <a:lnTo>
                  <a:pt x="60465" y="526180"/>
                </a:lnTo>
                <a:lnTo>
                  <a:pt x="623379" y="9398"/>
                </a:lnTo>
                <a:lnTo>
                  <a:pt x="614870" y="0"/>
                </a:lnTo>
                <a:close/>
              </a:path>
            </a:pathLst>
          </a:custGeom>
          <a:solidFill>
            <a:srgbClr val="000000"/>
          </a:solidFill>
        </p:spPr>
        <p:txBody>
          <a:bodyPr wrap="square" lIns="0" tIns="0" rIns="0" bIns="0" rtlCol="0"/>
          <a:lstStyle/>
          <a:p>
            <a:endParaRPr/>
          </a:p>
        </p:txBody>
      </p:sp>
      <p:sp>
        <p:nvSpPr>
          <p:cNvPr id="9" name="object 9"/>
          <p:cNvSpPr txBox="1"/>
          <p:nvPr/>
        </p:nvSpPr>
        <p:spPr>
          <a:xfrm>
            <a:off x="3130550" y="2362200"/>
            <a:ext cx="1027430" cy="287020"/>
          </a:xfrm>
          <a:prstGeom prst="rect">
            <a:avLst/>
          </a:prstGeom>
          <a:solidFill>
            <a:srgbClr val="FFFF00"/>
          </a:solidFill>
          <a:ln w="12700">
            <a:solidFill>
              <a:srgbClr val="0000FF"/>
            </a:solidFill>
          </a:ln>
        </p:spPr>
        <p:txBody>
          <a:bodyPr vert="horz" wrap="square" lIns="0" tIns="41275" rIns="0" bIns="0" rtlCol="0">
            <a:spAutoFit/>
          </a:bodyPr>
          <a:lstStyle/>
          <a:p>
            <a:pPr marL="186055">
              <a:lnSpc>
                <a:spcPct val="100000"/>
              </a:lnSpc>
              <a:spcBef>
                <a:spcPts val="325"/>
              </a:spcBef>
            </a:pPr>
            <a:r>
              <a:rPr sz="1600" spc="-10" dirty="0">
                <a:solidFill>
                  <a:srgbClr val="2C1892"/>
                </a:solidFill>
                <a:latin typeface="Arial" panose="020B0604020202020204"/>
                <a:cs typeface="Arial" panose="020B0604020202020204"/>
              </a:rPr>
              <a:t>Refund</a:t>
            </a:r>
            <a:endParaRPr sz="1600">
              <a:latin typeface="Arial" panose="020B0604020202020204"/>
              <a:cs typeface="Arial" panose="020B0604020202020204"/>
            </a:endParaRPr>
          </a:p>
        </p:txBody>
      </p:sp>
      <p:sp>
        <p:nvSpPr>
          <p:cNvPr id="10" name="object 10"/>
          <p:cNvSpPr txBox="1"/>
          <p:nvPr/>
        </p:nvSpPr>
        <p:spPr>
          <a:xfrm>
            <a:off x="4244975" y="3254438"/>
            <a:ext cx="1025525" cy="287020"/>
          </a:xfrm>
          <a:prstGeom prst="rect">
            <a:avLst/>
          </a:prstGeom>
          <a:solidFill>
            <a:srgbClr val="FFFF00"/>
          </a:solidFill>
          <a:ln w="12700">
            <a:solidFill>
              <a:srgbClr val="0000FF"/>
            </a:solidFill>
          </a:ln>
        </p:spPr>
        <p:txBody>
          <a:bodyPr vert="horz" wrap="square" lIns="0" tIns="41275" rIns="0" bIns="0" rtlCol="0">
            <a:spAutoFit/>
          </a:bodyPr>
          <a:lstStyle/>
          <a:p>
            <a:pPr marL="241935">
              <a:lnSpc>
                <a:spcPct val="100000"/>
              </a:lnSpc>
              <a:spcBef>
                <a:spcPts val="325"/>
              </a:spcBef>
            </a:pPr>
            <a:r>
              <a:rPr sz="1600" spc="-5" dirty="0">
                <a:solidFill>
                  <a:srgbClr val="2C1892"/>
                </a:solidFill>
                <a:latin typeface="Arial" panose="020B0604020202020204"/>
                <a:cs typeface="Arial" panose="020B0604020202020204"/>
              </a:rPr>
              <a:t>MarSt</a:t>
            </a:r>
            <a:endParaRPr sz="1600">
              <a:latin typeface="Arial" panose="020B0604020202020204"/>
              <a:cs typeface="Arial" panose="020B0604020202020204"/>
            </a:endParaRPr>
          </a:p>
        </p:txBody>
      </p:sp>
      <p:sp>
        <p:nvSpPr>
          <p:cNvPr id="11" name="object 11"/>
          <p:cNvSpPr txBox="1"/>
          <p:nvPr/>
        </p:nvSpPr>
        <p:spPr>
          <a:xfrm>
            <a:off x="3449701" y="4225925"/>
            <a:ext cx="1062355" cy="287020"/>
          </a:xfrm>
          <a:prstGeom prst="rect">
            <a:avLst/>
          </a:prstGeom>
          <a:solidFill>
            <a:srgbClr val="FFFF00"/>
          </a:solidFill>
          <a:ln w="12700">
            <a:solidFill>
              <a:srgbClr val="0000FF"/>
            </a:solidFill>
          </a:ln>
        </p:spPr>
        <p:txBody>
          <a:bodyPr vert="horz" wrap="square" lIns="0" tIns="41275" rIns="0" bIns="0" rtlCol="0">
            <a:spAutoFit/>
          </a:bodyPr>
          <a:lstStyle/>
          <a:p>
            <a:pPr marL="238125">
              <a:lnSpc>
                <a:spcPct val="100000"/>
              </a:lnSpc>
              <a:spcBef>
                <a:spcPts val="325"/>
              </a:spcBef>
            </a:pPr>
            <a:r>
              <a:rPr sz="1600" spc="-35" dirty="0">
                <a:solidFill>
                  <a:srgbClr val="2C1892"/>
                </a:solidFill>
                <a:latin typeface="Arial" panose="020B0604020202020204"/>
                <a:cs typeface="Arial" panose="020B0604020202020204"/>
              </a:rPr>
              <a:t>TaxInc</a:t>
            </a:r>
            <a:endParaRPr sz="1600">
              <a:latin typeface="Arial" panose="020B0604020202020204"/>
              <a:cs typeface="Arial" panose="020B0604020202020204"/>
            </a:endParaRPr>
          </a:p>
        </p:txBody>
      </p:sp>
      <p:sp>
        <p:nvSpPr>
          <p:cNvPr id="12" name="object 12"/>
          <p:cNvSpPr/>
          <p:nvPr/>
        </p:nvSpPr>
        <p:spPr>
          <a:xfrm>
            <a:off x="4465701" y="5194300"/>
            <a:ext cx="688975" cy="449580"/>
          </a:xfrm>
          <a:custGeom>
            <a:avLst/>
            <a:gdLst/>
            <a:ahLst/>
            <a:cxnLst/>
            <a:rect l="l" t="t" r="r" b="b"/>
            <a:pathLst>
              <a:path w="688975" h="449579">
                <a:moveTo>
                  <a:pt x="613537" y="0"/>
                </a:moveTo>
                <a:lnTo>
                  <a:pt x="75311" y="0"/>
                </a:lnTo>
                <a:lnTo>
                  <a:pt x="45970" y="5927"/>
                </a:lnTo>
                <a:lnTo>
                  <a:pt x="22034" y="22082"/>
                </a:lnTo>
                <a:lnTo>
                  <a:pt x="5909" y="46023"/>
                </a:lnTo>
                <a:lnTo>
                  <a:pt x="0" y="75311"/>
                </a:lnTo>
                <a:lnTo>
                  <a:pt x="0" y="373888"/>
                </a:lnTo>
                <a:lnTo>
                  <a:pt x="5909" y="403233"/>
                </a:lnTo>
                <a:lnTo>
                  <a:pt x="22034" y="427191"/>
                </a:lnTo>
                <a:lnTo>
                  <a:pt x="45970" y="443341"/>
                </a:lnTo>
                <a:lnTo>
                  <a:pt x="75311" y="449262"/>
                </a:lnTo>
                <a:lnTo>
                  <a:pt x="613537" y="449262"/>
                </a:lnTo>
                <a:lnTo>
                  <a:pt x="642897" y="443341"/>
                </a:lnTo>
                <a:lnTo>
                  <a:pt x="666876" y="427191"/>
                </a:lnTo>
                <a:lnTo>
                  <a:pt x="683045" y="403233"/>
                </a:lnTo>
                <a:lnTo>
                  <a:pt x="688975" y="373888"/>
                </a:lnTo>
                <a:lnTo>
                  <a:pt x="688975" y="75311"/>
                </a:lnTo>
                <a:lnTo>
                  <a:pt x="683045" y="46023"/>
                </a:lnTo>
                <a:lnTo>
                  <a:pt x="666876" y="22082"/>
                </a:lnTo>
                <a:lnTo>
                  <a:pt x="642897" y="5927"/>
                </a:lnTo>
                <a:lnTo>
                  <a:pt x="613537" y="0"/>
                </a:lnTo>
                <a:close/>
              </a:path>
            </a:pathLst>
          </a:custGeom>
          <a:solidFill>
            <a:srgbClr val="33CCFF"/>
          </a:solidFill>
        </p:spPr>
        <p:txBody>
          <a:bodyPr wrap="square" lIns="0" tIns="0" rIns="0" bIns="0" rtlCol="0"/>
          <a:lstStyle/>
          <a:p>
            <a:endParaRPr/>
          </a:p>
        </p:txBody>
      </p:sp>
      <p:sp>
        <p:nvSpPr>
          <p:cNvPr id="13" name="object 13"/>
          <p:cNvSpPr txBox="1"/>
          <p:nvPr/>
        </p:nvSpPr>
        <p:spPr>
          <a:xfrm>
            <a:off x="4543805" y="5223764"/>
            <a:ext cx="428625" cy="25781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00000"/>
                </a:solidFill>
                <a:latin typeface="Arial" panose="020B0604020202020204"/>
                <a:cs typeface="Arial" panose="020B0604020202020204"/>
              </a:rPr>
              <a:t>Y</a:t>
            </a:r>
            <a:r>
              <a:rPr sz="1600" spc="-5" dirty="0">
                <a:solidFill>
                  <a:srgbClr val="800000"/>
                </a:solidFill>
                <a:latin typeface="Arial" panose="020B0604020202020204"/>
                <a:cs typeface="Arial" panose="020B0604020202020204"/>
              </a:rPr>
              <a:t>ES</a:t>
            </a:r>
            <a:endParaRPr sz="1600">
              <a:latin typeface="Arial" panose="020B0604020202020204"/>
              <a:cs typeface="Arial" panose="020B0604020202020204"/>
            </a:endParaRPr>
          </a:p>
        </p:txBody>
      </p:sp>
      <p:sp>
        <p:nvSpPr>
          <p:cNvPr id="14" name="object 14"/>
          <p:cNvSpPr/>
          <p:nvPr/>
        </p:nvSpPr>
        <p:spPr>
          <a:xfrm>
            <a:off x="2828925" y="5214873"/>
            <a:ext cx="717550" cy="446405"/>
          </a:xfrm>
          <a:custGeom>
            <a:avLst/>
            <a:gdLst/>
            <a:ahLst/>
            <a:cxnLst/>
            <a:rect l="l" t="t" r="r" b="b"/>
            <a:pathLst>
              <a:path w="717550" h="446404">
                <a:moveTo>
                  <a:pt x="643255" y="0"/>
                </a:moveTo>
                <a:lnTo>
                  <a:pt x="74294" y="0"/>
                </a:lnTo>
                <a:lnTo>
                  <a:pt x="45380" y="5859"/>
                </a:lnTo>
                <a:lnTo>
                  <a:pt x="21764" y="21828"/>
                </a:lnTo>
                <a:lnTo>
                  <a:pt x="5840" y="45487"/>
                </a:lnTo>
                <a:lnTo>
                  <a:pt x="0" y="74422"/>
                </a:lnTo>
                <a:lnTo>
                  <a:pt x="0" y="371856"/>
                </a:lnTo>
                <a:lnTo>
                  <a:pt x="5840" y="400764"/>
                </a:lnTo>
                <a:lnTo>
                  <a:pt x="21764" y="424381"/>
                </a:lnTo>
                <a:lnTo>
                  <a:pt x="45380" y="440309"/>
                </a:lnTo>
                <a:lnTo>
                  <a:pt x="74294" y="446150"/>
                </a:lnTo>
                <a:lnTo>
                  <a:pt x="643255" y="446150"/>
                </a:lnTo>
                <a:lnTo>
                  <a:pt x="672169" y="440309"/>
                </a:lnTo>
                <a:lnTo>
                  <a:pt x="695785" y="424381"/>
                </a:lnTo>
                <a:lnTo>
                  <a:pt x="711709" y="400764"/>
                </a:lnTo>
                <a:lnTo>
                  <a:pt x="717550" y="371856"/>
                </a:lnTo>
                <a:lnTo>
                  <a:pt x="717550" y="74422"/>
                </a:lnTo>
                <a:lnTo>
                  <a:pt x="711709" y="45487"/>
                </a:lnTo>
                <a:lnTo>
                  <a:pt x="695785" y="21828"/>
                </a:lnTo>
                <a:lnTo>
                  <a:pt x="672169" y="5859"/>
                </a:lnTo>
                <a:lnTo>
                  <a:pt x="643255" y="0"/>
                </a:lnTo>
                <a:close/>
              </a:path>
            </a:pathLst>
          </a:custGeom>
          <a:solidFill>
            <a:srgbClr val="33CCFF"/>
          </a:solidFill>
        </p:spPr>
        <p:txBody>
          <a:bodyPr wrap="square" lIns="0" tIns="0" rIns="0" bIns="0" rtlCol="0"/>
          <a:lstStyle/>
          <a:p>
            <a:endParaRPr/>
          </a:p>
        </p:txBody>
      </p:sp>
      <p:sp>
        <p:nvSpPr>
          <p:cNvPr id="15" name="object 15"/>
          <p:cNvSpPr txBox="1"/>
          <p:nvPr/>
        </p:nvSpPr>
        <p:spPr>
          <a:xfrm>
            <a:off x="3038602" y="5226761"/>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6" name="object 16"/>
          <p:cNvSpPr/>
          <p:nvPr/>
        </p:nvSpPr>
        <p:spPr>
          <a:xfrm>
            <a:off x="2209800" y="3271773"/>
            <a:ext cx="752475" cy="427355"/>
          </a:xfrm>
          <a:custGeom>
            <a:avLst/>
            <a:gdLst/>
            <a:ahLst/>
            <a:cxnLst/>
            <a:rect l="l" t="t" r="r" b="b"/>
            <a:pathLst>
              <a:path w="752475" h="427354">
                <a:moveTo>
                  <a:pt x="681355" y="0"/>
                </a:moveTo>
                <a:lnTo>
                  <a:pt x="71170" y="0"/>
                </a:lnTo>
                <a:lnTo>
                  <a:pt x="43467" y="5595"/>
                </a:lnTo>
                <a:lnTo>
                  <a:pt x="20845" y="20859"/>
                </a:lnTo>
                <a:lnTo>
                  <a:pt x="5592" y="43505"/>
                </a:lnTo>
                <a:lnTo>
                  <a:pt x="0" y="71247"/>
                </a:lnTo>
                <a:lnTo>
                  <a:pt x="0" y="355981"/>
                </a:lnTo>
                <a:lnTo>
                  <a:pt x="5592" y="383649"/>
                </a:lnTo>
                <a:lnTo>
                  <a:pt x="20845" y="406257"/>
                </a:lnTo>
                <a:lnTo>
                  <a:pt x="43467" y="421507"/>
                </a:lnTo>
                <a:lnTo>
                  <a:pt x="71170" y="427100"/>
                </a:lnTo>
                <a:lnTo>
                  <a:pt x="681355" y="427100"/>
                </a:lnTo>
                <a:lnTo>
                  <a:pt x="709023" y="421507"/>
                </a:lnTo>
                <a:lnTo>
                  <a:pt x="731631" y="406257"/>
                </a:lnTo>
                <a:lnTo>
                  <a:pt x="746881" y="383649"/>
                </a:lnTo>
                <a:lnTo>
                  <a:pt x="752475" y="355981"/>
                </a:lnTo>
                <a:lnTo>
                  <a:pt x="752475" y="71247"/>
                </a:lnTo>
                <a:lnTo>
                  <a:pt x="746881" y="43505"/>
                </a:lnTo>
                <a:lnTo>
                  <a:pt x="731631" y="20859"/>
                </a:lnTo>
                <a:lnTo>
                  <a:pt x="709023" y="5595"/>
                </a:lnTo>
                <a:lnTo>
                  <a:pt x="681355" y="0"/>
                </a:lnTo>
                <a:close/>
              </a:path>
            </a:pathLst>
          </a:custGeom>
          <a:solidFill>
            <a:srgbClr val="33CCFF"/>
          </a:solidFill>
        </p:spPr>
        <p:txBody>
          <a:bodyPr wrap="square" lIns="0" tIns="0" rIns="0" bIns="0" rtlCol="0"/>
          <a:lstStyle/>
          <a:p>
            <a:endParaRPr/>
          </a:p>
        </p:txBody>
      </p:sp>
      <p:sp>
        <p:nvSpPr>
          <p:cNvPr id="17" name="object 17"/>
          <p:cNvSpPr txBox="1"/>
          <p:nvPr/>
        </p:nvSpPr>
        <p:spPr>
          <a:xfrm>
            <a:off x="2418080" y="3283458"/>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8" name="object 18"/>
          <p:cNvSpPr/>
          <p:nvPr/>
        </p:nvSpPr>
        <p:spPr>
          <a:xfrm>
            <a:off x="5384800" y="4259326"/>
            <a:ext cx="752475" cy="466725"/>
          </a:xfrm>
          <a:custGeom>
            <a:avLst/>
            <a:gdLst/>
            <a:ahLst/>
            <a:cxnLst/>
            <a:rect l="l" t="t" r="r" b="b"/>
            <a:pathLst>
              <a:path w="752475" h="466725">
                <a:moveTo>
                  <a:pt x="674624" y="0"/>
                </a:moveTo>
                <a:lnTo>
                  <a:pt x="77850" y="0"/>
                </a:lnTo>
                <a:lnTo>
                  <a:pt x="47523" y="6107"/>
                </a:lnTo>
                <a:lnTo>
                  <a:pt x="22780" y="22764"/>
                </a:lnTo>
                <a:lnTo>
                  <a:pt x="6109" y="47470"/>
                </a:lnTo>
                <a:lnTo>
                  <a:pt x="0" y="77724"/>
                </a:lnTo>
                <a:lnTo>
                  <a:pt x="0" y="388874"/>
                </a:lnTo>
                <a:lnTo>
                  <a:pt x="6109" y="419147"/>
                </a:lnTo>
                <a:lnTo>
                  <a:pt x="22780" y="443896"/>
                </a:lnTo>
                <a:lnTo>
                  <a:pt x="47523" y="460597"/>
                </a:lnTo>
                <a:lnTo>
                  <a:pt x="77850" y="466725"/>
                </a:lnTo>
                <a:lnTo>
                  <a:pt x="674624" y="466725"/>
                </a:lnTo>
                <a:lnTo>
                  <a:pt x="704951" y="460597"/>
                </a:lnTo>
                <a:lnTo>
                  <a:pt x="729694" y="443896"/>
                </a:lnTo>
                <a:lnTo>
                  <a:pt x="746365" y="419147"/>
                </a:lnTo>
                <a:lnTo>
                  <a:pt x="752475" y="388874"/>
                </a:lnTo>
                <a:lnTo>
                  <a:pt x="752475" y="77724"/>
                </a:lnTo>
                <a:lnTo>
                  <a:pt x="746365" y="47470"/>
                </a:lnTo>
                <a:lnTo>
                  <a:pt x="729694" y="22764"/>
                </a:lnTo>
                <a:lnTo>
                  <a:pt x="704951" y="6107"/>
                </a:lnTo>
                <a:lnTo>
                  <a:pt x="674624" y="0"/>
                </a:lnTo>
                <a:close/>
              </a:path>
            </a:pathLst>
          </a:custGeom>
          <a:solidFill>
            <a:srgbClr val="33CCFF"/>
          </a:solidFill>
        </p:spPr>
        <p:txBody>
          <a:bodyPr wrap="square" lIns="0" tIns="0" rIns="0" bIns="0" rtlCol="0"/>
          <a:lstStyle/>
          <a:p>
            <a:endParaRPr/>
          </a:p>
        </p:txBody>
      </p:sp>
      <p:sp>
        <p:nvSpPr>
          <p:cNvPr id="19" name="object 19"/>
          <p:cNvSpPr txBox="1"/>
          <p:nvPr/>
        </p:nvSpPr>
        <p:spPr>
          <a:xfrm>
            <a:off x="5574284" y="4288663"/>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0" name="object 20"/>
          <p:cNvSpPr txBox="1"/>
          <p:nvPr/>
        </p:nvSpPr>
        <p:spPr>
          <a:xfrm>
            <a:off x="2483002" y="2715005"/>
            <a:ext cx="354330" cy="257810"/>
          </a:xfrm>
          <a:prstGeom prst="rect">
            <a:avLst/>
          </a:prstGeom>
        </p:spPr>
        <p:txBody>
          <a:bodyPr vert="horz" wrap="square" lIns="0" tIns="12065" rIns="0" bIns="0" rtlCol="0">
            <a:spAutoFit/>
          </a:bodyPr>
          <a:lstStyle/>
          <a:p>
            <a:pPr marL="12700">
              <a:lnSpc>
                <a:spcPct val="100000"/>
              </a:lnSpc>
              <a:spcBef>
                <a:spcPts val="95"/>
              </a:spcBef>
            </a:pPr>
            <a:r>
              <a:rPr sz="1600" spc="-170" dirty="0">
                <a:latin typeface="Arial" panose="020B0604020202020204"/>
                <a:cs typeface="Arial" panose="020B0604020202020204"/>
              </a:rPr>
              <a:t>Y</a:t>
            </a:r>
            <a:r>
              <a:rPr sz="1600" spc="-5" dirty="0">
                <a:latin typeface="Arial" panose="020B0604020202020204"/>
                <a:cs typeface="Arial" panose="020B0604020202020204"/>
              </a:rPr>
              <a:t>es</a:t>
            </a:r>
            <a:endParaRPr sz="1600">
              <a:latin typeface="Arial" panose="020B0604020202020204"/>
              <a:cs typeface="Arial" panose="020B0604020202020204"/>
            </a:endParaRPr>
          </a:p>
        </p:txBody>
      </p:sp>
      <p:sp>
        <p:nvSpPr>
          <p:cNvPr id="21" name="object 21"/>
          <p:cNvSpPr txBox="1"/>
          <p:nvPr/>
        </p:nvSpPr>
        <p:spPr>
          <a:xfrm>
            <a:off x="4500498" y="2715005"/>
            <a:ext cx="284480"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2" name="object 22"/>
          <p:cNvSpPr txBox="1"/>
          <p:nvPr/>
        </p:nvSpPr>
        <p:spPr>
          <a:xfrm>
            <a:off x="5626100" y="3653409"/>
            <a:ext cx="712470" cy="25781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0000"/>
                </a:solidFill>
                <a:latin typeface="Arial" panose="020B0604020202020204"/>
                <a:cs typeface="Arial" panose="020B0604020202020204"/>
              </a:rPr>
              <a:t>Married</a:t>
            </a:r>
            <a:endParaRPr sz="1600">
              <a:latin typeface="Arial" panose="020B0604020202020204"/>
              <a:cs typeface="Arial" panose="020B0604020202020204"/>
            </a:endParaRPr>
          </a:p>
        </p:txBody>
      </p:sp>
      <p:sp>
        <p:nvSpPr>
          <p:cNvPr id="23" name="object 23"/>
          <p:cNvSpPr txBox="1"/>
          <p:nvPr/>
        </p:nvSpPr>
        <p:spPr>
          <a:xfrm>
            <a:off x="3263645" y="3688460"/>
            <a:ext cx="15024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Single,</a:t>
            </a:r>
            <a:r>
              <a:rPr sz="1600" spc="-55" dirty="0">
                <a:latin typeface="Arial" panose="020B0604020202020204"/>
                <a:cs typeface="Arial" panose="020B0604020202020204"/>
              </a:rPr>
              <a:t> </a:t>
            </a:r>
            <a:r>
              <a:rPr sz="1600" spc="-5" dirty="0">
                <a:latin typeface="Arial" panose="020B0604020202020204"/>
                <a:cs typeface="Arial" panose="020B0604020202020204"/>
              </a:rPr>
              <a:t>Divorced</a:t>
            </a:r>
            <a:endParaRPr sz="1600">
              <a:latin typeface="Arial" panose="020B0604020202020204"/>
              <a:cs typeface="Arial" panose="020B0604020202020204"/>
            </a:endParaRPr>
          </a:p>
        </p:txBody>
      </p:sp>
      <p:sp>
        <p:nvSpPr>
          <p:cNvPr id="24" name="object 24"/>
          <p:cNvSpPr txBox="1"/>
          <p:nvPr/>
        </p:nvSpPr>
        <p:spPr>
          <a:xfrm>
            <a:off x="2757017"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&lt;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5" name="object 25"/>
          <p:cNvSpPr txBox="1"/>
          <p:nvPr/>
        </p:nvSpPr>
        <p:spPr>
          <a:xfrm>
            <a:off x="4703826"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&gt;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6" name="object 26"/>
          <p:cNvSpPr/>
          <p:nvPr/>
        </p:nvSpPr>
        <p:spPr>
          <a:xfrm>
            <a:off x="6595403" y="1606789"/>
            <a:ext cx="674370" cy="210820"/>
          </a:xfrm>
          <a:custGeom>
            <a:avLst/>
            <a:gdLst/>
            <a:ahLst/>
            <a:cxnLst/>
            <a:rect l="l" t="t" r="r" b="b"/>
            <a:pathLst>
              <a:path w="674370" h="210819">
                <a:moveTo>
                  <a:pt x="0" y="210656"/>
                </a:moveTo>
                <a:lnTo>
                  <a:pt x="673858" y="210656"/>
                </a:lnTo>
                <a:lnTo>
                  <a:pt x="673858" y="0"/>
                </a:lnTo>
                <a:lnTo>
                  <a:pt x="0" y="0"/>
                </a:lnTo>
                <a:lnTo>
                  <a:pt x="0" y="210656"/>
                </a:lnTo>
                <a:close/>
              </a:path>
            </a:pathLst>
          </a:custGeom>
          <a:solidFill>
            <a:srgbClr val="000080"/>
          </a:solidFill>
        </p:spPr>
        <p:txBody>
          <a:bodyPr wrap="square" lIns="0" tIns="0" rIns="0" bIns="0" rtlCol="0"/>
          <a:lstStyle/>
          <a:p>
            <a:endParaRPr/>
          </a:p>
        </p:txBody>
      </p:sp>
      <p:sp>
        <p:nvSpPr>
          <p:cNvPr id="27" name="object 27"/>
          <p:cNvSpPr txBox="1"/>
          <p:nvPr/>
        </p:nvSpPr>
        <p:spPr>
          <a:xfrm>
            <a:off x="6558630" y="1581143"/>
            <a:ext cx="65595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Re</a:t>
            </a:r>
            <a:r>
              <a:rPr sz="1450" b="1" spc="-15" dirty="0">
                <a:solidFill>
                  <a:srgbClr val="FFFFFF"/>
                </a:solidFill>
                <a:latin typeface="Arial" panose="020B0604020202020204"/>
                <a:cs typeface="Arial" panose="020B0604020202020204"/>
              </a:rPr>
              <a:t>f</a:t>
            </a:r>
            <a:r>
              <a:rPr sz="1450" b="1" spc="-5" dirty="0">
                <a:solidFill>
                  <a:srgbClr val="FFFFFF"/>
                </a:solidFill>
                <a:latin typeface="Arial" panose="020B0604020202020204"/>
                <a:cs typeface="Arial" panose="020B0604020202020204"/>
              </a:rPr>
              <a:t>u</a:t>
            </a:r>
            <a:r>
              <a:rPr sz="1450" b="1" spc="-15" dirty="0">
                <a:solidFill>
                  <a:srgbClr val="FFFFFF"/>
                </a:solidFill>
                <a:latin typeface="Arial" panose="020B0604020202020204"/>
                <a:cs typeface="Arial" panose="020B0604020202020204"/>
              </a:rPr>
              <a:t>n</a:t>
            </a:r>
            <a:r>
              <a:rPr sz="1450" b="1" spc="-5" dirty="0">
                <a:solidFill>
                  <a:srgbClr val="FFFFFF"/>
                </a:solidFill>
                <a:latin typeface="Arial" panose="020B0604020202020204"/>
                <a:cs typeface="Arial" panose="020B0604020202020204"/>
              </a:rPr>
              <a:t>d</a:t>
            </a:r>
            <a:endParaRPr sz="1450">
              <a:latin typeface="Arial" panose="020B0604020202020204"/>
              <a:cs typeface="Arial" panose="020B0604020202020204"/>
            </a:endParaRPr>
          </a:p>
        </p:txBody>
      </p:sp>
      <p:sp>
        <p:nvSpPr>
          <p:cNvPr id="28" name="object 28"/>
          <p:cNvSpPr/>
          <p:nvPr/>
        </p:nvSpPr>
        <p:spPr>
          <a:xfrm>
            <a:off x="6572311" y="1606789"/>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29" name="object 29"/>
          <p:cNvSpPr/>
          <p:nvPr/>
        </p:nvSpPr>
        <p:spPr>
          <a:xfrm>
            <a:off x="7292232" y="1606789"/>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30" name="object 30"/>
          <p:cNvSpPr/>
          <p:nvPr/>
        </p:nvSpPr>
        <p:spPr>
          <a:xfrm>
            <a:off x="6549222" y="1817400"/>
            <a:ext cx="766445" cy="359410"/>
          </a:xfrm>
          <a:custGeom>
            <a:avLst/>
            <a:gdLst/>
            <a:ahLst/>
            <a:cxnLst/>
            <a:rect l="l" t="t" r="r" b="b"/>
            <a:pathLst>
              <a:path w="766445" h="359410">
                <a:moveTo>
                  <a:pt x="0" y="359036"/>
                </a:moveTo>
                <a:lnTo>
                  <a:pt x="765992" y="359036"/>
                </a:lnTo>
                <a:lnTo>
                  <a:pt x="765992" y="0"/>
                </a:lnTo>
                <a:lnTo>
                  <a:pt x="0" y="0"/>
                </a:lnTo>
                <a:lnTo>
                  <a:pt x="0" y="359036"/>
                </a:lnTo>
                <a:close/>
              </a:path>
            </a:pathLst>
          </a:custGeom>
          <a:solidFill>
            <a:srgbClr val="000080"/>
          </a:solidFill>
        </p:spPr>
        <p:txBody>
          <a:bodyPr wrap="square" lIns="0" tIns="0" rIns="0" bIns="0" rtlCol="0"/>
          <a:lstStyle/>
          <a:p>
            <a:endParaRPr/>
          </a:p>
        </p:txBody>
      </p:sp>
      <p:sp>
        <p:nvSpPr>
          <p:cNvPr id="31" name="object 31"/>
          <p:cNvSpPr/>
          <p:nvPr/>
        </p:nvSpPr>
        <p:spPr>
          <a:xfrm>
            <a:off x="7367739" y="1606789"/>
            <a:ext cx="784860" cy="210820"/>
          </a:xfrm>
          <a:custGeom>
            <a:avLst/>
            <a:gdLst/>
            <a:ahLst/>
            <a:cxnLst/>
            <a:rect l="l" t="t" r="r" b="b"/>
            <a:pathLst>
              <a:path w="784859" h="210819">
                <a:moveTo>
                  <a:pt x="0" y="210656"/>
                </a:moveTo>
                <a:lnTo>
                  <a:pt x="784596" y="210656"/>
                </a:lnTo>
                <a:lnTo>
                  <a:pt x="784596" y="0"/>
                </a:lnTo>
                <a:lnTo>
                  <a:pt x="0" y="0"/>
                </a:lnTo>
                <a:lnTo>
                  <a:pt x="0" y="210656"/>
                </a:lnTo>
                <a:close/>
              </a:path>
            </a:pathLst>
          </a:custGeom>
          <a:solidFill>
            <a:srgbClr val="000080"/>
          </a:solidFill>
        </p:spPr>
        <p:txBody>
          <a:bodyPr wrap="square" lIns="0" tIns="0" rIns="0" bIns="0" rtlCol="0"/>
          <a:lstStyle/>
          <a:p>
            <a:endParaRPr/>
          </a:p>
        </p:txBody>
      </p:sp>
      <p:sp>
        <p:nvSpPr>
          <p:cNvPr id="32" name="object 32"/>
          <p:cNvSpPr/>
          <p:nvPr/>
        </p:nvSpPr>
        <p:spPr>
          <a:xfrm>
            <a:off x="7367739" y="1817400"/>
            <a:ext cx="784860" cy="210185"/>
          </a:xfrm>
          <a:custGeom>
            <a:avLst/>
            <a:gdLst/>
            <a:ahLst/>
            <a:cxnLst/>
            <a:rect l="l" t="t" r="r" b="b"/>
            <a:pathLst>
              <a:path w="784859" h="210185">
                <a:moveTo>
                  <a:pt x="0" y="209783"/>
                </a:moveTo>
                <a:lnTo>
                  <a:pt x="784596" y="209783"/>
                </a:lnTo>
                <a:lnTo>
                  <a:pt x="784596" y="0"/>
                </a:lnTo>
                <a:lnTo>
                  <a:pt x="0" y="0"/>
                </a:lnTo>
                <a:lnTo>
                  <a:pt x="0" y="209783"/>
                </a:lnTo>
                <a:close/>
              </a:path>
            </a:pathLst>
          </a:custGeom>
          <a:solidFill>
            <a:srgbClr val="000080"/>
          </a:solidFill>
        </p:spPr>
        <p:txBody>
          <a:bodyPr wrap="square" lIns="0" tIns="0" rIns="0" bIns="0" rtlCol="0"/>
          <a:lstStyle/>
          <a:p>
            <a:endParaRPr/>
          </a:p>
        </p:txBody>
      </p:sp>
      <p:sp>
        <p:nvSpPr>
          <p:cNvPr id="33" name="object 33"/>
          <p:cNvSpPr txBox="1"/>
          <p:nvPr/>
        </p:nvSpPr>
        <p:spPr>
          <a:xfrm>
            <a:off x="7355039" y="1581143"/>
            <a:ext cx="615950" cy="452755"/>
          </a:xfrm>
          <a:prstGeom prst="rect">
            <a:avLst/>
          </a:prstGeom>
        </p:spPr>
        <p:txBody>
          <a:bodyPr vert="horz" wrap="square" lIns="0" tIns="27305" rIns="0" bIns="0" rtlCol="0">
            <a:spAutoFit/>
          </a:bodyPr>
          <a:lstStyle/>
          <a:p>
            <a:pPr marL="12700" marR="5080">
              <a:lnSpc>
                <a:spcPts val="1660"/>
              </a:lnSpc>
              <a:spcBef>
                <a:spcPts val="215"/>
              </a:spcBef>
            </a:pPr>
            <a:r>
              <a:rPr sz="1450" b="1" spc="-10" dirty="0">
                <a:solidFill>
                  <a:srgbClr val="FFFFFF"/>
                </a:solidFill>
                <a:latin typeface="Arial" panose="020B0604020202020204"/>
                <a:cs typeface="Arial" panose="020B0604020202020204"/>
              </a:rPr>
              <a:t>M</a:t>
            </a:r>
            <a:r>
              <a:rPr sz="1450" b="1" spc="-5" dirty="0">
                <a:solidFill>
                  <a:srgbClr val="FFFFFF"/>
                </a:solidFill>
                <a:latin typeface="Arial" panose="020B0604020202020204"/>
                <a:cs typeface="Arial" panose="020B0604020202020204"/>
              </a:rPr>
              <a:t>ar</a:t>
            </a:r>
            <a:r>
              <a:rPr sz="1450" b="1" spc="-15" dirty="0">
                <a:solidFill>
                  <a:srgbClr val="FFFFFF"/>
                </a:solidFill>
                <a:latin typeface="Arial" panose="020B0604020202020204"/>
                <a:cs typeface="Arial" panose="020B0604020202020204"/>
              </a:rPr>
              <a:t>i</a:t>
            </a:r>
            <a:r>
              <a:rPr sz="1450" b="1" spc="-5" dirty="0">
                <a:solidFill>
                  <a:srgbClr val="FFFFFF"/>
                </a:solidFill>
                <a:latin typeface="Arial" panose="020B0604020202020204"/>
                <a:cs typeface="Arial" panose="020B0604020202020204"/>
              </a:rPr>
              <a:t>tal  </a:t>
            </a:r>
            <a:r>
              <a:rPr sz="1450" b="1" spc="-10" dirty="0">
                <a:solidFill>
                  <a:srgbClr val="FFFFFF"/>
                </a:solidFill>
                <a:latin typeface="Arial" panose="020B0604020202020204"/>
                <a:cs typeface="Arial" panose="020B0604020202020204"/>
              </a:rPr>
              <a:t>Status</a:t>
            </a:r>
            <a:endParaRPr sz="1450">
              <a:latin typeface="Arial" panose="020B0604020202020204"/>
              <a:cs typeface="Arial" panose="020B0604020202020204"/>
            </a:endParaRPr>
          </a:p>
        </p:txBody>
      </p:sp>
      <p:sp>
        <p:nvSpPr>
          <p:cNvPr id="34" name="object 34"/>
          <p:cNvSpPr/>
          <p:nvPr/>
        </p:nvSpPr>
        <p:spPr>
          <a:xfrm>
            <a:off x="7344761"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5" name="object 35"/>
          <p:cNvSpPr/>
          <p:nvPr/>
        </p:nvSpPr>
        <p:spPr>
          <a:xfrm>
            <a:off x="8175306"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6" name="object 36"/>
          <p:cNvSpPr/>
          <p:nvPr/>
        </p:nvSpPr>
        <p:spPr>
          <a:xfrm>
            <a:off x="7321782" y="2027184"/>
            <a:ext cx="876935" cy="149860"/>
          </a:xfrm>
          <a:custGeom>
            <a:avLst/>
            <a:gdLst/>
            <a:ahLst/>
            <a:cxnLst/>
            <a:rect l="l" t="t" r="r" b="b"/>
            <a:pathLst>
              <a:path w="876934" h="149860">
                <a:moveTo>
                  <a:pt x="0" y="149253"/>
                </a:moveTo>
                <a:lnTo>
                  <a:pt x="876511" y="149253"/>
                </a:lnTo>
                <a:lnTo>
                  <a:pt x="876511" y="0"/>
                </a:lnTo>
                <a:lnTo>
                  <a:pt x="0" y="0"/>
                </a:lnTo>
                <a:lnTo>
                  <a:pt x="0" y="149253"/>
                </a:lnTo>
                <a:close/>
              </a:path>
            </a:pathLst>
          </a:custGeom>
          <a:solidFill>
            <a:srgbClr val="000080"/>
          </a:solidFill>
        </p:spPr>
        <p:txBody>
          <a:bodyPr wrap="square" lIns="0" tIns="0" rIns="0" bIns="0" rtlCol="0"/>
          <a:lstStyle/>
          <a:p>
            <a:endParaRPr/>
          </a:p>
        </p:txBody>
      </p:sp>
      <p:sp>
        <p:nvSpPr>
          <p:cNvPr id="37" name="object 37"/>
          <p:cNvSpPr/>
          <p:nvPr/>
        </p:nvSpPr>
        <p:spPr>
          <a:xfrm>
            <a:off x="8251041" y="1606789"/>
            <a:ext cx="746125" cy="210820"/>
          </a:xfrm>
          <a:custGeom>
            <a:avLst/>
            <a:gdLst/>
            <a:ahLst/>
            <a:cxnLst/>
            <a:rect l="l" t="t" r="r" b="b"/>
            <a:pathLst>
              <a:path w="746125" h="210819">
                <a:moveTo>
                  <a:pt x="0" y="210656"/>
                </a:moveTo>
                <a:lnTo>
                  <a:pt x="746076" y="210656"/>
                </a:lnTo>
                <a:lnTo>
                  <a:pt x="746076" y="0"/>
                </a:lnTo>
                <a:lnTo>
                  <a:pt x="0" y="0"/>
                </a:lnTo>
                <a:lnTo>
                  <a:pt x="0" y="210656"/>
                </a:lnTo>
                <a:close/>
              </a:path>
            </a:pathLst>
          </a:custGeom>
          <a:solidFill>
            <a:srgbClr val="000080"/>
          </a:solidFill>
        </p:spPr>
        <p:txBody>
          <a:bodyPr wrap="square" lIns="0" tIns="0" rIns="0" bIns="0" rtlCol="0"/>
          <a:lstStyle/>
          <a:p>
            <a:endParaRPr/>
          </a:p>
        </p:txBody>
      </p:sp>
      <p:sp>
        <p:nvSpPr>
          <p:cNvPr id="38" name="object 38"/>
          <p:cNvSpPr/>
          <p:nvPr/>
        </p:nvSpPr>
        <p:spPr>
          <a:xfrm>
            <a:off x="8251041" y="1817400"/>
            <a:ext cx="746125" cy="210185"/>
          </a:xfrm>
          <a:custGeom>
            <a:avLst/>
            <a:gdLst/>
            <a:ahLst/>
            <a:cxnLst/>
            <a:rect l="l" t="t" r="r" b="b"/>
            <a:pathLst>
              <a:path w="746125" h="210185">
                <a:moveTo>
                  <a:pt x="0" y="209783"/>
                </a:moveTo>
                <a:lnTo>
                  <a:pt x="746076" y="209783"/>
                </a:lnTo>
                <a:lnTo>
                  <a:pt x="746076" y="0"/>
                </a:lnTo>
                <a:lnTo>
                  <a:pt x="0" y="0"/>
                </a:lnTo>
                <a:lnTo>
                  <a:pt x="0" y="209783"/>
                </a:lnTo>
                <a:close/>
              </a:path>
            </a:pathLst>
          </a:custGeom>
          <a:solidFill>
            <a:srgbClr val="000080"/>
          </a:solidFill>
        </p:spPr>
        <p:txBody>
          <a:bodyPr wrap="square" lIns="0" tIns="0" rIns="0" bIns="0" rtlCol="0"/>
          <a:lstStyle/>
          <a:p>
            <a:endParaRPr/>
          </a:p>
        </p:txBody>
      </p:sp>
      <p:sp>
        <p:nvSpPr>
          <p:cNvPr id="39" name="object 39"/>
          <p:cNvSpPr txBox="1"/>
          <p:nvPr/>
        </p:nvSpPr>
        <p:spPr>
          <a:xfrm>
            <a:off x="8238341" y="1581143"/>
            <a:ext cx="708025" cy="452755"/>
          </a:xfrm>
          <a:prstGeom prst="rect">
            <a:avLst/>
          </a:prstGeom>
        </p:spPr>
        <p:txBody>
          <a:bodyPr vert="horz" wrap="square" lIns="0" tIns="27305" rIns="0" bIns="0" rtlCol="0">
            <a:spAutoFit/>
          </a:bodyPr>
          <a:lstStyle/>
          <a:p>
            <a:pPr marL="12700" marR="5080">
              <a:lnSpc>
                <a:spcPts val="1660"/>
              </a:lnSpc>
              <a:spcBef>
                <a:spcPts val="215"/>
              </a:spcBef>
            </a:pPr>
            <a:r>
              <a:rPr sz="1450" b="1" spc="-5" dirty="0">
                <a:solidFill>
                  <a:srgbClr val="FFFFFF"/>
                </a:solidFill>
                <a:latin typeface="Arial" panose="020B0604020202020204"/>
                <a:cs typeface="Arial" panose="020B0604020202020204"/>
              </a:rPr>
              <a:t>Ta</a:t>
            </a:r>
            <a:r>
              <a:rPr sz="1450" b="1" spc="-10" dirty="0">
                <a:solidFill>
                  <a:srgbClr val="FFFFFF"/>
                </a:solidFill>
                <a:latin typeface="Arial" panose="020B0604020202020204"/>
                <a:cs typeface="Arial" panose="020B0604020202020204"/>
              </a:rPr>
              <a:t>x</a:t>
            </a:r>
            <a:r>
              <a:rPr sz="1450" b="1" spc="-5" dirty="0">
                <a:solidFill>
                  <a:srgbClr val="FFFFFF"/>
                </a:solidFill>
                <a:latin typeface="Arial" panose="020B0604020202020204"/>
                <a:cs typeface="Arial" panose="020B0604020202020204"/>
              </a:rPr>
              <a:t>ab</a:t>
            </a:r>
            <a:r>
              <a:rPr sz="1450" b="1" spc="-15" dirty="0">
                <a:solidFill>
                  <a:srgbClr val="FFFFFF"/>
                </a:solidFill>
                <a:latin typeface="Arial" panose="020B0604020202020204"/>
                <a:cs typeface="Arial" panose="020B0604020202020204"/>
              </a:rPr>
              <a:t>l</a:t>
            </a:r>
            <a:r>
              <a:rPr sz="1450" b="1" spc="-5" dirty="0">
                <a:solidFill>
                  <a:srgbClr val="FFFFFF"/>
                </a:solidFill>
                <a:latin typeface="Arial" panose="020B0604020202020204"/>
                <a:cs typeface="Arial" panose="020B0604020202020204"/>
              </a:rPr>
              <a:t>e  </a:t>
            </a:r>
            <a:r>
              <a:rPr sz="1450" b="1" spc="-10" dirty="0">
                <a:solidFill>
                  <a:srgbClr val="FFFFFF"/>
                </a:solidFill>
                <a:latin typeface="Arial" panose="020B0604020202020204"/>
                <a:cs typeface="Arial" panose="020B0604020202020204"/>
              </a:rPr>
              <a:t>Income</a:t>
            </a:r>
            <a:endParaRPr sz="1450">
              <a:latin typeface="Arial" panose="020B0604020202020204"/>
              <a:cs typeface="Arial" panose="020B0604020202020204"/>
            </a:endParaRPr>
          </a:p>
        </p:txBody>
      </p:sp>
      <p:sp>
        <p:nvSpPr>
          <p:cNvPr id="40" name="object 40"/>
          <p:cNvSpPr/>
          <p:nvPr/>
        </p:nvSpPr>
        <p:spPr>
          <a:xfrm>
            <a:off x="8227917" y="1606744"/>
            <a:ext cx="0" cy="421005"/>
          </a:xfrm>
          <a:custGeom>
            <a:avLst/>
            <a:gdLst/>
            <a:ahLst/>
            <a:cxnLst/>
            <a:rect l="l" t="t" r="r" b="b"/>
            <a:pathLst>
              <a:path h="421005">
                <a:moveTo>
                  <a:pt x="0" y="0"/>
                </a:moveTo>
                <a:lnTo>
                  <a:pt x="0" y="420439"/>
                </a:lnTo>
              </a:path>
            </a:pathLst>
          </a:custGeom>
          <a:ln w="46178">
            <a:solidFill>
              <a:srgbClr val="000080"/>
            </a:solidFill>
          </a:ln>
        </p:spPr>
        <p:txBody>
          <a:bodyPr wrap="square" lIns="0" tIns="0" rIns="0" bIns="0" rtlCol="0"/>
          <a:lstStyle/>
          <a:p>
            <a:endParaRPr/>
          </a:p>
        </p:txBody>
      </p:sp>
      <p:sp>
        <p:nvSpPr>
          <p:cNvPr id="41" name="object 41"/>
          <p:cNvSpPr/>
          <p:nvPr/>
        </p:nvSpPr>
        <p:spPr>
          <a:xfrm>
            <a:off x="9020078"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42" name="object 42"/>
          <p:cNvSpPr/>
          <p:nvPr/>
        </p:nvSpPr>
        <p:spPr>
          <a:xfrm>
            <a:off x="8204828" y="2027184"/>
            <a:ext cx="838835" cy="149860"/>
          </a:xfrm>
          <a:custGeom>
            <a:avLst/>
            <a:gdLst/>
            <a:ahLst/>
            <a:cxnLst/>
            <a:rect l="l" t="t" r="r" b="b"/>
            <a:pathLst>
              <a:path w="838834" h="149860">
                <a:moveTo>
                  <a:pt x="0" y="149253"/>
                </a:moveTo>
                <a:lnTo>
                  <a:pt x="838210" y="149253"/>
                </a:lnTo>
                <a:lnTo>
                  <a:pt x="838210" y="0"/>
                </a:lnTo>
                <a:lnTo>
                  <a:pt x="0" y="0"/>
                </a:lnTo>
                <a:lnTo>
                  <a:pt x="0" y="149253"/>
                </a:lnTo>
                <a:close/>
              </a:path>
            </a:pathLst>
          </a:custGeom>
          <a:solidFill>
            <a:srgbClr val="000080"/>
          </a:solidFill>
        </p:spPr>
        <p:txBody>
          <a:bodyPr wrap="square" lIns="0" tIns="0" rIns="0" bIns="0" rtlCol="0"/>
          <a:lstStyle/>
          <a:p>
            <a:endParaRPr/>
          </a:p>
        </p:txBody>
      </p:sp>
      <p:sp>
        <p:nvSpPr>
          <p:cNvPr id="43" name="object 43"/>
          <p:cNvSpPr/>
          <p:nvPr/>
        </p:nvSpPr>
        <p:spPr>
          <a:xfrm>
            <a:off x="9095814" y="1785716"/>
            <a:ext cx="543560" cy="210820"/>
          </a:xfrm>
          <a:custGeom>
            <a:avLst/>
            <a:gdLst/>
            <a:ahLst/>
            <a:cxnLst/>
            <a:rect l="l" t="t" r="r" b="b"/>
            <a:pathLst>
              <a:path w="543559" h="210819">
                <a:moveTo>
                  <a:pt x="0" y="210656"/>
                </a:moveTo>
                <a:lnTo>
                  <a:pt x="543414" y="210656"/>
                </a:lnTo>
                <a:lnTo>
                  <a:pt x="543414" y="0"/>
                </a:lnTo>
                <a:lnTo>
                  <a:pt x="0" y="0"/>
                </a:lnTo>
                <a:lnTo>
                  <a:pt x="0" y="210656"/>
                </a:lnTo>
                <a:close/>
              </a:path>
            </a:pathLst>
          </a:custGeom>
          <a:solidFill>
            <a:srgbClr val="000080"/>
          </a:solidFill>
        </p:spPr>
        <p:txBody>
          <a:bodyPr wrap="square" lIns="0" tIns="0" rIns="0" bIns="0" rtlCol="0"/>
          <a:lstStyle/>
          <a:p>
            <a:endParaRPr/>
          </a:p>
        </p:txBody>
      </p:sp>
      <p:sp>
        <p:nvSpPr>
          <p:cNvPr id="44" name="object 44"/>
          <p:cNvSpPr txBox="1"/>
          <p:nvPr/>
        </p:nvSpPr>
        <p:spPr>
          <a:xfrm>
            <a:off x="9083114" y="1759879"/>
            <a:ext cx="53403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Che</a:t>
            </a:r>
            <a:r>
              <a:rPr sz="1450" b="1" spc="-20" dirty="0">
                <a:solidFill>
                  <a:srgbClr val="FFFFFF"/>
                </a:solidFill>
                <a:latin typeface="Arial" panose="020B0604020202020204"/>
                <a:cs typeface="Arial" panose="020B0604020202020204"/>
              </a:rPr>
              <a:t>a</a:t>
            </a:r>
            <a:r>
              <a:rPr sz="1450" b="1" spc="-5" dirty="0">
                <a:solidFill>
                  <a:srgbClr val="FFFFFF"/>
                </a:solidFill>
                <a:latin typeface="Arial" panose="020B0604020202020204"/>
                <a:cs typeface="Arial" panose="020B0604020202020204"/>
              </a:rPr>
              <a:t>t</a:t>
            </a:r>
            <a:endParaRPr sz="1450">
              <a:latin typeface="Arial" panose="020B0604020202020204"/>
              <a:cs typeface="Arial" panose="020B0604020202020204"/>
            </a:endParaRPr>
          </a:p>
        </p:txBody>
      </p:sp>
      <p:sp>
        <p:nvSpPr>
          <p:cNvPr id="45" name="object 45"/>
          <p:cNvSpPr/>
          <p:nvPr/>
        </p:nvSpPr>
        <p:spPr>
          <a:xfrm>
            <a:off x="9049601" y="1606744"/>
            <a:ext cx="635635" cy="179070"/>
          </a:xfrm>
          <a:custGeom>
            <a:avLst/>
            <a:gdLst/>
            <a:ahLst/>
            <a:cxnLst/>
            <a:rect l="l" t="t" r="r" b="b"/>
            <a:pathLst>
              <a:path w="635634" h="179069">
                <a:moveTo>
                  <a:pt x="0" y="178972"/>
                </a:moveTo>
                <a:lnTo>
                  <a:pt x="635557" y="178972"/>
                </a:lnTo>
                <a:lnTo>
                  <a:pt x="635557" y="0"/>
                </a:lnTo>
                <a:lnTo>
                  <a:pt x="0" y="0"/>
                </a:lnTo>
                <a:lnTo>
                  <a:pt x="0" y="178972"/>
                </a:lnTo>
                <a:close/>
              </a:path>
            </a:pathLst>
          </a:custGeom>
          <a:solidFill>
            <a:srgbClr val="000080"/>
          </a:solidFill>
        </p:spPr>
        <p:txBody>
          <a:bodyPr wrap="square" lIns="0" tIns="0" rIns="0" bIns="0" rtlCol="0"/>
          <a:lstStyle/>
          <a:p>
            <a:endParaRPr/>
          </a:p>
        </p:txBody>
      </p:sp>
      <p:sp>
        <p:nvSpPr>
          <p:cNvPr id="46" name="object 46"/>
          <p:cNvSpPr/>
          <p:nvPr/>
        </p:nvSpPr>
        <p:spPr>
          <a:xfrm>
            <a:off x="9072690" y="1785716"/>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47" name="object 47"/>
          <p:cNvSpPr/>
          <p:nvPr/>
        </p:nvSpPr>
        <p:spPr>
          <a:xfrm>
            <a:off x="9662227" y="1785716"/>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48" name="object 48"/>
          <p:cNvSpPr/>
          <p:nvPr/>
        </p:nvSpPr>
        <p:spPr>
          <a:xfrm>
            <a:off x="9049601" y="1996373"/>
            <a:ext cx="635635" cy="180340"/>
          </a:xfrm>
          <a:custGeom>
            <a:avLst/>
            <a:gdLst/>
            <a:ahLst/>
            <a:cxnLst/>
            <a:rect l="l" t="t" r="r" b="b"/>
            <a:pathLst>
              <a:path w="635634" h="180339">
                <a:moveTo>
                  <a:pt x="0" y="180063"/>
                </a:moveTo>
                <a:lnTo>
                  <a:pt x="635557" y="180063"/>
                </a:lnTo>
                <a:lnTo>
                  <a:pt x="635557" y="0"/>
                </a:lnTo>
                <a:lnTo>
                  <a:pt x="0" y="0"/>
                </a:lnTo>
                <a:lnTo>
                  <a:pt x="0" y="180063"/>
                </a:lnTo>
                <a:close/>
              </a:path>
            </a:pathLst>
          </a:custGeom>
          <a:solidFill>
            <a:srgbClr val="000080"/>
          </a:solidFill>
        </p:spPr>
        <p:txBody>
          <a:bodyPr wrap="square" lIns="0" tIns="0" rIns="0" bIns="0" rtlCol="0"/>
          <a:lstStyle/>
          <a:p>
            <a:endParaRPr/>
          </a:p>
        </p:txBody>
      </p:sp>
      <p:sp>
        <p:nvSpPr>
          <p:cNvPr id="49" name="object 49"/>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0" name="object 50"/>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1" name="object 51"/>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2" name="object 52"/>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3" name="object 53"/>
          <p:cNvSpPr/>
          <p:nvPr/>
        </p:nvSpPr>
        <p:spPr>
          <a:xfrm>
            <a:off x="6549222" y="1603429"/>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54" name="object 54"/>
          <p:cNvSpPr/>
          <p:nvPr/>
        </p:nvSpPr>
        <p:spPr>
          <a:xfrm>
            <a:off x="6551301" y="1602252"/>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55" name="object 55"/>
          <p:cNvSpPr/>
          <p:nvPr/>
        </p:nvSpPr>
        <p:spPr>
          <a:xfrm>
            <a:off x="7317297" y="1602252"/>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56" name="object 56"/>
          <p:cNvSpPr/>
          <p:nvPr/>
        </p:nvSpPr>
        <p:spPr>
          <a:xfrm>
            <a:off x="7317297"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7" name="object 57"/>
          <p:cNvSpPr/>
          <p:nvPr/>
        </p:nvSpPr>
        <p:spPr>
          <a:xfrm>
            <a:off x="7321782" y="1603429"/>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58" name="object 58"/>
          <p:cNvSpPr/>
          <p:nvPr/>
        </p:nvSpPr>
        <p:spPr>
          <a:xfrm>
            <a:off x="7323860" y="1602252"/>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59" name="object 59"/>
          <p:cNvSpPr/>
          <p:nvPr/>
        </p:nvSpPr>
        <p:spPr>
          <a:xfrm>
            <a:off x="8200362"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0" name="object 60"/>
          <p:cNvSpPr/>
          <p:nvPr/>
        </p:nvSpPr>
        <p:spPr>
          <a:xfrm>
            <a:off x="8200362"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1" name="object 61"/>
          <p:cNvSpPr/>
          <p:nvPr/>
        </p:nvSpPr>
        <p:spPr>
          <a:xfrm>
            <a:off x="8204828" y="1603429"/>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62" name="object 62"/>
          <p:cNvSpPr/>
          <p:nvPr/>
        </p:nvSpPr>
        <p:spPr>
          <a:xfrm>
            <a:off x="8206924" y="1602252"/>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63" name="object 63"/>
          <p:cNvSpPr/>
          <p:nvPr/>
        </p:nvSpPr>
        <p:spPr>
          <a:xfrm>
            <a:off x="9045135"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4" name="object 64"/>
          <p:cNvSpPr/>
          <p:nvPr/>
        </p:nvSpPr>
        <p:spPr>
          <a:xfrm>
            <a:off x="90451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5" name="object 65"/>
          <p:cNvSpPr/>
          <p:nvPr/>
        </p:nvSpPr>
        <p:spPr>
          <a:xfrm>
            <a:off x="9049601" y="1603429"/>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66" name="object 66"/>
          <p:cNvSpPr/>
          <p:nvPr/>
        </p:nvSpPr>
        <p:spPr>
          <a:xfrm>
            <a:off x="9051697" y="1602252"/>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67" name="object 67"/>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8" name="object 68"/>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9" name="object 69"/>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70" name="object 70"/>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71" name="object 71"/>
          <p:cNvSpPr/>
          <p:nvPr/>
        </p:nvSpPr>
        <p:spPr>
          <a:xfrm>
            <a:off x="65447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2" name="object 72"/>
          <p:cNvSpPr/>
          <p:nvPr/>
        </p:nvSpPr>
        <p:spPr>
          <a:xfrm>
            <a:off x="7317297"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3" name="object 73"/>
          <p:cNvSpPr/>
          <p:nvPr/>
        </p:nvSpPr>
        <p:spPr>
          <a:xfrm>
            <a:off x="8200362"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4" name="object 74"/>
          <p:cNvSpPr/>
          <p:nvPr/>
        </p:nvSpPr>
        <p:spPr>
          <a:xfrm>
            <a:off x="90451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5" name="object 75"/>
          <p:cNvSpPr/>
          <p:nvPr/>
        </p:nvSpPr>
        <p:spPr>
          <a:xfrm>
            <a:off x="9687283"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6" name="object 76"/>
          <p:cNvSpPr txBox="1"/>
          <p:nvPr/>
        </p:nvSpPr>
        <p:spPr>
          <a:xfrm>
            <a:off x="6549222" y="2176435"/>
            <a:ext cx="766445" cy="274320"/>
          </a:xfrm>
          <a:prstGeom prst="rect">
            <a:avLst/>
          </a:prstGeom>
          <a:solidFill>
            <a:srgbClr val="E4E4E4"/>
          </a:solidFill>
        </p:spPr>
        <p:txBody>
          <a:bodyPr vert="horz" wrap="square" lIns="0" tIns="51435" rIns="0" bIns="0" rtlCol="0">
            <a:spAutoFit/>
          </a:bodyPr>
          <a:lstStyle/>
          <a:p>
            <a:pPr marL="45720">
              <a:lnSpc>
                <a:spcPct val="100000"/>
              </a:lnSpc>
              <a:spcBef>
                <a:spcPts val="405"/>
              </a:spcBef>
            </a:pPr>
            <a:r>
              <a:rPr sz="1450" spc="-5" dirty="0">
                <a:solidFill>
                  <a:srgbClr val="FF0000"/>
                </a:solidFill>
                <a:latin typeface="Arial" panose="020B0604020202020204"/>
                <a:cs typeface="Arial" panose="020B0604020202020204"/>
              </a:rPr>
              <a:t>No</a:t>
            </a:r>
            <a:endParaRPr sz="1450">
              <a:latin typeface="Arial" panose="020B0604020202020204"/>
              <a:cs typeface="Arial" panose="020B0604020202020204"/>
            </a:endParaRPr>
          </a:p>
        </p:txBody>
      </p:sp>
      <p:sp>
        <p:nvSpPr>
          <p:cNvPr id="77" name="object 77"/>
          <p:cNvSpPr txBox="1"/>
          <p:nvPr/>
        </p:nvSpPr>
        <p:spPr>
          <a:xfrm>
            <a:off x="7321775" y="2176435"/>
            <a:ext cx="852169" cy="274320"/>
          </a:xfrm>
          <a:prstGeom prst="rect">
            <a:avLst/>
          </a:prstGeom>
          <a:solidFill>
            <a:srgbClr val="C0C0C0"/>
          </a:solidFill>
        </p:spPr>
        <p:txBody>
          <a:bodyPr vert="horz" wrap="square" lIns="0" tIns="51435" rIns="0" bIns="0" rtlCol="0">
            <a:spAutoFit/>
          </a:bodyPr>
          <a:lstStyle/>
          <a:p>
            <a:pPr marL="45720">
              <a:lnSpc>
                <a:spcPct val="100000"/>
              </a:lnSpc>
              <a:spcBef>
                <a:spcPts val="405"/>
              </a:spcBef>
            </a:pPr>
            <a:r>
              <a:rPr sz="1450" spc="-5" dirty="0">
                <a:solidFill>
                  <a:srgbClr val="FF0000"/>
                </a:solidFill>
                <a:latin typeface="Arial" panose="020B0604020202020204"/>
                <a:cs typeface="Arial" panose="020B0604020202020204"/>
              </a:rPr>
              <a:t>Married</a:t>
            </a:r>
            <a:endParaRPr sz="1450">
              <a:latin typeface="Arial" panose="020B0604020202020204"/>
              <a:cs typeface="Arial" panose="020B0604020202020204"/>
            </a:endParaRPr>
          </a:p>
        </p:txBody>
      </p:sp>
      <p:sp>
        <p:nvSpPr>
          <p:cNvPr id="78" name="object 78"/>
          <p:cNvSpPr txBox="1"/>
          <p:nvPr/>
        </p:nvSpPr>
        <p:spPr>
          <a:xfrm>
            <a:off x="8180224" y="2176435"/>
            <a:ext cx="862965" cy="274320"/>
          </a:xfrm>
          <a:prstGeom prst="rect">
            <a:avLst/>
          </a:prstGeom>
          <a:solidFill>
            <a:srgbClr val="E4E4E4"/>
          </a:solidFill>
        </p:spPr>
        <p:txBody>
          <a:bodyPr vert="horz" wrap="square" lIns="0" tIns="51435" rIns="0" bIns="0" rtlCol="0">
            <a:spAutoFit/>
          </a:bodyPr>
          <a:lstStyle/>
          <a:p>
            <a:pPr marL="70485">
              <a:lnSpc>
                <a:spcPct val="100000"/>
              </a:lnSpc>
              <a:spcBef>
                <a:spcPts val="405"/>
              </a:spcBef>
            </a:pPr>
            <a:r>
              <a:rPr sz="1450" spc="-10" dirty="0">
                <a:latin typeface="Arial" panose="020B0604020202020204"/>
                <a:cs typeface="Arial" panose="020B0604020202020204"/>
              </a:rPr>
              <a:t>80K</a:t>
            </a:r>
            <a:endParaRPr sz="1450">
              <a:latin typeface="Arial" panose="020B0604020202020204"/>
              <a:cs typeface="Arial" panose="020B0604020202020204"/>
            </a:endParaRPr>
          </a:p>
        </p:txBody>
      </p:sp>
      <p:sp>
        <p:nvSpPr>
          <p:cNvPr id="79" name="object 79"/>
          <p:cNvSpPr txBox="1"/>
          <p:nvPr/>
        </p:nvSpPr>
        <p:spPr>
          <a:xfrm>
            <a:off x="9049604" y="2176435"/>
            <a:ext cx="612775" cy="275590"/>
          </a:xfrm>
          <a:prstGeom prst="rect">
            <a:avLst/>
          </a:prstGeom>
          <a:solidFill>
            <a:srgbClr val="C0C0C0"/>
          </a:solidFill>
        </p:spPr>
        <p:txBody>
          <a:bodyPr vert="horz" wrap="square" lIns="0" tIns="52705" rIns="0" bIns="0" rtlCol="0">
            <a:spAutoFit/>
          </a:bodyPr>
          <a:lstStyle/>
          <a:p>
            <a:pPr marL="45720">
              <a:lnSpc>
                <a:spcPct val="100000"/>
              </a:lnSpc>
              <a:spcBef>
                <a:spcPts val="415"/>
              </a:spcBef>
            </a:pPr>
            <a:r>
              <a:rPr sz="1450" b="1" spc="-5" dirty="0">
                <a:latin typeface="Arial" panose="020B0604020202020204"/>
                <a:cs typeface="Arial" panose="020B0604020202020204"/>
              </a:rPr>
              <a:t>?</a:t>
            </a:r>
            <a:endParaRPr sz="1450">
              <a:latin typeface="Arial" panose="020B0604020202020204"/>
              <a:cs typeface="Arial" panose="020B0604020202020204"/>
            </a:endParaRPr>
          </a:p>
        </p:txBody>
      </p:sp>
      <p:sp>
        <p:nvSpPr>
          <p:cNvPr id="80" name="object 80"/>
          <p:cNvSpPr/>
          <p:nvPr/>
        </p:nvSpPr>
        <p:spPr>
          <a:xfrm>
            <a:off x="654593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81" name="object 81"/>
          <p:cNvSpPr/>
          <p:nvPr/>
        </p:nvSpPr>
        <p:spPr>
          <a:xfrm>
            <a:off x="65447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82" name="object 82"/>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83" name="object 83"/>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84" name="object 84"/>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85" name="object 85"/>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86" name="object 86"/>
          <p:cNvSpPr/>
          <p:nvPr/>
        </p:nvSpPr>
        <p:spPr>
          <a:xfrm>
            <a:off x="6549222" y="2526513"/>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87" name="object 87"/>
          <p:cNvSpPr/>
          <p:nvPr/>
        </p:nvSpPr>
        <p:spPr>
          <a:xfrm>
            <a:off x="6551301" y="2525309"/>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88" name="object 88"/>
          <p:cNvSpPr/>
          <p:nvPr/>
        </p:nvSpPr>
        <p:spPr>
          <a:xfrm>
            <a:off x="7318492"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89" name="object 89"/>
          <p:cNvSpPr/>
          <p:nvPr/>
        </p:nvSpPr>
        <p:spPr>
          <a:xfrm>
            <a:off x="7317297"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90" name="object 90"/>
          <p:cNvSpPr/>
          <p:nvPr/>
        </p:nvSpPr>
        <p:spPr>
          <a:xfrm>
            <a:off x="7317297" y="2525309"/>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91" name="object 91"/>
          <p:cNvSpPr/>
          <p:nvPr/>
        </p:nvSpPr>
        <p:spPr>
          <a:xfrm>
            <a:off x="7317297"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2" name="object 92"/>
          <p:cNvSpPr/>
          <p:nvPr/>
        </p:nvSpPr>
        <p:spPr>
          <a:xfrm>
            <a:off x="7321782" y="2526513"/>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93" name="object 93"/>
          <p:cNvSpPr/>
          <p:nvPr/>
        </p:nvSpPr>
        <p:spPr>
          <a:xfrm>
            <a:off x="7323860" y="2525309"/>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94" name="object 94"/>
          <p:cNvSpPr/>
          <p:nvPr/>
        </p:nvSpPr>
        <p:spPr>
          <a:xfrm>
            <a:off x="8201548"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95" name="object 95"/>
          <p:cNvSpPr/>
          <p:nvPr/>
        </p:nvSpPr>
        <p:spPr>
          <a:xfrm>
            <a:off x="8200362"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96" name="object 96"/>
          <p:cNvSpPr/>
          <p:nvPr/>
        </p:nvSpPr>
        <p:spPr>
          <a:xfrm>
            <a:off x="8200362"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97" name="object 97"/>
          <p:cNvSpPr/>
          <p:nvPr/>
        </p:nvSpPr>
        <p:spPr>
          <a:xfrm>
            <a:off x="8200362"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8" name="object 98"/>
          <p:cNvSpPr/>
          <p:nvPr/>
        </p:nvSpPr>
        <p:spPr>
          <a:xfrm>
            <a:off x="8204828" y="2526513"/>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99" name="object 99"/>
          <p:cNvSpPr/>
          <p:nvPr/>
        </p:nvSpPr>
        <p:spPr>
          <a:xfrm>
            <a:off x="8206924" y="2525309"/>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100" name="object 100"/>
          <p:cNvSpPr/>
          <p:nvPr/>
        </p:nvSpPr>
        <p:spPr>
          <a:xfrm>
            <a:off x="9046321"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1" name="object 101"/>
          <p:cNvSpPr/>
          <p:nvPr/>
        </p:nvSpPr>
        <p:spPr>
          <a:xfrm>
            <a:off x="90451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2" name="object 102"/>
          <p:cNvSpPr/>
          <p:nvPr/>
        </p:nvSpPr>
        <p:spPr>
          <a:xfrm>
            <a:off x="9045135"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3" name="object 103"/>
          <p:cNvSpPr/>
          <p:nvPr/>
        </p:nvSpPr>
        <p:spPr>
          <a:xfrm>
            <a:off x="90451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04" name="object 104"/>
          <p:cNvSpPr/>
          <p:nvPr/>
        </p:nvSpPr>
        <p:spPr>
          <a:xfrm>
            <a:off x="9049601" y="2526513"/>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105" name="object 105"/>
          <p:cNvSpPr/>
          <p:nvPr/>
        </p:nvSpPr>
        <p:spPr>
          <a:xfrm>
            <a:off x="9051697" y="2525309"/>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106" name="object 106"/>
          <p:cNvSpPr/>
          <p:nvPr/>
        </p:nvSpPr>
        <p:spPr>
          <a:xfrm>
            <a:off x="968846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7" name="object 107"/>
          <p:cNvSpPr/>
          <p:nvPr/>
        </p:nvSpPr>
        <p:spPr>
          <a:xfrm>
            <a:off x="9687283"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8" name="object 108"/>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9" name="object 109"/>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0" name="object 110"/>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11" name="object 111"/>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2" name="object 112"/>
          <p:cNvSpPr txBox="1"/>
          <p:nvPr/>
        </p:nvSpPr>
        <p:spPr>
          <a:xfrm>
            <a:off x="6516824" y="2516006"/>
            <a:ext cx="34290"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spc="5" dirty="0">
                <a:latin typeface="Arial" panose="020B0604020202020204"/>
                <a:cs typeface="Arial" panose="020B0604020202020204"/>
              </a:rPr>
              <a:t>10</a:t>
            </a:r>
            <a:endParaRPr sz="100">
              <a:latin typeface="Arial" panose="020B0604020202020204"/>
              <a:cs typeface="Arial" panose="020B0604020202020204"/>
            </a:endParaRPr>
          </a:p>
        </p:txBody>
      </p:sp>
      <p:sp>
        <p:nvSpPr>
          <p:cNvPr id="114" name="object 114"/>
          <p:cNvSpPr/>
          <p:nvPr/>
        </p:nvSpPr>
        <p:spPr>
          <a:xfrm>
            <a:off x="6172200" y="2590800"/>
            <a:ext cx="1295400" cy="990600"/>
          </a:xfrm>
          <a:custGeom>
            <a:avLst/>
            <a:gdLst/>
            <a:ahLst/>
            <a:cxnLst/>
            <a:rect l="l" t="t" r="r" b="b"/>
            <a:pathLst>
              <a:path w="1295400" h="990600">
                <a:moveTo>
                  <a:pt x="1230060" y="39987"/>
                </a:moveTo>
                <a:lnTo>
                  <a:pt x="1189736" y="70865"/>
                </a:lnTo>
                <a:lnTo>
                  <a:pt x="1199388" y="83438"/>
                </a:lnTo>
                <a:lnTo>
                  <a:pt x="1239693" y="52575"/>
                </a:lnTo>
                <a:lnTo>
                  <a:pt x="1230060" y="39987"/>
                </a:lnTo>
                <a:close/>
              </a:path>
              <a:path w="1295400" h="990600">
                <a:moveTo>
                  <a:pt x="1279672" y="32258"/>
                </a:moveTo>
                <a:lnTo>
                  <a:pt x="1240154" y="32258"/>
                </a:lnTo>
                <a:lnTo>
                  <a:pt x="1249807" y="44830"/>
                </a:lnTo>
                <a:lnTo>
                  <a:pt x="1239693" y="52575"/>
                </a:lnTo>
                <a:lnTo>
                  <a:pt x="1258062" y="76580"/>
                </a:lnTo>
                <a:lnTo>
                  <a:pt x="1279672" y="32258"/>
                </a:lnTo>
                <a:close/>
              </a:path>
              <a:path w="1295400" h="990600">
                <a:moveTo>
                  <a:pt x="1240154" y="32258"/>
                </a:moveTo>
                <a:lnTo>
                  <a:pt x="1230060" y="39987"/>
                </a:lnTo>
                <a:lnTo>
                  <a:pt x="1239693" y="52575"/>
                </a:lnTo>
                <a:lnTo>
                  <a:pt x="1249807" y="44830"/>
                </a:lnTo>
                <a:lnTo>
                  <a:pt x="1240154" y="32258"/>
                </a:lnTo>
                <a:close/>
              </a:path>
              <a:path w="1295400" h="990600">
                <a:moveTo>
                  <a:pt x="1295400" y="0"/>
                </a:moveTo>
                <a:lnTo>
                  <a:pt x="1211707" y="16001"/>
                </a:lnTo>
                <a:lnTo>
                  <a:pt x="1230060" y="39987"/>
                </a:lnTo>
                <a:lnTo>
                  <a:pt x="1240154" y="32258"/>
                </a:lnTo>
                <a:lnTo>
                  <a:pt x="1279672" y="32258"/>
                </a:lnTo>
                <a:lnTo>
                  <a:pt x="1295400" y="0"/>
                </a:lnTo>
                <a:close/>
              </a:path>
              <a:path w="1295400" h="990600">
                <a:moveTo>
                  <a:pt x="1151889" y="99822"/>
                </a:moveTo>
                <a:lnTo>
                  <a:pt x="1101471" y="138302"/>
                </a:lnTo>
                <a:lnTo>
                  <a:pt x="1111123" y="151002"/>
                </a:lnTo>
                <a:lnTo>
                  <a:pt x="1161541" y="112395"/>
                </a:lnTo>
                <a:lnTo>
                  <a:pt x="1151889" y="99822"/>
                </a:lnTo>
                <a:close/>
              </a:path>
              <a:path w="1295400" h="990600">
                <a:moveTo>
                  <a:pt x="1063625" y="167259"/>
                </a:moveTo>
                <a:lnTo>
                  <a:pt x="1013205" y="205866"/>
                </a:lnTo>
                <a:lnTo>
                  <a:pt x="1022730" y="218439"/>
                </a:lnTo>
                <a:lnTo>
                  <a:pt x="1073277" y="179832"/>
                </a:lnTo>
                <a:lnTo>
                  <a:pt x="1063625" y="167259"/>
                </a:lnTo>
                <a:close/>
              </a:path>
              <a:path w="1295400" h="990600">
                <a:moveTo>
                  <a:pt x="975360" y="234823"/>
                </a:moveTo>
                <a:lnTo>
                  <a:pt x="924813" y="273303"/>
                </a:lnTo>
                <a:lnTo>
                  <a:pt x="934465" y="286003"/>
                </a:lnTo>
                <a:lnTo>
                  <a:pt x="985012" y="247396"/>
                </a:lnTo>
                <a:lnTo>
                  <a:pt x="975360" y="234823"/>
                </a:lnTo>
                <a:close/>
              </a:path>
              <a:path w="1295400" h="990600">
                <a:moveTo>
                  <a:pt x="887095" y="302260"/>
                </a:moveTo>
                <a:lnTo>
                  <a:pt x="836549" y="340867"/>
                </a:lnTo>
                <a:lnTo>
                  <a:pt x="846201" y="353440"/>
                </a:lnTo>
                <a:lnTo>
                  <a:pt x="896747" y="314833"/>
                </a:lnTo>
                <a:lnTo>
                  <a:pt x="887095" y="302260"/>
                </a:lnTo>
                <a:close/>
              </a:path>
              <a:path w="1295400" h="990600">
                <a:moveTo>
                  <a:pt x="798829" y="369824"/>
                </a:moveTo>
                <a:lnTo>
                  <a:pt x="748284" y="408304"/>
                </a:lnTo>
                <a:lnTo>
                  <a:pt x="757936" y="421004"/>
                </a:lnTo>
                <a:lnTo>
                  <a:pt x="808354" y="382397"/>
                </a:lnTo>
                <a:lnTo>
                  <a:pt x="798829" y="369824"/>
                </a:lnTo>
                <a:close/>
              </a:path>
              <a:path w="1295400" h="990600">
                <a:moveTo>
                  <a:pt x="710438" y="437261"/>
                </a:moveTo>
                <a:lnTo>
                  <a:pt x="660019" y="475869"/>
                </a:lnTo>
                <a:lnTo>
                  <a:pt x="669671" y="488441"/>
                </a:lnTo>
                <a:lnTo>
                  <a:pt x="720089" y="449834"/>
                </a:lnTo>
                <a:lnTo>
                  <a:pt x="710438" y="437261"/>
                </a:lnTo>
                <a:close/>
              </a:path>
              <a:path w="1295400" h="990600">
                <a:moveTo>
                  <a:pt x="622173" y="504825"/>
                </a:moveTo>
                <a:lnTo>
                  <a:pt x="571753" y="543305"/>
                </a:lnTo>
                <a:lnTo>
                  <a:pt x="581405" y="556005"/>
                </a:lnTo>
                <a:lnTo>
                  <a:pt x="631825" y="517398"/>
                </a:lnTo>
                <a:lnTo>
                  <a:pt x="622173" y="504825"/>
                </a:lnTo>
                <a:close/>
              </a:path>
              <a:path w="1295400" h="990600">
                <a:moveTo>
                  <a:pt x="533908" y="572262"/>
                </a:moveTo>
                <a:lnTo>
                  <a:pt x="483488" y="610870"/>
                </a:lnTo>
                <a:lnTo>
                  <a:pt x="493140" y="623442"/>
                </a:lnTo>
                <a:lnTo>
                  <a:pt x="543560" y="584962"/>
                </a:lnTo>
                <a:lnTo>
                  <a:pt x="533908" y="572262"/>
                </a:lnTo>
                <a:close/>
              </a:path>
              <a:path w="1295400" h="990600">
                <a:moveTo>
                  <a:pt x="445642" y="639826"/>
                </a:moveTo>
                <a:lnTo>
                  <a:pt x="395224" y="678307"/>
                </a:lnTo>
                <a:lnTo>
                  <a:pt x="404875" y="691007"/>
                </a:lnTo>
                <a:lnTo>
                  <a:pt x="455295" y="652399"/>
                </a:lnTo>
                <a:lnTo>
                  <a:pt x="445642" y="639826"/>
                </a:lnTo>
                <a:close/>
              </a:path>
              <a:path w="1295400" h="990600">
                <a:moveTo>
                  <a:pt x="357377" y="707263"/>
                </a:moveTo>
                <a:lnTo>
                  <a:pt x="306959" y="745871"/>
                </a:lnTo>
                <a:lnTo>
                  <a:pt x="316611" y="758444"/>
                </a:lnTo>
                <a:lnTo>
                  <a:pt x="367029" y="719963"/>
                </a:lnTo>
                <a:lnTo>
                  <a:pt x="357377" y="707263"/>
                </a:lnTo>
                <a:close/>
              </a:path>
              <a:path w="1295400" h="990600">
                <a:moveTo>
                  <a:pt x="269113" y="774826"/>
                </a:moveTo>
                <a:lnTo>
                  <a:pt x="218694" y="813308"/>
                </a:lnTo>
                <a:lnTo>
                  <a:pt x="228346" y="826008"/>
                </a:lnTo>
                <a:lnTo>
                  <a:pt x="278764" y="787400"/>
                </a:lnTo>
                <a:lnTo>
                  <a:pt x="269113" y="774826"/>
                </a:lnTo>
                <a:close/>
              </a:path>
              <a:path w="1295400" h="990600">
                <a:moveTo>
                  <a:pt x="180848" y="842263"/>
                </a:moveTo>
                <a:lnTo>
                  <a:pt x="130428" y="880872"/>
                </a:lnTo>
                <a:lnTo>
                  <a:pt x="140080" y="893445"/>
                </a:lnTo>
                <a:lnTo>
                  <a:pt x="190500" y="854963"/>
                </a:lnTo>
                <a:lnTo>
                  <a:pt x="180848" y="842263"/>
                </a:lnTo>
                <a:close/>
              </a:path>
              <a:path w="1295400" h="990600">
                <a:moveTo>
                  <a:pt x="37337" y="914019"/>
                </a:moveTo>
                <a:lnTo>
                  <a:pt x="0" y="990600"/>
                </a:lnTo>
                <a:lnTo>
                  <a:pt x="83692" y="974598"/>
                </a:lnTo>
                <a:lnTo>
                  <a:pt x="71253" y="958341"/>
                </a:lnTo>
                <a:lnTo>
                  <a:pt x="55245" y="958341"/>
                </a:lnTo>
                <a:lnTo>
                  <a:pt x="45592" y="945769"/>
                </a:lnTo>
                <a:lnTo>
                  <a:pt x="55711" y="938029"/>
                </a:lnTo>
                <a:lnTo>
                  <a:pt x="37337" y="914019"/>
                </a:lnTo>
                <a:close/>
              </a:path>
              <a:path w="1295400" h="990600">
                <a:moveTo>
                  <a:pt x="55711" y="938029"/>
                </a:moveTo>
                <a:lnTo>
                  <a:pt x="45592" y="945769"/>
                </a:lnTo>
                <a:lnTo>
                  <a:pt x="55245" y="958341"/>
                </a:lnTo>
                <a:lnTo>
                  <a:pt x="65343" y="950617"/>
                </a:lnTo>
                <a:lnTo>
                  <a:pt x="55711" y="938029"/>
                </a:lnTo>
                <a:close/>
              </a:path>
              <a:path w="1295400" h="990600">
                <a:moveTo>
                  <a:pt x="65343" y="950617"/>
                </a:moveTo>
                <a:lnTo>
                  <a:pt x="55245" y="958341"/>
                </a:lnTo>
                <a:lnTo>
                  <a:pt x="71253" y="958341"/>
                </a:lnTo>
                <a:lnTo>
                  <a:pt x="65343" y="950617"/>
                </a:lnTo>
                <a:close/>
              </a:path>
              <a:path w="1295400" h="990600">
                <a:moveTo>
                  <a:pt x="92583" y="909827"/>
                </a:moveTo>
                <a:lnTo>
                  <a:pt x="55711" y="938029"/>
                </a:lnTo>
                <a:lnTo>
                  <a:pt x="65343" y="950617"/>
                </a:lnTo>
                <a:lnTo>
                  <a:pt x="102235" y="922401"/>
                </a:lnTo>
                <a:lnTo>
                  <a:pt x="92583" y="909827"/>
                </a:lnTo>
                <a:close/>
              </a:path>
            </a:pathLst>
          </a:custGeom>
          <a:solidFill>
            <a:srgbClr val="FF0000"/>
          </a:solidFill>
        </p:spPr>
        <p:txBody>
          <a:bodyPr wrap="square" lIns="0" tIns="0" rIns="0" bIns="0" rtlCol="0"/>
          <a:lstStyle/>
          <a:p>
            <a:endParaRPr/>
          </a:p>
        </p:txBody>
      </p:sp>
      <p:sp>
        <p:nvSpPr>
          <p:cNvPr id="116" name="Slide Number Placeholder 115"/>
          <p:cNvSpPr>
            <a:spLocks noGrp="1"/>
          </p:cNvSpPr>
          <p:nvPr>
            <p:ph type="sldNum" sz="quarter" idx="12"/>
          </p:nvPr>
        </p:nvSpPr>
        <p:spPr/>
        <p:txBody>
          <a:bodyPr/>
          <a:lstStyle/>
          <a:p>
            <a:r>
              <a:rPr lang="en-US"/>
              <a:t>*</a:t>
            </a:r>
            <a:endParaRPr lang="en-US" dirty="0"/>
          </a:p>
        </p:txBody>
      </p:sp>
      <p:sp>
        <p:nvSpPr>
          <p:cNvPr id="117" name="Footer Placeholder 116"/>
          <p:cNvSpPr>
            <a:spLocks noGrp="1"/>
          </p:cNvSpPr>
          <p:nvPr>
            <p:ph type="ftr" sz="quarter" idx="11"/>
          </p:nvPr>
        </p:nvSpPr>
        <p:spPr/>
        <p:txBody>
          <a:bodyPr/>
          <a:lstStyle/>
          <a:p>
            <a:r>
              <a:rPr lang="en-US"/>
              <a:t>UECS3213 / UECS3453 Data Mining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416932" y="4548885"/>
            <a:ext cx="278765" cy="648970"/>
          </a:xfrm>
          <a:custGeom>
            <a:avLst/>
            <a:gdLst/>
            <a:ahLst/>
            <a:cxnLst/>
            <a:rect l="l" t="t" r="r" b="b"/>
            <a:pathLst>
              <a:path w="278764" h="648970">
                <a:moveTo>
                  <a:pt x="237598" y="580590"/>
                </a:moveTo>
                <a:lnTo>
                  <a:pt x="208280" y="592708"/>
                </a:lnTo>
                <a:lnTo>
                  <a:pt x="272542" y="648588"/>
                </a:lnTo>
                <a:lnTo>
                  <a:pt x="276578" y="592327"/>
                </a:lnTo>
                <a:lnTo>
                  <a:pt x="242443" y="592327"/>
                </a:lnTo>
                <a:lnTo>
                  <a:pt x="237598" y="580590"/>
                </a:lnTo>
                <a:close/>
              </a:path>
              <a:path w="278764" h="648970">
                <a:moveTo>
                  <a:pt x="249281" y="575760"/>
                </a:moveTo>
                <a:lnTo>
                  <a:pt x="237598" y="580590"/>
                </a:lnTo>
                <a:lnTo>
                  <a:pt x="242443" y="592327"/>
                </a:lnTo>
                <a:lnTo>
                  <a:pt x="254127" y="587501"/>
                </a:lnTo>
                <a:lnTo>
                  <a:pt x="249281" y="575760"/>
                </a:lnTo>
                <a:close/>
              </a:path>
              <a:path w="278764" h="648970">
                <a:moveTo>
                  <a:pt x="278638" y="563626"/>
                </a:moveTo>
                <a:lnTo>
                  <a:pt x="249281" y="575760"/>
                </a:lnTo>
                <a:lnTo>
                  <a:pt x="254127" y="587501"/>
                </a:lnTo>
                <a:lnTo>
                  <a:pt x="242443" y="592327"/>
                </a:lnTo>
                <a:lnTo>
                  <a:pt x="276578" y="592327"/>
                </a:lnTo>
                <a:lnTo>
                  <a:pt x="278638" y="563626"/>
                </a:lnTo>
                <a:close/>
              </a:path>
              <a:path w="278764" h="648970">
                <a:moveTo>
                  <a:pt x="11684" y="0"/>
                </a:moveTo>
                <a:lnTo>
                  <a:pt x="0" y="4952"/>
                </a:lnTo>
                <a:lnTo>
                  <a:pt x="237598" y="580590"/>
                </a:lnTo>
                <a:lnTo>
                  <a:pt x="249281" y="575760"/>
                </a:lnTo>
                <a:lnTo>
                  <a:pt x="11684" y="0"/>
                </a:lnTo>
                <a:close/>
              </a:path>
            </a:pathLst>
          </a:custGeom>
          <a:solidFill>
            <a:srgbClr val="000000"/>
          </a:solidFill>
        </p:spPr>
        <p:txBody>
          <a:bodyPr wrap="square" lIns="0" tIns="0" rIns="0" bIns="0" rtlCol="0"/>
          <a:lstStyle/>
          <a:p>
            <a:endParaRPr/>
          </a:p>
        </p:txBody>
      </p:sp>
      <p:sp>
        <p:nvSpPr>
          <p:cNvPr id="4" name="object 4"/>
          <p:cNvSpPr/>
          <p:nvPr/>
        </p:nvSpPr>
        <p:spPr>
          <a:xfrm>
            <a:off x="3183001" y="4548251"/>
            <a:ext cx="361315" cy="649605"/>
          </a:xfrm>
          <a:custGeom>
            <a:avLst/>
            <a:gdLst/>
            <a:ahLst/>
            <a:cxnLst/>
            <a:rect l="l" t="t" r="r" b="b"/>
            <a:pathLst>
              <a:path w="361314" h="649604">
                <a:moveTo>
                  <a:pt x="3301" y="564134"/>
                </a:moveTo>
                <a:lnTo>
                  <a:pt x="0" y="649224"/>
                </a:lnTo>
                <a:lnTo>
                  <a:pt x="70104" y="600837"/>
                </a:lnTo>
                <a:lnTo>
                  <a:pt x="62476" y="596646"/>
                </a:lnTo>
                <a:lnTo>
                  <a:pt x="36068" y="596646"/>
                </a:lnTo>
                <a:lnTo>
                  <a:pt x="25018" y="590550"/>
                </a:lnTo>
                <a:lnTo>
                  <a:pt x="31139" y="579428"/>
                </a:lnTo>
                <a:lnTo>
                  <a:pt x="3301" y="564134"/>
                </a:lnTo>
                <a:close/>
              </a:path>
              <a:path w="361314" h="649604">
                <a:moveTo>
                  <a:pt x="31139" y="579428"/>
                </a:moveTo>
                <a:lnTo>
                  <a:pt x="25018" y="590550"/>
                </a:lnTo>
                <a:lnTo>
                  <a:pt x="36068" y="596646"/>
                </a:lnTo>
                <a:lnTo>
                  <a:pt x="42200" y="585505"/>
                </a:lnTo>
                <a:lnTo>
                  <a:pt x="31139" y="579428"/>
                </a:lnTo>
                <a:close/>
              </a:path>
              <a:path w="361314" h="649604">
                <a:moveTo>
                  <a:pt x="42200" y="585505"/>
                </a:moveTo>
                <a:lnTo>
                  <a:pt x="36068" y="596646"/>
                </a:lnTo>
                <a:lnTo>
                  <a:pt x="62476" y="596646"/>
                </a:lnTo>
                <a:lnTo>
                  <a:pt x="42200" y="585505"/>
                </a:lnTo>
                <a:close/>
              </a:path>
              <a:path w="361314" h="649604">
                <a:moveTo>
                  <a:pt x="350012" y="0"/>
                </a:moveTo>
                <a:lnTo>
                  <a:pt x="31139" y="579428"/>
                </a:lnTo>
                <a:lnTo>
                  <a:pt x="42200" y="585505"/>
                </a:lnTo>
                <a:lnTo>
                  <a:pt x="361061" y="6223"/>
                </a:lnTo>
                <a:lnTo>
                  <a:pt x="350012" y="0"/>
                </a:lnTo>
                <a:close/>
              </a:path>
            </a:pathLst>
          </a:custGeom>
          <a:solidFill>
            <a:srgbClr val="000000"/>
          </a:solidFill>
        </p:spPr>
        <p:txBody>
          <a:bodyPr wrap="square" lIns="0" tIns="0" rIns="0" bIns="0" rtlCol="0"/>
          <a:lstStyle/>
          <a:p>
            <a:endParaRPr/>
          </a:p>
        </p:txBody>
      </p:sp>
      <p:sp>
        <p:nvSpPr>
          <p:cNvPr id="5" name="object 5"/>
          <p:cNvSpPr/>
          <p:nvPr/>
        </p:nvSpPr>
        <p:spPr>
          <a:xfrm>
            <a:off x="3891026" y="3573017"/>
            <a:ext cx="448309" cy="653415"/>
          </a:xfrm>
          <a:custGeom>
            <a:avLst/>
            <a:gdLst/>
            <a:ahLst/>
            <a:cxnLst/>
            <a:rect l="l" t="t" r="r" b="b"/>
            <a:pathLst>
              <a:path w="448310" h="653414">
                <a:moveTo>
                  <a:pt x="11430" y="568452"/>
                </a:moveTo>
                <a:lnTo>
                  <a:pt x="0" y="652907"/>
                </a:lnTo>
                <a:lnTo>
                  <a:pt x="74294" y="611378"/>
                </a:lnTo>
                <a:lnTo>
                  <a:pt x="63507" y="604012"/>
                </a:lnTo>
                <a:lnTo>
                  <a:pt x="41021" y="604012"/>
                </a:lnTo>
                <a:lnTo>
                  <a:pt x="30480" y="596900"/>
                </a:lnTo>
                <a:lnTo>
                  <a:pt x="37665" y="586366"/>
                </a:lnTo>
                <a:lnTo>
                  <a:pt x="11430" y="568452"/>
                </a:lnTo>
                <a:close/>
              </a:path>
              <a:path w="448310" h="653414">
                <a:moveTo>
                  <a:pt x="37665" y="586366"/>
                </a:moveTo>
                <a:lnTo>
                  <a:pt x="30480" y="596900"/>
                </a:lnTo>
                <a:lnTo>
                  <a:pt x="41021" y="604012"/>
                </a:lnTo>
                <a:lnTo>
                  <a:pt x="48166" y="593536"/>
                </a:lnTo>
                <a:lnTo>
                  <a:pt x="37665" y="586366"/>
                </a:lnTo>
                <a:close/>
              </a:path>
              <a:path w="448310" h="653414">
                <a:moveTo>
                  <a:pt x="48166" y="593536"/>
                </a:moveTo>
                <a:lnTo>
                  <a:pt x="41021" y="604012"/>
                </a:lnTo>
                <a:lnTo>
                  <a:pt x="63507" y="604012"/>
                </a:lnTo>
                <a:lnTo>
                  <a:pt x="48166" y="593536"/>
                </a:lnTo>
                <a:close/>
              </a:path>
              <a:path w="448310" h="653414">
                <a:moveTo>
                  <a:pt x="437642" y="0"/>
                </a:moveTo>
                <a:lnTo>
                  <a:pt x="37665" y="586366"/>
                </a:lnTo>
                <a:lnTo>
                  <a:pt x="48166" y="593536"/>
                </a:lnTo>
                <a:lnTo>
                  <a:pt x="448056" y="7239"/>
                </a:lnTo>
                <a:lnTo>
                  <a:pt x="437642" y="0"/>
                </a:lnTo>
                <a:close/>
              </a:path>
            </a:pathLst>
          </a:custGeom>
          <a:solidFill>
            <a:srgbClr val="000000"/>
          </a:solidFill>
        </p:spPr>
        <p:txBody>
          <a:bodyPr wrap="square" lIns="0" tIns="0" rIns="0" bIns="0" rtlCol="0"/>
          <a:lstStyle/>
          <a:p>
            <a:endParaRPr/>
          </a:p>
        </p:txBody>
      </p:sp>
      <p:sp>
        <p:nvSpPr>
          <p:cNvPr id="6" name="object 6"/>
          <p:cNvSpPr/>
          <p:nvPr/>
        </p:nvSpPr>
        <p:spPr>
          <a:xfrm>
            <a:off x="5204967" y="3564509"/>
            <a:ext cx="546735" cy="661670"/>
          </a:xfrm>
          <a:custGeom>
            <a:avLst/>
            <a:gdLst/>
            <a:ahLst/>
            <a:cxnLst/>
            <a:rect l="l" t="t" r="r" b="b"/>
            <a:pathLst>
              <a:path w="546735" h="661670">
                <a:moveTo>
                  <a:pt x="459358" y="585089"/>
                </a:moveTo>
                <a:lnTo>
                  <a:pt x="429895" y="609218"/>
                </a:lnTo>
                <a:lnTo>
                  <a:pt x="546481" y="661415"/>
                </a:lnTo>
                <a:lnTo>
                  <a:pt x="532542" y="599820"/>
                </a:lnTo>
                <a:lnTo>
                  <a:pt x="471424" y="599820"/>
                </a:lnTo>
                <a:lnTo>
                  <a:pt x="459358" y="585089"/>
                </a:lnTo>
                <a:close/>
              </a:path>
              <a:path w="546735" h="661670">
                <a:moveTo>
                  <a:pt x="488823" y="560958"/>
                </a:moveTo>
                <a:lnTo>
                  <a:pt x="459358" y="585089"/>
                </a:lnTo>
                <a:lnTo>
                  <a:pt x="471424" y="599820"/>
                </a:lnTo>
                <a:lnTo>
                  <a:pt x="500888" y="575690"/>
                </a:lnTo>
                <a:lnTo>
                  <a:pt x="488823" y="560958"/>
                </a:lnTo>
                <a:close/>
              </a:path>
              <a:path w="546735" h="661670">
                <a:moveTo>
                  <a:pt x="518287" y="536828"/>
                </a:moveTo>
                <a:lnTo>
                  <a:pt x="488823" y="560958"/>
                </a:lnTo>
                <a:lnTo>
                  <a:pt x="500888" y="575690"/>
                </a:lnTo>
                <a:lnTo>
                  <a:pt x="471424" y="599820"/>
                </a:lnTo>
                <a:lnTo>
                  <a:pt x="532542" y="599820"/>
                </a:lnTo>
                <a:lnTo>
                  <a:pt x="518287" y="536828"/>
                </a:lnTo>
                <a:close/>
              </a:path>
              <a:path w="546735" h="661670">
                <a:moveTo>
                  <a:pt x="29464" y="0"/>
                </a:moveTo>
                <a:lnTo>
                  <a:pt x="0" y="24256"/>
                </a:lnTo>
                <a:lnTo>
                  <a:pt x="459358" y="585089"/>
                </a:lnTo>
                <a:lnTo>
                  <a:pt x="488823" y="560958"/>
                </a:lnTo>
                <a:lnTo>
                  <a:pt x="29464" y="0"/>
                </a:lnTo>
                <a:close/>
              </a:path>
            </a:pathLst>
          </a:custGeom>
          <a:solidFill>
            <a:srgbClr val="FF0000"/>
          </a:solidFill>
        </p:spPr>
        <p:txBody>
          <a:bodyPr wrap="square" lIns="0" tIns="0" rIns="0" bIns="0" rtlCol="0"/>
          <a:lstStyle/>
          <a:p>
            <a:endParaRPr/>
          </a:p>
        </p:txBody>
      </p:sp>
      <p:sp>
        <p:nvSpPr>
          <p:cNvPr id="7" name="object 7"/>
          <p:cNvSpPr/>
          <p:nvPr/>
        </p:nvSpPr>
        <p:spPr>
          <a:xfrm>
            <a:off x="4055872" y="2671952"/>
            <a:ext cx="633730" cy="582930"/>
          </a:xfrm>
          <a:custGeom>
            <a:avLst/>
            <a:gdLst/>
            <a:ahLst/>
            <a:cxnLst/>
            <a:rect l="l" t="t" r="r" b="b"/>
            <a:pathLst>
              <a:path w="633730" h="582929">
                <a:moveTo>
                  <a:pt x="536442" y="519220"/>
                </a:moveTo>
                <a:lnTo>
                  <a:pt x="510666" y="547370"/>
                </a:lnTo>
                <a:lnTo>
                  <a:pt x="633602" y="582422"/>
                </a:lnTo>
                <a:lnTo>
                  <a:pt x="614342" y="532130"/>
                </a:lnTo>
                <a:lnTo>
                  <a:pt x="550544" y="532130"/>
                </a:lnTo>
                <a:lnTo>
                  <a:pt x="536442" y="519220"/>
                </a:lnTo>
                <a:close/>
              </a:path>
              <a:path w="633730" h="582929">
                <a:moveTo>
                  <a:pt x="562124" y="491173"/>
                </a:moveTo>
                <a:lnTo>
                  <a:pt x="536442" y="519220"/>
                </a:lnTo>
                <a:lnTo>
                  <a:pt x="550544" y="532130"/>
                </a:lnTo>
                <a:lnTo>
                  <a:pt x="576198" y="504063"/>
                </a:lnTo>
                <a:lnTo>
                  <a:pt x="562124" y="491173"/>
                </a:lnTo>
                <a:close/>
              </a:path>
              <a:path w="633730" h="582929">
                <a:moveTo>
                  <a:pt x="587882" y="463042"/>
                </a:moveTo>
                <a:lnTo>
                  <a:pt x="562124" y="491173"/>
                </a:lnTo>
                <a:lnTo>
                  <a:pt x="576198" y="504063"/>
                </a:lnTo>
                <a:lnTo>
                  <a:pt x="550544" y="532130"/>
                </a:lnTo>
                <a:lnTo>
                  <a:pt x="614342" y="532130"/>
                </a:lnTo>
                <a:lnTo>
                  <a:pt x="587882" y="463042"/>
                </a:lnTo>
                <a:close/>
              </a:path>
              <a:path w="633730" h="582929">
                <a:moveTo>
                  <a:pt x="25780" y="0"/>
                </a:moveTo>
                <a:lnTo>
                  <a:pt x="0" y="28194"/>
                </a:lnTo>
                <a:lnTo>
                  <a:pt x="536442" y="519220"/>
                </a:lnTo>
                <a:lnTo>
                  <a:pt x="562124" y="491173"/>
                </a:lnTo>
                <a:lnTo>
                  <a:pt x="25780" y="0"/>
                </a:lnTo>
                <a:close/>
              </a:path>
            </a:pathLst>
          </a:custGeom>
          <a:solidFill>
            <a:srgbClr val="FF0000"/>
          </a:solidFill>
        </p:spPr>
        <p:txBody>
          <a:bodyPr wrap="square" lIns="0" tIns="0" rIns="0" bIns="0" rtlCol="0"/>
          <a:lstStyle/>
          <a:p>
            <a:endParaRPr/>
          </a:p>
        </p:txBody>
      </p:sp>
      <p:sp>
        <p:nvSpPr>
          <p:cNvPr id="8" name="object 8"/>
          <p:cNvSpPr/>
          <p:nvPr/>
        </p:nvSpPr>
        <p:spPr>
          <a:xfrm>
            <a:off x="2563812" y="2681351"/>
            <a:ext cx="623570" cy="573405"/>
          </a:xfrm>
          <a:custGeom>
            <a:avLst/>
            <a:gdLst/>
            <a:ahLst/>
            <a:cxnLst/>
            <a:rect l="l" t="t" r="r" b="b"/>
            <a:pathLst>
              <a:path w="623569" h="573404">
                <a:moveTo>
                  <a:pt x="30365" y="493395"/>
                </a:moveTo>
                <a:lnTo>
                  <a:pt x="0" y="573024"/>
                </a:lnTo>
                <a:lnTo>
                  <a:pt x="81902" y="549528"/>
                </a:lnTo>
                <a:lnTo>
                  <a:pt x="68376" y="534797"/>
                </a:lnTo>
                <a:lnTo>
                  <a:pt x="51079" y="534797"/>
                </a:lnTo>
                <a:lnTo>
                  <a:pt x="42481" y="525399"/>
                </a:lnTo>
                <a:lnTo>
                  <a:pt x="51851" y="516797"/>
                </a:lnTo>
                <a:lnTo>
                  <a:pt x="30365" y="493395"/>
                </a:lnTo>
                <a:close/>
              </a:path>
              <a:path w="623569" h="573404">
                <a:moveTo>
                  <a:pt x="51851" y="516797"/>
                </a:moveTo>
                <a:lnTo>
                  <a:pt x="42481" y="525399"/>
                </a:lnTo>
                <a:lnTo>
                  <a:pt x="51079" y="534797"/>
                </a:lnTo>
                <a:lnTo>
                  <a:pt x="60465" y="526180"/>
                </a:lnTo>
                <a:lnTo>
                  <a:pt x="51851" y="516797"/>
                </a:lnTo>
                <a:close/>
              </a:path>
              <a:path w="623569" h="573404">
                <a:moveTo>
                  <a:pt x="60465" y="526180"/>
                </a:moveTo>
                <a:lnTo>
                  <a:pt x="51079" y="534797"/>
                </a:lnTo>
                <a:lnTo>
                  <a:pt x="68376" y="534797"/>
                </a:lnTo>
                <a:lnTo>
                  <a:pt x="60465" y="526180"/>
                </a:lnTo>
                <a:close/>
              </a:path>
              <a:path w="623569" h="573404">
                <a:moveTo>
                  <a:pt x="614870" y="0"/>
                </a:moveTo>
                <a:lnTo>
                  <a:pt x="51851" y="516797"/>
                </a:lnTo>
                <a:lnTo>
                  <a:pt x="60465" y="526180"/>
                </a:lnTo>
                <a:lnTo>
                  <a:pt x="623379" y="9398"/>
                </a:lnTo>
                <a:lnTo>
                  <a:pt x="614870" y="0"/>
                </a:lnTo>
                <a:close/>
              </a:path>
            </a:pathLst>
          </a:custGeom>
          <a:solidFill>
            <a:srgbClr val="000000"/>
          </a:solidFill>
        </p:spPr>
        <p:txBody>
          <a:bodyPr wrap="square" lIns="0" tIns="0" rIns="0" bIns="0" rtlCol="0"/>
          <a:lstStyle/>
          <a:p>
            <a:endParaRPr/>
          </a:p>
        </p:txBody>
      </p:sp>
      <p:sp>
        <p:nvSpPr>
          <p:cNvPr id="9" name="object 9"/>
          <p:cNvSpPr txBox="1"/>
          <p:nvPr/>
        </p:nvSpPr>
        <p:spPr>
          <a:xfrm>
            <a:off x="3130550" y="2362200"/>
            <a:ext cx="1027430" cy="287020"/>
          </a:xfrm>
          <a:prstGeom prst="rect">
            <a:avLst/>
          </a:prstGeom>
          <a:solidFill>
            <a:srgbClr val="FFFF00"/>
          </a:solidFill>
          <a:ln w="12700">
            <a:solidFill>
              <a:srgbClr val="0000FF"/>
            </a:solidFill>
          </a:ln>
        </p:spPr>
        <p:txBody>
          <a:bodyPr vert="horz" wrap="square" lIns="0" tIns="41275" rIns="0" bIns="0" rtlCol="0">
            <a:spAutoFit/>
          </a:bodyPr>
          <a:lstStyle/>
          <a:p>
            <a:pPr marL="186055">
              <a:lnSpc>
                <a:spcPct val="100000"/>
              </a:lnSpc>
              <a:spcBef>
                <a:spcPts val="325"/>
              </a:spcBef>
            </a:pPr>
            <a:r>
              <a:rPr sz="1600" spc="-10" dirty="0">
                <a:solidFill>
                  <a:srgbClr val="2C1892"/>
                </a:solidFill>
                <a:latin typeface="Arial" panose="020B0604020202020204"/>
                <a:cs typeface="Arial" panose="020B0604020202020204"/>
              </a:rPr>
              <a:t>Refund</a:t>
            </a:r>
            <a:endParaRPr sz="1600">
              <a:latin typeface="Arial" panose="020B0604020202020204"/>
              <a:cs typeface="Arial" panose="020B0604020202020204"/>
            </a:endParaRPr>
          </a:p>
        </p:txBody>
      </p:sp>
      <p:sp>
        <p:nvSpPr>
          <p:cNvPr id="10" name="object 10"/>
          <p:cNvSpPr txBox="1"/>
          <p:nvPr/>
        </p:nvSpPr>
        <p:spPr>
          <a:xfrm>
            <a:off x="4244975" y="3254438"/>
            <a:ext cx="1025525" cy="287020"/>
          </a:xfrm>
          <a:prstGeom prst="rect">
            <a:avLst/>
          </a:prstGeom>
          <a:solidFill>
            <a:srgbClr val="FFFF00"/>
          </a:solidFill>
          <a:ln w="12700">
            <a:solidFill>
              <a:srgbClr val="0000FF"/>
            </a:solidFill>
          </a:ln>
        </p:spPr>
        <p:txBody>
          <a:bodyPr vert="horz" wrap="square" lIns="0" tIns="41275" rIns="0" bIns="0" rtlCol="0">
            <a:spAutoFit/>
          </a:bodyPr>
          <a:lstStyle/>
          <a:p>
            <a:pPr marL="241935">
              <a:lnSpc>
                <a:spcPct val="100000"/>
              </a:lnSpc>
              <a:spcBef>
                <a:spcPts val="325"/>
              </a:spcBef>
            </a:pPr>
            <a:r>
              <a:rPr sz="1600" spc="-5" dirty="0">
                <a:solidFill>
                  <a:srgbClr val="2C1892"/>
                </a:solidFill>
                <a:latin typeface="Arial" panose="020B0604020202020204"/>
                <a:cs typeface="Arial" panose="020B0604020202020204"/>
              </a:rPr>
              <a:t>MarSt</a:t>
            </a:r>
            <a:endParaRPr sz="1600">
              <a:latin typeface="Arial" panose="020B0604020202020204"/>
              <a:cs typeface="Arial" panose="020B0604020202020204"/>
            </a:endParaRPr>
          </a:p>
        </p:txBody>
      </p:sp>
      <p:sp>
        <p:nvSpPr>
          <p:cNvPr id="11" name="object 11"/>
          <p:cNvSpPr txBox="1"/>
          <p:nvPr/>
        </p:nvSpPr>
        <p:spPr>
          <a:xfrm>
            <a:off x="3449701" y="4225925"/>
            <a:ext cx="1062355" cy="287020"/>
          </a:xfrm>
          <a:prstGeom prst="rect">
            <a:avLst/>
          </a:prstGeom>
          <a:solidFill>
            <a:srgbClr val="FFFF00"/>
          </a:solidFill>
          <a:ln w="12700">
            <a:solidFill>
              <a:srgbClr val="0000FF"/>
            </a:solidFill>
          </a:ln>
        </p:spPr>
        <p:txBody>
          <a:bodyPr vert="horz" wrap="square" lIns="0" tIns="41275" rIns="0" bIns="0" rtlCol="0">
            <a:spAutoFit/>
          </a:bodyPr>
          <a:lstStyle/>
          <a:p>
            <a:pPr marL="238125">
              <a:lnSpc>
                <a:spcPct val="100000"/>
              </a:lnSpc>
              <a:spcBef>
                <a:spcPts val="325"/>
              </a:spcBef>
            </a:pPr>
            <a:r>
              <a:rPr sz="1600" spc="-35" dirty="0">
                <a:solidFill>
                  <a:srgbClr val="2C1892"/>
                </a:solidFill>
                <a:latin typeface="Arial" panose="020B0604020202020204"/>
                <a:cs typeface="Arial" panose="020B0604020202020204"/>
              </a:rPr>
              <a:t>TaxInc</a:t>
            </a:r>
            <a:endParaRPr sz="1600">
              <a:latin typeface="Arial" panose="020B0604020202020204"/>
              <a:cs typeface="Arial" panose="020B0604020202020204"/>
            </a:endParaRPr>
          </a:p>
        </p:txBody>
      </p:sp>
      <p:sp>
        <p:nvSpPr>
          <p:cNvPr id="12" name="object 12"/>
          <p:cNvSpPr/>
          <p:nvPr/>
        </p:nvSpPr>
        <p:spPr>
          <a:xfrm>
            <a:off x="4465701" y="5194300"/>
            <a:ext cx="688975" cy="449580"/>
          </a:xfrm>
          <a:custGeom>
            <a:avLst/>
            <a:gdLst/>
            <a:ahLst/>
            <a:cxnLst/>
            <a:rect l="l" t="t" r="r" b="b"/>
            <a:pathLst>
              <a:path w="688975" h="449579">
                <a:moveTo>
                  <a:pt x="613537" y="0"/>
                </a:moveTo>
                <a:lnTo>
                  <a:pt x="75311" y="0"/>
                </a:lnTo>
                <a:lnTo>
                  <a:pt x="45970" y="5927"/>
                </a:lnTo>
                <a:lnTo>
                  <a:pt x="22034" y="22082"/>
                </a:lnTo>
                <a:lnTo>
                  <a:pt x="5909" y="46023"/>
                </a:lnTo>
                <a:lnTo>
                  <a:pt x="0" y="75311"/>
                </a:lnTo>
                <a:lnTo>
                  <a:pt x="0" y="373888"/>
                </a:lnTo>
                <a:lnTo>
                  <a:pt x="5909" y="403233"/>
                </a:lnTo>
                <a:lnTo>
                  <a:pt x="22034" y="427191"/>
                </a:lnTo>
                <a:lnTo>
                  <a:pt x="45970" y="443341"/>
                </a:lnTo>
                <a:lnTo>
                  <a:pt x="75311" y="449262"/>
                </a:lnTo>
                <a:lnTo>
                  <a:pt x="613537" y="449262"/>
                </a:lnTo>
                <a:lnTo>
                  <a:pt x="642897" y="443341"/>
                </a:lnTo>
                <a:lnTo>
                  <a:pt x="666876" y="427191"/>
                </a:lnTo>
                <a:lnTo>
                  <a:pt x="683045" y="403233"/>
                </a:lnTo>
                <a:lnTo>
                  <a:pt x="688975" y="373888"/>
                </a:lnTo>
                <a:lnTo>
                  <a:pt x="688975" y="75311"/>
                </a:lnTo>
                <a:lnTo>
                  <a:pt x="683045" y="46023"/>
                </a:lnTo>
                <a:lnTo>
                  <a:pt x="666876" y="22082"/>
                </a:lnTo>
                <a:lnTo>
                  <a:pt x="642897" y="5927"/>
                </a:lnTo>
                <a:lnTo>
                  <a:pt x="613537" y="0"/>
                </a:lnTo>
                <a:close/>
              </a:path>
            </a:pathLst>
          </a:custGeom>
          <a:solidFill>
            <a:srgbClr val="33CCFF"/>
          </a:solidFill>
        </p:spPr>
        <p:txBody>
          <a:bodyPr wrap="square" lIns="0" tIns="0" rIns="0" bIns="0" rtlCol="0"/>
          <a:lstStyle/>
          <a:p>
            <a:endParaRPr/>
          </a:p>
        </p:txBody>
      </p:sp>
      <p:sp>
        <p:nvSpPr>
          <p:cNvPr id="13" name="object 13"/>
          <p:cNvSpPr txBox="1"/>
          <p:nvPr/>
        </p:nvSpPr>
        <p:spPr>
          <a:xfrm>
            <a:off x="4543805" y="5223764"/>
            <a:ext cx="428625" cy="25781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800000"/>
                </a:solidFill>
                <a:latin typeface="Arial" panose="020B0604020202020204"/>
                <a:cs typeface="Arial" panose="020B0604020202020204"/>
              </a:rPr>
              <a:t>Y</a:t>
            </a:r>
            <a:r>
              <a:rPr sz="1600" spc="-5" dirty="0">
                <a:solidFill>
                  <a:srgbClr val="800000"/>
                </a:solidFill>
                <a:latin typeface="Arial" panose="020B0604020202020204"/>
                <a:cs typeface="Arial" panose="020B0604020202020204"/>
              </a:rPr>
              <a:t>ES</a:t>
            </a:r>
            <a:endParaRPr sz="1600">
              <a:latin typeface="Arial" panose="020B0604020202020204"/>
              <a:cs typeface="Arial" panose="020B0604020202020204"/>
            </a:endParaRPr>
          </a:p>
        </p:txBody>
      </p:sp>
      <p:sp>
        <p:nvSpPr>
          <p:cNvPr id="14" name="object 14"/>
          <p:cNvSpPr/>
          <p:nvPr/>
        </p:nvSpPr>
        <p:spPr>
          <a:xfrm>
            <a:off x="2828925" y="5214873"/>
            <a:ext cx="717550" cy="446405"/>
          </a:xfrm>
          <a:custGeom>
            <a:avLst/>
            <a:gdLst/>
            <a:ahLst/>
            <a:cxnLst/>
            <a:rect l="l" t="t" r="r" b="b"/>
            <a:pathLst>
              <a:path w="717550" h="446404">
                <a:moveTo>
                  <a:pt x="643255" y="0"/>
                </a:moveTo>
                <a:lnTo>
                  <a:pt x="74294" y="0"/>
                </a:lnTo>
                <a:lnTo>
                  <a:pt x="45380" y="5859"/>
                </a:lnTo>
                <a:lnTo>
                  <a:pt x="21764" y="21828"/>
                </a:lnTo>
                <a:lnTo>
                  <a:pt x="5840" y="45487"/>
                </a:lnTo>
                <a:lnTo>
                  <a:pt x="0" y="74422"/>
                </a:lnTo>
                <a:lnTo>
                  <a:pt x="0" y="371856"/>
                </a:lnTo>
                <a:lnTo>
                  <a:pt x="5840" y="400764"/>
                </a:lnTo>
                <a:lnTo>
                  <a:pt x="21764" y="424381"/>
                </a:lnTo>
                <a:lnTo>
                  <a:pt x="45380" y="440309"/>
                </a:lnTo>
                <a:lnTo>
                  <a:pt x="74294" y="446150"/>
                </a:lnTo>
                <a:lnTo>
                  <a:pt x="643255" y="446150"/>
                </a:lnTo>
                <a:lnTo>
                  <a:pt x="672169" y="440309"/>
                </a:lnTo>
                <a:lnTo>
                  <a:pt x="695785" y="424381"/>
                </a:lnTo>
                <a:lnTo>
                  <a:pt x="711709" y="400764"/>
                </a:lnTo>
                <a:lnTo>
                  <a:pt x="717550" y="371856"/>
                </a:lnTo>
                <a:lnTo>
                  <a:pt x="717550" y="74422"/>
                </a:lnTo>
                <a:lnTo>
                  <a:pt x="711709" y="45487"/>
                </a:lnTo>
                <a:lnTo>
                  <a:pt x="695785" y="21828"/>
                </a:lnTo>
                <a:lnTo>
                  <a:pt x="672169" y="5859"/>
                </a:lnTo>
                <a:lnTo>
                  <a:pt x="643255" y="0"/>
                </a:lnTo>
                <a:close/>
              </a:path>
            </a:pathLst>
          </a:custGeom>
          <a:solidFill>
            <a:srgbClr val="33CCFF"/>
          </a:solidFill>
        </p:spPr>
        <p:txBody>
          <a:bodyPr wrap="square" lIns="0" tIns="0" rIns="0" bIns="0" rtlCol="0"/>
          <a:lstStyle/>
          <a:p>
            <a:endParaRPr/>
          </a:p>
        </p:txBody>
      </p:sp>
      <p:sp>
        <p:nvSpPr>
          <p:cNvPr id="15" name="object 15"/>
          <p:cNvSpPr txBox="1"/>
          <p:nvPr/>
        </p:nvSpPr>
        <p:spPr>
          <a:xfrm>
            <a:off x="3038602" y="5226761"/>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6" name="object 16"/>
          <p:cNvSpPr/>
          <p:nvPr/>
        </p:nvSpPr>
        <p:spPr>
          <a:xfrm>
            <a:off x="2209800" y="3271773"/>
            <a:ext cx="752475" cy="427355"/>
          </a:xfrm>
          <a:custGeom>
            <a:avLst/>
            <a:gdLst/>
            <a:ahLst/>
            <a:cxnLst/>
            <a:rect l="l" t="t" r="r" b="b"/>
            <a:pathLst>
              <a:path w="752475" h="427354">
                <a:moveTo>
                  <a:pt x="681355" y="0"/>
                </a:moveTo>
                <a:lnTo>
                  <a:pt x="71170" y="0"/>
                </a:lnTo>
                <a:lnTo>
                  <a:pt x="43467" y="5595"/>
                </a:lnTo>
                <a:lnTo>
                  <a:pt x="20845" y="20859"/>
                </a:lnTo>
                <a:lnTo>
                  <a:pt x="5592" y="43505"/>
                </a:lnTo>
                <a:lnTo>
                  <a:pt x="0" y="71247"/>
                </a:lnTo>
                <a:lnTo>
                  <a:pt x="0" y="355981"/>
                </a:lnTo>
                <a:lnTo>
                  <a:pt x="5592" y="383649"/>
                </a:lnTo>
                <a:lnTo>
                  <a:pt x="20845" y="406257"/>
                </a:lnTo>
                <a:lnTo>
                  <a:pt x="43467" y="421507"/>
                </a:lnTo>
                <a:lnTo>
                  <a:pt x="71170" y="427100"/>
                </a:lnTo>
                <a:lnTo>
                  <a:pt x="681355" y="427100"/>
                </a:lnTo>
                <a:lnTo>
                  <a:pt x="709023" y="421507"/>
                </a:lnTo>
                <a:lnTo>
                  <a:pt x="731631" y="406257"/>
                </a:lnTo>
                <a:lnTo>
                  <a:pt x="746881" y="383649"/>
                </a:lnTo>
                <a:lnTo>
                  <a:pt x="752475" y="355981"/>
                </a:lnTo>
                <a:lnTo>
                  <a:pt x="752475" y="71247"/>
                </a:lnTo>
                <a:lnTo>
                  <a:pt x="746881" y="43505"/>
                </a:lnTo>
                <a:lnTo>
                  <a:pt x="731631" y="20859"/>
                </a:lnTo>
                <a:lnTo>
                  <a:pt x="709023" y="5595"/>
                </a:lnTo>
                <a:lnTo>
                  <a:pt x="681355" y="0"/>
                </a:lnTo>
                <a:close/>
              </a:path>
            </a:pathLst>
          </a:custGeom>
          <a:solidFill>
            <a:srgbClr val="33CCFF"/>
          </a:solidFill>
        </p:spPr>
        <p:txBody>
          <a:bodyPr wrap="square" lIns="0" tIns="0" rIns="0" bIns="0" rtlCol="0"/>
          <a:lstStyle/>
          <a:p>
            <a:endParaRPr/>
          </a:p>
        </p:txBody>
      </p:sp>
      <p:sp>
        <p:nvSpPr>
          <p:cNvPr id="17" name="object 17"/>
          <p:cNvSpPr txBox="1"/>
          <p:nvPr/>
        </p:nvSpPr>
        <p:spPr>
          <a:xfrm>
            <a:off x="2418080" y="3283458"/>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18" name="object 18"/>
          <p:cNvSpPr/>
          <p:nvPr/>
        </p:nvSpPr>
        <p:spPr>
          <a:xfrm>
            <a:off x="5384800" y="4259326"/>
            <a:ext cx="752475" cy="466725"/>
          </a:xfrm>
          <a:custGeom>
            <a:avLst/>
            <a:gdLst/>
            <a:ahLst/>
            <a:cxnLst/>
            <a:rect l="l" t="t" r="r" b="b"/>
            <a:pathLst>
              <a:path w="752475" h="466725">
                <a:moveTo>
                  <a:pt x="674624" y="0"/>
                </a:moveTo>
                <a:lnTo>
                  <a:pt x="77850" y="0"/>
                </a:lnTo>
                <a:lnTo>
                  <a:pt x="47523" y="6107"/>
                </a:lnTo>
                <a:lnTo>
                  <a:pt x="22780" y="22764"/>
                </a:lnTo>
                <a:lnTo>
                  <a:pt x="6109" y="47470"/>
                </a:lnTo>
                <a:lnTo>
                  <a:pt x="0" y="77724"/>
                </a:lnTo>
                <a:lnTo>
                  <a:pt x="0" y="388874"/>
                </a:lnTo>
                <a:lnTo>
                  <a:pt x="6109" y="419147"/>
                </a:lnTo>
                <a:lnTo>
                  <a:pt x="22780" y="443896"/>
                </a:lnTo>
                <a:lnTo>
                  <a:pt x="47523" y="460597"/>
                </a:lnTo>
                <a:lnTo>
                  <a:pt x="77850" y="466725"/>
                </a:lnTo>
                <a:lnTo>
                  <a:pt x="674624" y="466725"/>
                </a:lnTo>
                <a:lnTo>
                  <a:pt x="704951" y="460597"/>
                </a:lnTo>
                <a:lnTo>
                  <a:pt x="729694" y="443896"/>
                </a:lnTo>
                <a:lnTo>
                  <a:pt x="746365" y="419147"/>
                </a:lnTo>
                <a:lnTo>
                  <a:pt x="752475" y="388874"/>
                </a:lnTo>
                <a:lnTo>
                  <a:pt x="752475" y="77724"/>
                </a:lnTo>
                <a:lnTo>
                  <a:pt x="746365" y="47470"/>
                </a:lnTo>
                <a:lnTo>
                  <a:pt x="729694" y="22764"/>
                </a:lnTo>
                <a:lnTo>
                  <a:pt x="704951" y="6107"/>
                </a:lnTo>
                <a:lnTo>
                  <a:pt x="674624" y="0"/>
                </a:lnTo>
                <a:close/>
              </a:path>
            </a:pathLst>
          </a:custGeom>
          <a:solidFill>
            <a:srgbClr val="33CCFF"/>
          </a:solidFill>
        </p:spPr>
        <p:txBody>
          <a:bodyPr wrap="square" lIns="0" tIns="0" rIns="0" bIns="0" rtlCol="0"/>
          <a:lstStyle/>
          <a:p>
            <a:endParaRPr/>
          </a:p>
        </p:txBody>
      </p:sp>
      <p:sp>
        <p:nvSpPr>
          <p:cNvPr id="19" name="object 19"/>
          <p:cNvSpPr txBox="1"/>
          <p:nvPr/>
        </p:nvSpPr>
        <p:spPr>
          <a:xfrm>
            <a:off x="5574284" y="4288663"/>
            <a:ext cx="329565"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0" name="object 20"/>
          <p:cNvSpPr txBox="1"/>
          <p:nvPr/>
        </p:nvSpPr>
        <p:spPr>
          <a:xfrm>
            <a:off x="2483002" y="2715005"/>
            <a:ext cx="354330" cy="257810"/>
          </a:xfrm>
          <a:prstGeom prst="rect">
            <a:avLst/>
          </a:prstGeom>
        </p:spPr>
        <p:txBody>
          <a:bodyPr vert="horz" wrap="square" lIns="0" tIns="12065" rIns="0" bIns="0" rtlCol="0">
            <a:spAutoFit/>
          </a:bodyPr>
          <a:lstStyle/>
          <a:p>
            <a:pPr marL="12700">
              <a:lnSpc>
                <a:spcPct val="100000"/>
              </a:lnSpc>
              <a:spcBef>
                <a:spcPts val="95"/>
              </a:spcBef>
            </a:pPr>
            <a:r>
              <a:rPr sz="1600" spc="-170" dirty="0">
                <a:latin typeface="Arial" panose="020B0604020202020204"/>
                <a:cs typeface="Arial" panose="020B0604020202020204"/>
              </a:rPr>
              <a:t>Y</a:t>
            </a:r>
            <a:r>
              <a:rPr sz="1600" spc="-5" dirty="0">
                <a:latin typeface="Arial" panose="020B0604020202020204"/>
                <a:cs typeface="Arial" panose="020B0604020202020204"/>
              </a:rPr>
              <a:t>es</a:t>
            </a:r>
            <a:endParaRPr sz="1600">
              <a:latin typeface="Arial" panose="020B0604020202020204"/>
              <a:cs typeface="Arial" panose="020B0604020202020204"/>
            </a:endParaRPr>
          </a:p>
        </p:txBody>
      </p:sp>
      <p:sp>
        <p:nvSpPr>
          <p:cNvPr id="21" name="object 21"/>
          <p:cNvSpPr txBox="1"/>
          <p:nvPr/>
        </p:nvSpPr>
        <p:spPr>
          <a:xfrm>
            <a:off x="4500498" y="2715005"/>
            <a:ext cx="284480" cy="25781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0000"/>
                </a:solidFill>
                <a:latin typeface="Arial" panose="020B0604020202020204"/>
                <a:cs typeface="Arial" panose="020B0604020202020204"/>
              </a:rPr>
              <a:t>No</a:t>
            </a:r>
            <a:endParaRPr sz="1600">
              <a:latin typeface="Arial" panose="020B0604020202020204"/>
              <a:cs typeface="Arial" panose="020B0604020202020204"/>
            </a:endParaRPr>
          </a:p>
        </p:txBody>
      </p:sp>
      <p:sp>
        <p:nvSpPr>
          <p:cNvPr id="22" name="object 22"/>
          <p:cNvSpPr txBox="1"/>
          <p:nvPr/>
        </p:nvSpPr>
        <p:spPr>
          <a:xfrm>
            <a:off x="5626100" y="3653409"/>
            <a:ext cx="712470" cy="25781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0000"/>
                </a:solidFill>
                <a:latin typeface="Arial" panose="020B0604020202020204"/>
                <a:cs typeface="Arial" panose="020B0604020202020204"/>
              </a:rPr>
              <a:t>Married</a:t>
            </a:r>
            <a:endParaRPr sz="1600">
              <a:latin typeface="Arial" panose="020B0604020202020204"/>
              <a:cs typeface="Arial" panose="020B0604020202020204"/>
            </a:endParaRPr>
          </a:p>
        </p:txBody>
      </p:sp>
      <p:sp>
        <p:nvSpPr>
          <p:cNvPr id="23" name="object 23"/>
          <p:cNvSpPr txBox="1"/>
          <p:nvPr/>
        </p:nvSpPr>
        <p:spPr>
          <a:xfrm>
            <a:off x="3263645" y="3688460"/>
            <a:ext cx="15024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Single,</a:t>
            </a:r>
            <a:r>
              <a:rPr sz="1600" spc="-55" dirty="0">
                <a:latin typeface="Arial" panose="020B0604020202020204"/>
                <a:cs typeface="Arial" panose="020B0604020202020204"/>
              </a:rPr>
              <a:t> </a:t>
            </a:r>
            <a:r>
              <a:rPr sz="1600" spc="-5" dirty="0">
                <a:latin typeface="Arial" panose="020B0604020202020204"/>
                <a:cs typeface="Arial" panose="020B0604020202020204"/>
              </a:rPr>
              <a:t>Divorced</a:t>
            </a:r>
            <a:endParaRPr sz="1600">
              <a:latin typeface="Arial" panose="020B0604020202020204"/>
              <a:cs typeface="Arial" panose="020B0604020202020204"/>
            </a:endParaRPr>
          </a:p>
        </p:txBody>
      </p:sp>
      <p:sp>
        <p:nvSpPr>
          <p:cNvPr id="24" name="object 24"/>
          <p:cNvSpPr txBox="1"/>
          <p:nvPr/>
        </p:nvSpPr>
        <p:spPr>
          <a:xfrm>
            <a:off x="2757017"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&lt;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5" name="object 25"/>
          <p:cNvSpPr txBox="1"/>
          <p:nvPr/>
        </p:nvSpPr>
        <p:spPr>
          <a:xfrm>
            <a:off x="4703826" y="4660138"/>
            <a:ext cx="56261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panose="020B0604020202020204"/>
                <a:cs typeface="Arial" panose="020B0604020202020204"/>
              </a:rPr>
              <a:t>&gt;</a:t>
            </a:r>
            <a:r>
              <a:rPr sz="1600" spc="-65" dirty="0">
                <a:latin typeface="Arial" panose="020B0604020202020204"/>
                <a:cs typeface="Arial" panose="020B0604020202020204"/>
              </a:rPr>
              <a:t> </a:t>
            </a:r>
            <a:r>
              <a:rPr sz="1600" spc="-5" dirty="0">
                <a:latin typeface="Arial" panose="020B0604020202020204"/>
                <a:cs typeface="Arial" panose="020B0604020202020204"/>
              </a:rPr>
              <a:t>80K</a:t>
            </a:r>
            <a:endParaRPr sz="1600">
              <a:latin typeface="Arial" panose="020B0604020202020204"/>
              <a:cs typeface="Arial" panose="020B0604020202020204"/>
            </a:endParaRPr>
          </a:p>
        </p:txBody>
      </p:sp>
      <p:sp>
        <p:nvSpPr>
          <p:cNvPr id="26" name="object 26"/>
          <p:cNvSpPr/>
          <p:nvPr/>
        </p:nvSpPr>
        <p:spPr>
          <a:xfrm>
            <a:off x="6595403" y="1606789"/>
            <a:ext cx="674370" cy="210820"/>
          </a:xfrm>
          <a:custGeom>
            <a:avLst/>
            <a:gdLst/>
            <a:ahLst/>
            <a:cxnLst/>
            <a:rect l="l" t="t" r="r" b="b"/>
            <a:pathLst>
              <a:path w="674370" h="210819">
                <a:moveTo>
                  <a:pt x="0" y="210656"/>
                </a:moveTo>
                <a:lnTo>
                  <a:pt x="673858" y="210656"/>
                </a:lnTo>
                <a:lnTo>
                  <a:pt x="673858" y="0"/>
                </a:lnTo>
                <a:lnTo>
                  <a:pt x="0" y="0"/>
                </a:lnTo>
                <a:lnTo>
                  <a:pt x="0" y="210656"/>
                </a:lnTo>
                <a:close/>
              </a:path>
            </a:pathLst>
          </a:custGeom>
          <a:solidFill>
            <a:srgbClr val="000080"/>
          </a:solidFill>
        </p:spPr>
        <p:txBody>
          <a:bodyPr wrap="square" lIns="0" tIns="0" rIns="0" bIns="0" rtlCol="0"/>
          <a:lstStyle/>
          <a:p>
            <a:endParaRPr/>
          </a:p>
        </p:txBody>
      </p:sp>
      <p:sp>
        <p:nvSpPr>
          <p:cNvPr id="27" name="object 27"/>
          <p:cNvSpPr txBox="1"/>
          <p:nvPr/>
        </p:nvSpPr>
        <p:spPr>
          <a:xfrm>
            <a:off x="6558630" y="1581143"/>
            <a:ext cx="65595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Re</a:t>
            </a:r>
            <a:r>
              <a:rPr sz="1450" b="1" spc="-15" dirty="0">
                <a:solidFill>
                  <a:srgbClr val="FFFFFF"/>
                </a:solidFill>
                <a:latin typeface="Arial" panose="020B0604020202020204"/>
                <a:cs typeface="Arial" panose="020B0604020202020204"/>
              </a:rPr>
              <a:t>f</a:t>
            </a:r>
            <a:r>
              <a:rPr sz="1450" b="1" spc="-5" dirty="0">
                <a:solidFill>
                  <a:srgbClr val="FFFFFF"/>
                </a:solidFill>
                <a:latin typeface="Arial" panose="020B0604020202020204"/>
                <a:cs typeface="Arial" panose="020B0604020202020204"/>
              </a:rPr>
              <a:t>u</a:t>
            </a:r>
            <a:r>
              <a:rPr sz="1450" b="1" spc="-15" dirty="0">
                <a:solidFill>
                  <a:srgbClr val="FFFFFF"/>
                </a:solidFill>
                <a:latin typeface="Arial" panose="020B0604020202020204"/>
                <a:cs typeface="Arial" panose="020B0604020202020204"/>
              </a:rPr>
              <a:t>n</a:t>
            </a:r>
            <a:r>
              <a:rPr sz="1450" b="1" spc="-5" dirty="0">
                <a:solidFill>
                  <a:srgbClr val="FFFFFF"/>
                </a:solidFill>
                <a:latin typeface="Arial" panose="020B0604020202020204"/>
                <a:cs typeface="Arial" panose="020B0604020202020204"/>
              </a:rPr>
              <a:t>d</a:t>
            </a:r>
            <a:endParaRPr sz="1450">
              <a:latin typeface="Arial" panose="020B0604020202020204"/>
              <a:cs typeface="Arial" panose="020B0604020202020204"/>
            </a:endParaRPr>
          </a:p>
        </p:txBody>
      </p:sp>
      <p:sp>
        <p:nvSpPr>
          <p:cNvPr id="28" name="object 28"/>
          <p:cNvSpPr/>
          <p:nvPr/>
        </p:nvSpPr>
        <p:spPr>
          <a:xfrm>
            <a:off x="6572311" y="1606789"/>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29" name="object 29"/>
          <p:cNvSpPr/>
          <p:nvPr/>
        </p:nvSpPr>
        <p:spPr>
          <a:xfrm>
            <a:off x="7292232" y="1606789"/>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30" name="object 30"/>
          <p:cNvSpPr/>
          <p:nvPr/>
        </p:nvSpPr>
        <p:spPr>
          <a:xfrm>
            <a:off x="6549222" y="1817400"/>
            <a:ext cx="766445" cy="359410"/>
          </a:xfrm>
          <a:custGeom>
            <a:avLst/>
            <a:gdLst/>
            <a:ahLst/>
            <a:cxnLst/>
            <a:rect l="l" t="t" r="r" b="b"/>
            <a:pathLst>
              <a:path w="766445" h="359410">
                <a:moveTo>
                  <a:pt x="0" y="359036"/>
                </a:moveTo>
                <a:lnTo>
                  <a:pt x="765992" y="359036"/>
                </a:lnTo>
                <a:lnTo>
                  <a:pt x="765992" y="0"/>
                </a:lnTo>
                <a:lnTo>
                  <a:pt x="0" y="0"/>
                </a:lnTo>
                <a:lnTo>
                  <a:pt x="0" y="359036"/>
                </a:lnTo>
                <a:close/>
              </a:path>
            </a:pathLst>
          </a:custGeom>
          <a:solidFill>
            <a:srgbClr val="000080"/>
          </a:solidFill>
        </p:spPr>
        <p:txBody>
          <a:bodyPr wrap="square" lIns="0" tIns="0" rIns="0" bIns="0" rtlCol="0"/>
          <a:lstStyle/>
          <a:p>
            <a:endParaRPr/>
          </a:p>
        </p:txBody>
      </p:sp>
      <p:sp>
        <p:nvSpPr>
          <p:cNvPr id="31" name="object 31"/>
          <p:cNvSpPr/>
          <p:nvPr/>
        </p:nvSpPr>
        <p:spPr>
          <a:xfrm>
            <a:off x="7367739" y="1606789"/>
            <a:ext cx="784860" cy="210820"/>
          </a:xfrm>
          <a:custGeom>
            <a:avLst/>
            <a:gdLst/>
            <a:ahLst/>
            <a:cxnLst/>
            <a:rect l="l" t="t" r="r" b="b"/>
            <a:pathLst>
              <a:path w="784859" h="210819">
                <a:moveTo>
                  <a:pt x="0" y="210656"/>
                </a:moveTo>
                <a:lnTo>
                  <a:pt x="784596" y="210656"/>
                </a:lnTo>
                <a:lnTo>
                  <a:pt x="784596" y="0"/>
                </a:lnTo>
                <a:lnTo>
                  <a:pt x="0" y="0"/>
                </a:lnTo>
                <a:lnTo>
                  <a:pt x="0" y="210656"/>
                </a:lnTo>
                <a:close/>
              </a:path>
            </a:pathLst>
          </a:custGeom>
          <a:solidFill>
            <a:srgbClr val="000080"/>
          </a:solidFill>
        </p:spPr>
        <p:txBody>
          <a:bodyPr wrap="square" lIns="0" tIns="0" rIns="0" bIns="0" rtlCol="0"/>
          <a:lstStyle/>
          <a:p>
            <a:endParaRPr/>
          </a:p>
        </p:txBody>
      </p:sp>
      <p:sp>
        <p:nvSpPr>
          <p:cNvPr id="32" name="object 32"/>
          <p:cNvSpPr/>
          <p:nvPr/>
        </p:nvSpPr>
        <p:spPr>
          <a:xfrm>
            <a:off x="7367739" y="1817400"/>
            <a:ext cx="784860" cy="210185"/>
          </a:xfrm>
          <a:custGeom>
            <a:avLst/>
            <a:gdLst/>
            <a:ahLst/>
            <a:cxnLst/>
            <a:rect l="l" t="t" r="r" b="b"/>
            <a:pathLst>
              <a:path w="784859" h="210185">
                <a:moveTo>
                  <a:pt x="0" y="209783"/>
                </a:moveTo>
                <a:lnTo>
                  <a:pt x="784596" y="209783"/>
                </a:lnTo>
                <a:lnTo>
                  <a:pt x="784596" y="0"/>
                </a:lnTo>
                <a:lnTo>
                  <a:pt x="0" y="0"/>
                </a:lnTo>
                <a:lnTo>
                  <a:pt x="0" y="209783"/>
                </a:lnTo>
                <a:close/>
              </a:path>
            </a:pathLst>
          </a:custGeom>
          <a:solidFill>
            <a:srgbClr val="000080"/>
          </a:solidFill>
        </p:spPr>
        <p:txBody>
          <a:bodyPr wrap="square" lIns="0" tIns="0" rIns="0" bIns="0" rtlCol="0"/>
          <a:lstStyle/>
          <a:p>
            <a:endParaRPr/>
          </a:p>
        </p:txBody>
      </p:sp>
      <p:sp>
        <p:nvSpPr>
          <p:cNvPr id="33" name="object 33"/>
          <p:cNvSpPr txBox="1"/>
          <p:nvPr/>
        </p:nvSpPr>
        <p:spPr>
          <a:xfrm>
            <a:off x="7355039" y="1581143"/>
            <a:ext cx="615950" cy="452755"/>
          </a:xfrm>
          <a:prstGeom prst="rect">
            <a:avLst/>
          </a:prstGeom>
        </p:spPr>
        <p:txBody>
          <a:bodyPr vert="horz" wrap="square" lIns="0" tIns="27305" rIns="0" bIns="0" rtlCol="0">
            <a:spAutoFit/>
          </a:bodyPr>
          <a:lstStyle/>
          <a:p>
            <a:pPr marL="12700" marR="5080">
              <a:lnSpc>
                <a:spcPts val="1660"/>
              </a:lnSpc>
              <a:spcBef>
                <a:spcPts val="215"/>
              </a:spcBef>
            </a:pPr>
            <a:r>
              <a:rPr sz="1450" b="1" spc="-10" dirty="0">
                <a:solidFill>
                  <a:srgbClr val="FFFFFF"/>
                </a:solidFill>
                <a:latin typeface="Arial" panose="020B0604020202020204"/>
                <a:cs typeface="Arial" panose="020B0604020202020204"/>
              </a:rPr>
              <a:t>M</a:t>
            </a:r>
            <a:r>
              <a:rPr sz="1450" b="1" spc="-5" dirty="0">
                <a:solidFill>
                  <a:srgbClr val="FFFFFF"/>
                </a:solidFill>
                <a:latin typeface="Arial" panose="020B0604020202020204"/>
                <a:cs typeface="Arial" panose="020B0604020202020204"/>
              </a:rPr>
              <a:t>ar</a:t>
            </a:r>
            <a:r>
              <a:rPr sz="1450" b="1" spc="-15" dirty="0">
                <a:solidFill>
                  <a:srgbClr val="FFFFFF"/>
                </a:solidFill>
                <a:latin typeface="Arial" panose="020B0604020202020204"/>
                <a:cs typeface="Arial" panose="020B0604020202020204"/>
              </a:rPr>
              <a:t>i</a:t>
            </a:r>
            <a:r>
              <a:rPr sz="1450" b="1" spc="-5" dirty="0">
                <a:solidFill>
                  <a:srgbClr val="FFFFFF"/>
                </a:solidFill>
                <a:latin typeface="Arial" panose="020B0604020202020204"/>
                <a:cs typeface="Arial" panose="020B0604020202020204"/>
              </a:rPr>
              <a:t>tal  </a:t>
            </a:r>
            <a:r>
              <a:rPr sz="1450" b="1" spc="-10" dirty="0">
                <a:solidFill>
                  <a:srgbClr val="FFFFFF"/>
                </a:solidFill>
                <a:latin typeface="Arial" panose="020B0604020202020204"/>
                <a:cs typeface="Arial" panose="020B0604020202020204"/>
              </a:rPr>
              <a:t>Status</a:t>
            </a:r>
            <a:endParaRPr sz="1450">
              <a:latin typeface="Arial" panose="020B0604020202020204"/>
              <a:cs typeface="Arial" panose="020B0604020202020204"/>
            </a:endParaRPr>
          </a:p>
        </p:txBody>
      </p:sp>
      <p:sp>
        <p:nvSpPr>
          <p:cNvPr id="34" name="object 34"/>
          <p:cNvSpPr/>
          <p:nvPr/>
        </p:nvSpPr>
        <p:spPr>
          <a:xfrm>
            <a:off x="7344761"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5" name="object 35"/>
          <p:cNvSpPr/>
          <p:nvPr/>
        </p:nvSpPr>
        <p:spPr>
          <a:xfrm>
            <a:off x="8175306"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36" name="object 36"/>
          <p:cNvSpPr/>
          <p:nvPr/>
        </p:nvSpPr>
        <p:spPr>
          <a:xfrm>
            <a:off x="7321782" y="2027184"/>
            <a:ext cx="876935" cy="149860"/>
          </a:xfrm>
          <a:custGeom>
            <a:avLst/>
            <a:gdLst/>
            <a:ahLst/>
            <a:cxnLst/>
            <a:rect l="l" t="t" r="r" b="b"/>
            <a:pathLst>
              <a:path w="876934" h="149860">
                <a:moveTo>
                  <a:pt x="0" y="149253"/>
                </a:moveTo>
                <a:lnTo>
                  <a:pt x="876511" y="149253"/>
                </a:lnTo>
                <a:lnTo>
                  <a:pt x="876511" y="0"/>
                </a:lnTo>
                <a:lnTo>
                  <a:pt x="0" y="0"/>
                </a:lnTo>
                <a:lnTo>
                  <a:pt x="0" y="149253"/>
                </a:lnTo>
                <a:close/>
              </a:path>
            </a:pathLst>
          </a:custGeom>
          <a:solidFill>
            <a:srgbClr val="000080"/>
          </a:solidFill>
        </p:spPr>
        <p:txBody>
          <a:bodyPr wrap="square" lIns="0" tIns="0" rIns="0" bIns="0" rtlCol="0"/>
          <a:lstStyle/>
          <a:p>
            <a:endParaRPr/>
          </a:p>
        </p:txBody>
      </p:sp>
      <p:sp>
        <p:nvSpPr>
          <p:cNvPr id="37" name="object 37"/>
          <p:cNvSpPr/>
          <p:nvPr/>
        </p:nvSpPr>
        <p:spPr>
          <a:xfrm>
            <a:off x="8251041" y="1606789"/>
            <a:ext cx="746125" cy="210820"/>
          </a:xfrm>
          <a:custGeom>
            <a:avLst/>
            <a:gdLst/>
            <a:ahLst/>
            <a:cxnLst/>
            <a:rect l="l" t="t" r="r" b="b"/>
            <a:pathLst>
              <a:path w="746125" h="210819">
                <a:moveTo>
                  <a:pt x="0" y="210656"/>
                </a:moveTo>
                <a:lnTo>
                  <a:pt x="746076" y="210656"/>
                </a:lnTo>
                <a:lnTo>
                  <a:pt x="746076" y="0"/>
                </a:lnTo>
                <a:lnTo>
                  <a:pt x="0" y="0"/>
                </a:lnTo>
                <a:lnTo>
                  <a:pt x="0" y="210656"/>
                </a:lnTo>
                <a:close/>
              </a:path>
            </a:pathLst>
          </a:custGeom>
          <a:solidFill>
            <a:srgbClr val="000080"/>
          </a:solidFill>
        </p:spPr>
        <p:txBody>
          <a:bodyPr wrap="square" lIns="0" tIns="0" rIns="0" bIns="0" rtlCol="0"/>
          <a:lstStyle/>
          <a:p>
            <a:endParaRPr/>
          </a:p>
        </p:txBody>
      </p:sp>
      <p:sp>
        <p:nvSpPr>
          <p:cNvPr id="38" name="object 38"/>
          <p:cNvSpPr/>
          <p:nvPr/>
        </p:nvSpPr>
        <p:spPr>
          <a:xfrm>
            <a:off x="8251041" y="1817400"/>
            <a:ext cx="746125" cy="210185"/>
          </a:xfrm>
          <a:custGeom>
            <a:avLst/>
            <a:gdLst/>
            <a:ahLst/>
            <a:cxnLst/>
            <a:rect l="l" t="t" r="r" b="b"/>
            <a:pathLst>
              <a:path w="746125" h="210185">
                <a:moveTo>
                  <a:pt x="0" y="209783"/>
                </a:moveTo>
                <a:lnTo>
                  <a:pt x="746076" y="209783"/>
                </a:lnTo>
                <a:lnTo>
                  <a:pt x="746076" y="0"/>
                </a:lnTo>
                <a:lnTo>
                  <a:pt x="0" y="0"/>
                </a:lnTo>
                <a:lnTo>
                  <a:pt x="0" y="209783"/>
                </a:lnTo>
                <a:close/>
              </a:path>
            </a:pathLst>
          </a:custGeom>
          <a:solidFill>
            <a:srgbClr val="000080"/>
          </a:solidFill>
        </p:spPr>
        <p:txBody>
          <a:bodyPr wrap="square" lIns="0" tIns="0" rIns="0" bIns="0" rtlCol="0"/>
          <a:lstStyle/>
          <a:p>
            <a:endParaRPr/>
          </a:p>
        </p:txBody>
      </p:sp>
      <p:sp>
        <p:nvSpPr>
          <p:cNvPr id="39" name="object 39"/>
          <p:cNvSpPr txBox="1"/>
          <p:nvPr/>
        </p:nvSpPr>
        <p:spPr>
          <a:xfrm>
            <a:off x="8238341" y="1581143"/>
            <a:ext cx="708025" cy="452755"/>
          </a:xfrm>
          <a:prstGeom prst="rect">
            <a:avLst/>
          </a:prstGeom>
        </p:spPr>
        <p:txBody>
          <a:bodyPr vert="horz" wrap="square" lIns="0" tIns="27305" rIns="0" bIns="0" rtlCol="0">
            <a:spAutoFit/>
          </a:bodyPr>
          <a:lstStyle/>
          <a:p>
            <a:pPr marL="12700" marR="5080">
              <a:lnSpc>
                <a:spcPts val="1660"/>
              </a:lnSpc>
              <a:spcBef>
                <a:spcPts val="215"/>
              </a:spcBef>
            </a:pPr>
            <a:r>
              <a:rPr sz="1450" b="1" spc="-5" dirty="0">
                <a:solidFill>
                  <a:srgbClr val="FFFFFF"/>
                </a:solidFill>
                <a:latin typeface="Arial" panose="020B0604020202020204"/>
                <a:cs typeface="Arial" panose="020B0604020202020204"/>
              </a:rPr>
              <a:t>Ta</a:t>
            </a:r>
            <a:r>
              <a:rPr sz="1450" b="1" spc="-10" dirty="0">
                <a:solidFill>
                  <a:srgbClr val="FFFFFF"/>
                </a:solidFill>
                <a:latin typeface="Arial" panose="020B0604020202020204"/>
                <a:cs typeface="Arial" panose="020B0604020202020204"/>
              </a:rPr>
              <a:t>x</a:t>
            </a:r>
            <a:r>
              <a:rPr sz="1450" b="1" spc="-5" dirty="0">
                <a:solidFill>
                  <a:srgbClr val="FFFFFF"/>
                </a:solidFill>
                <a:latin typeface="Arial" panose="020B0604020202020204"/>
                <a:cs typeface="Arial" panose="020B0604020202020204"/>
              </a:rPr>
              <a:t>ab</a:t>
            </a:r>
            <a:r>
              <a:rPr sz="1450" b="1" spc="-15" dirty="0">
                <a:solidFill>
                  <a:srgbClr val="FFFFFF"/>
                </a:solidFill>
                <a:latin typeface="Arial" panose="020B0604020202020204"/>
                <a:cs typeface="Arial" panose="020B0604020202020204"/>
              </a:rPr>
              <a:t>l</a:t>
            </a:r>
            <a:r>
              <a:rPr sz="1450" b="1" spc="-5" dirty="0">
                <a:solidFill>
                  <a:srgbClr val="FFFFFF"/>
                </a:solidFill>
                <a:latin typeface="Arial" panose="020B0604020202020204"/>
                <a:cs typeface="Arial" panose="020B0604020202020204"/>
              </a:rPr>
              <a:t>e  </a:t>
            </a:r>
            <a:r>
              <a:rPr sz="1450" b="1" spc="-10" dirty="0">
                <a:solidFill>
                  <a:srgbClr val="FFFFFF"/>
                </a:solidFill>
                <a:latin typeface="Arial" panose="020B0604020202020204"/>
                <a:cs typeface="Arial" panose="020B0604020202020204"/>
              </a:rPr>
              <a:t>Income</a:t>
            </a:r>
            <a:endParaRPr sz="1450">
              <a:latin typeface="Arial" panose="020B0604020202020204"/>
              <a:cs typeface="Arial" panose="020B0604020202020204"/>
            </a:endParaRPr>
          </a:p>
        </p:txBody>
      </p:sp>
      <p:sp>
        <p:nvSpPr>
          <p:cNvPr id="40" name="object 40"/>
          <p:cNvSpPr/>
          <p:nvPr/>
        </p:nvSpPr>
        <p:spPr>
          <a:xfrm>
            <a:off x="8227917" y="1606744"/>
            <a:ext cx="0" cy="421005"/>
          </a:xfrm>
          <a:custGeom>
            <a:avLst/>
            <a:gdLst/>
            <a:ahLst/>
            <a:cxnLst/>
            <a:rect l="l" t="t" r="r" b="b"/>
            <a:pathLst>
              <a:path h="421005">
                <a:moveTo>
                  <a:pt x="0" y="0"/>
                </a:moveTo>
                <a:lnTo>
                  <a:pt x="0" y="420439"/>
                </a:lnTo>
              </a:path>
            </a:pathLst>
          </a:custGeom>
          <a:ln w="46178">
            <a:solidFill>
              <a:srgbClr val="000080"/>
            </a:solidFill>
          </a:ln>
        </p:spPr>
        <p:txBody>
          <a:bodyPr wrap="square" lIns="0" tIns="0" rIns="0" bIns="0" rtlCol="0"/>
          <a:lstStyle/>
          <a:p>
            <a:endParaRPr/>
          </a:p>
        </p:txBody>
      </p:sp>
      <p:sp>
        <p:nvSpPr>
          <p:cNvPr id="41" name="object 41"/>
          <p:cNvSpPr/>
          <p:nvPr/>
        </p:nvSpPr>
        <p:spPr>
          <a:xfrm>
            <a:off x="9020078" y="1606744"/>
            <a:ext cx="0" cy="421005"/>
          </a:xfrm>
          <a:custGeom>
            <a:avLst/>
            <a:gdLst/>
            <a:ahLst/>
            <a:cxnLst/>
            <a:rect l="l" t="t" r="r" b="b"/>
            <a:pathLst>
              <a:path h="421005">
                <a:moveTo>
                  <a:pt x="0" y="0"/>
                </a:moveTo>
                <a:lnTo>
                  <a:pt x="0" y="420439"/>
                </a:lnTo>
              </a:path>
            </a:pathLst>
          </a:custGeom>
          <a:ln w="45959">
            <a:solidFill>
              <a:srgbClr val="000080"/>
            </a:solidFill>
          </a:ln>
        </p:spPr>
        <p:txBody>
          <a:bodyPr wrap="square" lIns="0" tIns="0" rIns="0" bIns="0" rtlCol="0"/>
          <a:lstStyle/>
          <a:p>
            <a:endParaRPr/>
          </a:p>
        </p:txBody>
      </p:sp>
      <p:sp>
        <p:nvSpPr>
          <p:cNvPr id="42" name="object 42"/>
          <p:cNvSpPr/>
          <p:nvPr/>
        </p:nvSpPr>
        <p:spPr>
          <a:xfrm>
            <a:off x="8204828" y="2027184"/>
            <a:ext cx="838835" cy="149860"/>
          </a:xfrm>
          <a:custGeom>
            <a:avLst/>
            <a:gdLst/>
            <a:ahLst/>
            <a:cxnLst/>
            <a:rect l="l" t="t" r="r" b="b"/>
            <a:pathLst>
              <a:path w="838834" h="149860">
                <a:moveTo>
                  <a:pt x="0" y="149253"/>
                </a:moveTo>
                <a:lnTo>
                  <a:pt x="838210" y="149253"/>
                </a:lnTo>
                <a:lnTo>
                  <a:pt x="838210" y="0"/>
                </a:lnTo>
                <a:lnTo>
                  <a:pt x="0" y="0"/>
                </a:lnTo>
                <a:lnTo>
                  <a:pt x="0" y="149253"/>
                </a:lnTo>
                <a:close/>
              </a:path>
            </a:pathLst>
          </a:custGeom>
          <a:solidFill>
            <a:srgbClr val="000080"/>
          </a:solidFill>
        </p:spPr>
        <p:txBody>
          <a:bodyPr wrap="square" lIns="0" tIns="0" rIns="0" bIns="0" rtlCol="0"/>
          <a:lstStyle/>
          <a:p>
            <a:endParaRPr/>
          </a:p>
        </p:txBody>
      </p:sp>
      <p:sp>
        <p:nvSpPr>
          <p:cNvPr id="43" name="object 43"/>
          <p:cNvSpPr/>
          <p:nvPr/>
        </p:nvSpPr>
        <p:spPr>
          <a:xfrm>
            <a:off x="9095814" y="1785716"/>
            <a:ext cx="543560" cy="210820"/>
          </a:xfrm>
          <a:custGeom>
            <a:avLst/>
            <a:gdLst/>
            <a:ahLst/>
            <a:cxnLst/>
            <a:rect l="l" t="t" r="r" b="b"/>
            <a:pathLst>
              <a:path w="543559" h="210819">
                <a:moveTo>
                  <a:pt x="0" y="210656"/>
                </a:moveTo>
                <a:lnTo>
                  <a:pt x="543414" y="210656"/>
                </a:lnTo>
                <a:lnTo>
                  <a:pt x="543414" y="0"/>
                </a:lnTo>
                <a:lnTo>
                  <a:pt x="0" y="0"/>
                </a:lnTo>
                <a:lnTo>
                  <a:pt x="0" y="210656"/>
                </a:lnTo>
                <a:close/>
              </a:path>
            </a:pathLst>
          </a:custGeom>
          <a:solidFill>
            <a:srgbClr val="000080"/>
          </a:solidFill>
        </p:spPr>
        <p:txBody>
          <a:bodyPr wrap="square" lIns="0" tIns="0" rIns="0" bIns="0" rtlCol="0"/>
          <a:lstStyle/>
          <a:p>
            <a:endParaRPr/>
          </a:p>
        </p:txBody>
      </p:sp>
      <p:sp>
        <p:nvSpPr>
          <p:cNvPr id="44" name="object 44"/>
          <p:cNvSpPr txBox="1"/>
          <p:nvPr/>
        </p:nvSpPr>
        <p:spPr>
          <a:xfrm>
            <a:off x="9083114" y="1759879"/>
            <a:ext cx="534035" cy="234315"/>
          </a:xfrm>
          <a:prstGeom prst="rect">
            <a:avLst/>
          </a:prstGeom>
        </p:spPr>
        <p:txBody>
          <a:bodyPr vert="horz" wrap="square" lIns="0" tIns="11430" rIns="0" bIns="0" rtlCol="0">
            <a:spAutoFit/>
          </a:bodyPr>
          <a:lstStyle/>
          <a:p>
            <a:pPr marL="12700">
              <a:lnSpc>
                <a:spcPct val="100000"/>
              </a:lnSpc>
              <a:spcBef>
                <a:spcPts val="90"/>
              </a:spcBef>
            </a:pPr>
            <a:r>
              <a:rPr sz="1450" b="1" spc="-5" dirty="0">
                <a:solidFill>
                  <a:srgbClr val="FFFFFF"/>
                </a:solidFill>
                <a:latin typeface="Arial" panose="020B0604020202020204"/>
                <a:cs typeface="Arial" panose="020B0604020202020204"/>
              </a:rPr>
              <a:t>Che</a:t>
            </a:r>
            <a:r>
              <a:rPr sz="1450" b="1" spc="-20" dirty="0">
                <a:solidFill>
                  <a:srgbClr val="FFFFFF"/>
                </a:solidFill>
                <a:latin typeface="Arial" panose="020B0604020202020204"/>
                <a:cs typeface="Arial" panose="020B0604020202020204"/>
              </a:rPr>
              <a:t>a</a:t>
            </a:r>
            <a:r>
              <a:rPr sz="1450" b="1" spc="-5" dirty="0">
                <a:solidFill>
                  <a:srgbClr val="FFFFFF"/>
                </a:solidFill>
                <a:latin typeface="Arial" panose="020B0604020202020204"/>
                <a:cs typeface="Arial" panose="020B0604020202020204"/>
              </a:rPr>
              <a:t>t</a:t>
            </a:r>
            <a:endParaRPr sz="1450">
              <a:latin typeface="Arial" panose="020B0604020202020204"/>
              <a:cs typeface="Arial" panose="020B0604020202020204"/>
            </a:endParaRPr>
          </a:p>
        </p:txBody>
      </p:sp>
      <p:sp>
        <p:nvSpPr>
          <p:cNvPr id="45" name="object 45"/>
          <p:cNvSpPr/>
          <p:nvPr/>
        </p:nvSpPr>
        <p:spPr>
          <a:xfrm>
            <a:off x="9049601" y="1606744"/>
            <a:ext cx="635635" cy="179070"/>
          </a:xfrm>
          <a:custGeom>
            <a:avLst/>
            <a:gdLst/>
            <a:ahLst/>
            <a:cxnLst/>
            <a:rect l="l" t="t" r="r" b="b"/>
            <a:pathLst>
              <a:path w="635634" h="179069">
                <a:moveTo>
                  <a:pt x="0" y="178972"/>
                </a:moveTo>
                <a:lnTo>
                  <a:pt x="635557" y="178972"/>
                </a:lnTo>
                <a:lnTo>
                  <a:pt x="635557" y="0"/>
                </a:lnTo>
                <a:lnTo>
                  <a:pt x="0" y="0"/>
                </a:lnTo>
                <a:lnTo>
                  <a:pt x="0" y="178972"/>
                </a:lnTo>
                <a:close/>
              </a:path>
            </a:pathLst>
          </a:custGeom>
          <a:solidFill>
            <a:srgbClr val="000080"/>
          </a:solidFill>
        </p:spPr>
        <p:txBody>
          <a:bodyPr wrap="square" lIns="0" tIns="0" rIns="0" bIns="0" rtlCol="0"/>
          <a:lstStyle/>
          <a:p>
            <a:endParaRPr/>
          </a:p>
        </p:txBody>
      </p:sp>
      <p:sp>
        <p:nvSpPr>
          <p:cNvPr id="46" name="object 46"/>
          <p:cNvSpPr/>
          <p:nvPr/>
        </p:nvSpPr>
        <p:spPr>
          <a:xfrm>
            <a:off x="9072690" y="1785716"/>
            <a:ext cx="0" cy="210820"/>
          </a:xfrm>
          <a:custGeom>
            <a:avLst/>
            <a:gdLst/>
            <a:ahLst/>
            <a:cxnLst/>
            <a:rect l="l" t="t" r="r" b="b"/>
            <a:pathLst>
              <a:path h="210819">
                <a:moveTo>
                  <a:pt x="0" y="0"/>
                </a:moveTo>
                <a:lnTo>
                  <a:pt x="0" y="210656"/>
                </a:lnTo>
              </a:path>
            </a:pathLst>
          </a:custGeom>
          <a:ln w="46178">
            <a:solidFill>
              <a:srgbClr val="000080"/>
            </a:solidFill>
          </a:ln>
        </p:spPr>
        <p:txBody>
          <a:bodyPr wrap="square" lIns="0" tIns="0" rIns="0" bIns="0" rtlCol="0"/>
          <a:lstStyle/>
          <a:p>
            <a:endParaRPr/>
          </a:p>
        </p:txBody>
      </p:sp>
      <p:sp>
        <p:nvSpPr>
          <p:cNvPr id="47" name="object 47"/>
          <p:cNvSpPr/>
          <p:nvPr/>
        </p:nvSpPr>
        <p:spPr>
          <a:xfrm>
            <a:off x="9662227" y="1785716"/>
            <a:ext cx="0" cy="210820"/>
          </a:xfrm>
          <a:custGeom>
            <a:avLst/>
            <a:gdLst/>
            <a:ahLst/>
            <a:cxnLst/>
            <a:rect l="l" t="t" r="r" b="b"/>
            <a:pathLst>
              <a:path h="210819">
                <a:moveTo>
                  <a:pt x="0" y="0"/>
                </a:moveTo>
                <a:lnTo>
                  <a:pt x="0" y="210656"/>
                </a:lnTo>
              </a:path>
            </a:pathLst>
          </a:custGeom>
          <a:ln w="45959">
            <a:solidFill>
              <a:srgbClr val="000080"/>
            </a:solidFill>
          </a:ln>
        </p:spPr>
        <p:txBody>
          <a:bodyPr wrap="square" lIns="0" tIns="0" rIns="0" bIns="0" rtlCol="0"/>
          <a:lstStyle/>
          <a:p>
            <a:endParaRPr/>
          </a:p>
        </p:txBody>
      </p:sp>
      <p:sp>
        <p:nvSpPr>
          <p:cNvPr id="48" name="object 48"/>
          <p:cNvSpPr/>
          <p:nvPr/>
        </p:nvSpPr>
        <p:spPr>
          <a:xfrm>
            <a:off x="9049601" y="1996373"/>
            <a:ext cx="635635" cy="180340"/>
          </a:xfrm>
          <a:custGeom>
            <a:avLst/>
            <a:gdLst/>
            <a:ahLst/>
            <a:cxnLst/>
            <a:rect l="l" t="t" r="r" b="b"/>
            <a:pathLst>
              <a:path w="635634" h="180339">
                <a:moveTo>
                  <a:pt x="0" y="180063"/>
                </a:moveTo>
                <a:lnTo>
                  <a:pt x="635557" y="180063"/>
                </a:lnTo>
                <a:lnTo>
                  <a:pt x="635557" y="0"/>
                </a:lnTo>
                <a:lnTo>
                  <a:pt x="0" y="0"/>
                </a:lnTo>
                <a:lnTo>
                  <a:pt x="0" y="180063"/>
                </a:lnTo>
                <a:close/>
              </a:path>
            </a:pathLst>
          </a:custGeom>
          <a:solidFill>
            <a:srgbClr val="000080"/>
          </a:solidFill>
        </p:spPr>
        <p:txBody>
          <a:bodyPr wrap="square" lIns="0" tIns="0" rIns="0" bIns="0" rtlCol="0"/>
          <a:lstStyle/>
          <a:p>
            <a:endParaRPr/>
          </a:p>
        </p:txBody>
      </p:sp>
      <p:sp>
        <p:nvSpPr>
          <p:cNvPr id="49" name="object 49"/>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0" name="object 50"/>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1" name="object 51"/>
          <p:cNvSpPr/>
          <p:nvPr/>
        </p:nvSpPr>
        <p:spPr>
          <a:xfrm>
            <a:off x="6544735" y="1602252"/>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52" name="object 52"/>
          <p:cNvSpPr/>
          <p:nvPr/>
        </p:nvSpPr>
        <p:spPr>
          <a:xfrm>
            <a:off x="65447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3" name="object 53"/>
          <p:cNvSpPr/>
          <p:nvPr/>
        </p:nvSpPr>
        <p:spPr>
          <a:xfrm>
            <a:off x="6549222" y="1603429"/>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54" name="object 54"/>
          <p:cNvSpPr/>
          <p:nvPr/>
        </p:nvSpPr>
        <p:spPr>
          <a:xfrm>
            <a:off x="6551301" y="1602252"/>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55" name="object 55"/>
          <p:cNvSpPr/>
          <p:nvPr/>
        </p:nvSpPr>
        <p:spPr>
          <a:xfrm>
            <a:off x="7317297" y="1602252"/>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56" name="object 56"/>
          <p:cNvSpPr/>
          <p:nvPr/>
        </p:nvSpPr>
        <p:spPr>
          <a:xfrm>
            <a:off x="7317297"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57" name="object 57"/>
          <p:cNvSpPr/>
          <p:nvPr/>
        </p:nvSpPr>
        <p:spPr>
          <a:xfrm>
            <a:off x="7321782" y="1603429"/>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58" name="object 58"/>
          <p:cNvSpPr/>
          <p:nvPr/>
        </p:nvSpPr>
        <p:spPr>
          <a:xfrm>
            <a:off x="7323860" y="1602252"/>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59" name="object 59"/>
          <p:cNvSpPr/>
          <p:nvPr/>
        </p:nvSpPr>
        <p:spPr>
          <a:xfrm>
            <a:off x="8200362"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0" name="object 60"/>
          <p:cNvSpPr/>
          <p:nvPr/>
        </p:nvSpPr>
        <p:spPr>
          <a:xfrm>
            <a:off x="8200362"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1" name="object 61"/>
          <p:cNvSpPr/>
          <p:nvPr/>
        </p:nvSpPr>
        <p:spPr>
          <a:xfrm>
            <a:off x="8204828" y="1603429"/>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62" name="object 62"/>
          <p:cNvSpPr/>
          <p:nvPr/>
        </p:nvSpPr>
        <p:spPr>
          <a:xfrm>
            <a:off x="8206924" y="1602252"/>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63" name="object 63"/>
          <p:cNvSpPr/>
          <p:nvPr/>
        </p:nvSpPr>
        <p:spPr>
          <a:xfrm>
            <a:off x="9045135"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4" name="object 64"/>
          <p:cNvSpPr/>
          <p:nvPr/>
        </p:nvSpPr>
        <p:spPr>
          <a:xfrm>
            <a:off x="9045135"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5" name="object 65"/>
          <p:cNvSpPr/>
          <p:nvPr/>
        </p:nvSpPr>
        <p:spPr>
          <a:xfrm>
            <a:off x="9049601" y="1603429"/>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66" name="object 66"/>
          <p:cNvSpPr/>
          <p:nvPr/>
        </p:nvSpPr>
        <p:spPr>
          <a:xfrm>
            <a:off x="9051697" y="1602252"/>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67" name="object 67"/>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68" name="object 68"/>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69" name="object 69"/>
          <p:cNvSpPr/>
          <p:nvPr/>
        </p:nvSpPr>
        <p:spPr>
          <a:xfrm>
            <a:off x="9687283" y="1602252"/>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70" name="object 70"/>
          <p:cNvSpPr/>
          <p:nvPr/>
        </p:nvSpPr>
        <p:spPr>
          <a:xfrm>
            <a:off x="9687283" y="1602252"/>
            <a:ext cx="0" cy="5715"/>
          </a:xfrm>
          <a:custGeom>
            <a:avLst/>
            <a:gdLst/>
            <a:ahLst/>
            <a:cxnLst/>
            <a:rect l="l" t="t" r="r" b="b"/>
            <a:pathLst>
              <a:path h="5715">
                <a:moveTo>
                  <a:pt x="0" y="0"/>
                </a:moveTo>
                <a:lnTo>
                  <a:pt x="0" y="5454"/>
                </a:lnTo>
              </a:path>
            </a:pathLst>
          </a:custGeom>
          <a:ln w="3175">
            <a:solidFill>
              <a:srgbClr val="000080"/>
            </a:solidFill>
          </a:ln>
        </p:spPr>
        <p:txBody>
          <a:bodyPr wrap="square" lIns="0" tIns="0" rIns="0" bIns="0" rtlCol="0"/>
          <a:lstStyle/>
          <a:p>
            <a:endParaRPr/>
          </a:p>
        </p:txBody>
      </p:sp>
      <p:sp>
        <p:nvSpPr>
          <p:cNvPr id="71" name="object 71"/>
          <p:cNvSpPr/>
          <p:nvPr/>
        </p:nvSpPr>
        <p:spPr>
          <a:xfrm>
            <a:off x="65447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2" name="object 72"/>
          <p:cNvSpPr/>
          <p:nvPr/>
        </p:nvSpPr>
        <p:spPr>
          <a:xfrm>
            <a:off x="7317297"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3" name="object 73"/>
          <p:cNvSpPr/>
          <p:nvPr/>
        </p:nvSpPr>
        <p:spPr>
          <a:xfrm>
            <a:off x="8200362"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4" name="object 74"/>
          <p:cNvSpPr/>
          <p:nvPr/>
        </p:nvSpPr>
        <p:spPr>
          <a:xfrm>
            <a:off x="9045135"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5" name="object 75"/>
          <p:cNvSpPr/>
          <p:nvPr/>
        </p:nvSpPr>
        <p:spPr>
          <a:xfrm>
            <a:off x="9687283" y="1608798"/>
            <a:ext cx="0" cy="568960"/>
          </a:xfrm>
          <a:custGeom>
            <a:avLst/>
            <a:gdLst/>
            <a:ahLst/>
            <a:cxnLst/>
            <a:rect l="l" t="t" r="r" b="b"/>
            <a:pathLst>
              <a:path h="568960">
                <a:moveTo>
                  <a:pt x="0" y="0"/>
                </a:moveTo>
                <a:lnTo>
                  <a:pt x="0" y="568620"/>
                </a:lnTo>
              </a:path>
            </a:pathLst>
          </a:custGeom>
          <a:ln w="3175">
            <a:solidFill>
              <a:srgbClr val="000080"/>
            </a:solidFill>
          </a:ln>
        </p:spPr>
        <p:txBody>
          <a:bodyPr wrap="square" lIns="0" tIns="0" rIns="0" bIns="0" rtlCol="0"/>
          <a:lstStyle/>
          <a:p>
            <a:endParaRPr/>
          </a:p>
        </p:txBody>
      </p:sp>
      <p:sp>
        <p:nvSpPr>
          <p:cNvPr id="76" name="object 76"/>
          <p:cNvSpPr txBox="1"/>
          <p:nvPr/>
        </p:nvSpPr>
        <p:spPr>
          <a:xfrm>
            <a:off x="6549222" y="2176435"/>
            <a:ext cx="766445" cy="274320"/>
          </a:xfrm>
          <a:prstGeom prst="rect">
            <a:avLst/>
          </a:prstGeom>
          <a:solidFill>
            <a:srgbClr val="E4E4E4"/>
          </a:solidFill>
        </p:spPr>
        <p:txBody>
          <a:bodyPr vert="horz" wrap="square" lIns="0" tIns="51435" rIns="0" bIns="0" rtlCol="0">
            <a:spAutoFit/>
          </a:bodyPr>
          <a:lstStyle/>
          <a:p>
            <a:pPr marL="45720">
              <a:lnSpc>
                <a:spcPct val="100000"/>
              </a:lnSpc>
              <a:spcBef>
                <a:spcPts val="405"/>
              </a:spcBef>
            </a:pPr>
            <a:r>
              <a:rPr sz="1450" spc="-5" dirty="0">
                <a:solidFill>
                  <a:srgbClr val="FF0000"/>
                </a:solidFill>
                <a:latin typeface="Arial" panose="020B0604020202020204"/>
                <a:cs typeface="Arial" panose="020B0604020202020204"/>
              </a:rPr>
              <a:t>No</a:t>
            </a:r>
            <a:endParaRPr sz="1450">
              <a:latin typeface="Arial" panose="020B0604020202020204"/>
              <a:cs typeface="Arial" panose="020B0604020202020204"/>
            </a:endParaRPr>
          </a:p>
        </p:txBody>
      </p:sp>
      <p:sp>
        <p:nvSpPr>
          <p:cNvPr id="77" name="object 77"/>
          <p:cNvSpPr txBox="1"/>
          <p:nvPr/>
        </p:nvSpPr>
        <p:spPr>
          <a:xfrm>
            <a:off x="7321775" y="2176435"/>
            <a:ext cx="852169" cy="274320"/>
          </a:xfrm>
          <a:prstGeom prst="rect">
            <a:avLst/>
          </a:prstGeom>
          <a:solidFill>
            <a:srgbClr val="C0C0C0"/>
          </a:solidFill>
        </p:spPr>
        <p:txBody>
          <a:bodyPr vert="horz" wrap="square" lIns="0" tIns="51435" rIns="0" bIns="0" rtlCol="0">
            <a:spAutoFit/>
          </a:bodyPr>
          <a:lstStyle/>
          <a:p>
            <a:pPr marL="45720">
              <a:lnSpc>
                <a:spcPct val="100000"/>
              </a:lnSpc>
              <a:spcBef>
                <a:spcPts val="405"/>
              </a:spcBef>
            </a:pPr>
            <a:r>
              <a:rPr sz="1450" spc="-5" dirty="0">
                <a:solidFill>
                  <a:srgbClr val="FF0000"/>
                </a:solidFill>
                <a:latin typeface="Arial" panose="020B0604020202020204"/>
                <a:cs typeface="Arial" panose="020B0604020202020204"/>
              </a:rPr>
              <a:t>Married</a:t>
            </a:r>
            <a:endParaRPr sz="1450">
              <a:latin typeface="Arial" panose="020B0604020202020204"/>
              <a:cs typeface="Arial" panose="020B0604020202020204"/>
            </a:endParaRPr>
          </a:p>
        </p:txBody>
      </p:sp>
      <p:sp>
        <p:nvSpPr>
          <p:cNvPr id="78" name="object 78"/>
          <p:cNvSpPr txBox="1"/>
          <p:nvPr/>
        </p:nvSpPr>
        <p:spPr>
          <a:xfrm>
            <a:off x="8180224" y="2176435"/>
            <a:ext cx="862965" cy="274320"/>
          </a:xfrm>
          <a:prstGeom prst="rect">
            <a:avLst/>
          </a:prstGeom>
          <a:solidFill>
            <a:srgbClr val="E4E4E4"/>
          </a:solidFill>
        </p:spPr>
        <p:txBody>
          <a:bodyPr vert="horz" wrap="square" lIns="0" tIns="51435" rIns="0" bIns="0" rtlCol="0">
            <a:spAutoFit/>
          </a:bodyPr>
          <a:lstStyle/>
          <a:p>
            <a:pPr marL="70485">
              <a:lnSpc>
                <a:spcPct val="100000"/>
              </a:lnSpc>
              <a:spcBef>
                <a:spcPts val="405"/>
              </a:spcBef>
            </a:pPr>
            <a:r>
              <a:rPr sz="1450" spc="-10" dirty="0">
                <a:latin typeface="Arial" panose="020B0604020202020204"/>
                <a:cs typeface="Arial" panose="020B0604020202020204"/>
              </a:rPr>
              <a:t>80K</a:t>
            </a:r>
            <a:endParaRPr sz="1450">
              <a:latin typeface="Arial" panose="020B0604020202020204"/>
              <a:cs typeface="Arial" panose="020B0604020202020204"/>
            </a:endParaRPr>
          </a:p>
        </p:txBody>
      </p:sp>
      <p:sp>
        <p:nvSpPr>
          <p:cNvPr id="79" name="object 79"/>
          <p:cNvSpPr txBox="1"/>
          <p:nvPr/>
        </p:nvSpPr>
        <p:spPr>
          <a:xfrm>
            <a:off x="9049604" y="2176435"/>
            <a:ext cx="612775" cy="275590"/>
          </a:xfrm>
          <a:prstGeom prst="rect">
            <a:avLst/>
          </a:prstGeom>
          <a:solidFill>
            <a:srgbClr val="C0C0C0"/>
          </a:solidFill>
        </p:spPr>
        <p:txBody>
          <a:bodyPr vert="horz" wrap="square" lIns="0" tIns="52705" rIns="0" bIns="0" rtlCol="0">
            <a:spAutoFit/>
          </a:bodyPr>
          <a:lstStyle/>
          <a:p>
            <a:pPr marL="45720">
              <a:lnSpc>
                <a:spcPct val="100000"/>
              </a:lnSpc>
              <a:spcBef>
                <a:spcPts val="415"/>
              </a:spcBef>
            </a:pPr>
            <a:r>
              <a:rPr sz="1450" b="1" spc="-5" dirty="0">
                <a:latin typeface="Arial" panose="020B0604020202020204"/>
                <a:cs typeface="Arial" panose="020B0604020202020204"/>
              </a:rPr>
              <a:t>?</a:t>
            </a:r>
            <a:endParaRPr sz="1450">
              <a:latin typeface="Arial" panose="020B0604020202020204"/>
              <a:cs typeface="Arial" panose="020B0604020202020204"/>
            </a:endParaRPr>
          </a:p>
        </p:txBody>
      </p:sp>
      <p:sp>
        <p:nvSpPr>
          <p:cNvPr id="80" name="object 80"/>
          <p:cNvSpPr/>
          <p:nvPr/>
        </p:nvSpPr>
        <p:spPr>
          <a:xfrm>
            <a:off x="654593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81" name="object 81"/>
          <p:cNvSpPr/>
          <p:nvPr/>
        </p:nvSpPr>
        <p:spPr>
          <a:xfrm>
            <a:off x="65447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82" name="object 82"/>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83" name="object 83"/>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84" name="object 84"/>
          <p:cNvSpPr/>
          <p:nvPr/>
        </p:nvSpPr>
        <p:spPr>
          <a:xfrm>
            <a:off x="6544735" y="2525309"/>
            <a:ext cx="5715" cy="0"/>
          </a:xfrm>
          <a:custGeom>
            <a:avLst/>
            <a:gdLst/>
            <a:ahLst/>
            <a:cxnLst/>
            <a:rect l="l" t="t" r="r" b="b"/>
            <a:pathLst>
              <a:path w="5714">
                <a:moveTo>
                  <a:pt x="0" y="0"/>
                </a:moveTo>
                <a:lnTo>
                  <a:pt x="5470" y="0"/>
                </a:lnTo>
              </a:path>
            </a:pathLst>
          </a:custGeom>
          <a:ln w="3175">
            <a:solidFill>
              <a:srgbClr val="000080"/>
            </a:solidFill>
          </a:ln>
        </p:spPr>
        <p:txBody>
          <a:bodyPr wrap="square" lIns="0" tIns="0" rIns="0" bIns="0" rtlCol="0"/>
          <a:lstStyle/>
          <a:p>
            <a:endParaRPr/>
          </a:p>
        </p:txBody>
      </p:sp>
      <p:sp>
        <p:nvSpPr>
          <p:cNvPr id="85" name="object 85"/>
          <p:cNvSpPr/>
          <p:nvPr/>
        </p:nvSpPr>
        <p:spPr>
          <a:xfrm>
            <a:off x="65447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86" name="object 86"/>
          <p:cNvSpPr/>
          <p:nvPr/>
        </p:nvSpPr>
        <p:spPr>
          <a:xfrm>
            <a:off x="6549222" y="2526513"/>
            <a:ext cx="766445" cy="0"/>
          </a:xfrm>
          <a:custGeom>
            <a:avLst/>
            <a:gdLst/>
            <a:ahLst/>
            <a:cxnLst/>
            <a:rect l="l" t="t" r="r" b="b"/>
            <a:pathLst>
              <a:path w="766445">
                <a:moveTo>
                  <a:pt x="0" y="0"/>
                </a:moveTo>
                <a:lnTo>
                  <a:pt x="765992" y="0"/>
                </a:lnTo>
              </a:path>
            </a:pathLst>
          </a:custGeom>
          <a:ln w="6555">
            <a:solidFill>
              <a:srgbClr val="000080"/>
            </a:solidFill>
          </a:ln>
        </p:spPr>
        <p:txBody>
          <a:bodyPr wrap="square" lIns="0" tIns="0" rIns="0" bIns="0" rtlCol="0"/>
          <a:lstStyle/>
          <a:p>
            <a:endParaRPr/>
          </a:p>
        </p:txBody>
      </p:sp>
      <p:sp>
        <p:nvSpPr>
          <p:cNvPr id="87" name="object 87"/>
          <p:cNvSpPr/>
          <p:nvPr/>
        </p:nvSpPr>
        <p:spPr>
          <a:xfrm>
            <a:off x="6551301" y="2525309"/>
            <a:ext cx="765175" cy="0"/>
          </a:xfrm>
          <a:custGeom>
            <a:avLst/>
            <a:gdLst/>
            <a:ahLst/>
            <a:cxnLst/>
            <a:rect l="l" t="t" r="r" b="b"/>
            <a:pathLst>
              <a:path w="765175">
                <a:moveTo>
                  <a:pt x="0" y="0"/>
                </a:moveTo>
                <a:lnTo>
                  <a:pt x="764902" y="0"/>
                </a:lnTo>
              </a:path>
            </a:pathLst>
          </a:custGeom>
          <a:ln w="3175">
            <a:solidFill>
              <a:srgbClr val="000080"/>
            </a:solidFill>
          </a:ln>
        </p:spPr>
        <p:txBody>
          <a:bodyPr wrap="square" lIns="0" tIns="0" rIns="0" bIns="0" rtlCol="0"/>
          <a:lstStyle/>
          <a:p>
            <a:endParaRPr/>
          </a:p>
        </p:txBody>
      </p:sp>
      <p:sp>
        <p:nvSpPr>
          <p:cNvPr id="88" name="object 88"/>
          <p:cNvSpPr/>
          <p:nvPr/>
        </p:nvSpPr>
        <p:spPr>
          <a:xfrm>
            <a:off x="7318492"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89" name="object 89"/>
          <p:cNvSpPr/>
          <p:nvPr/>
        </p:nvSpPr>
        <p:spPr>
          <a:xfrm>
            <a:off x="7317297"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90" name="object 90"/>
          <p:cNvSpPr/>
          <p:nvPr/>
        </p:nvSpPr>
        <p:spPr>
          <a:xfrm>
            <a:off x="7317297" y="2525309"/>
            <a:ext cx="5715" cy="0"/>
          </a:xfrm>
          <a:custGeom>
            <a:avLst/>
            <a:gdLst/>
            <a:ahLst/>
            <a:cxnLst/>
            <a:rect l="l" t="t" r="r" b="b"/>
            <a:pathLst>
              <a:path w="5714">
                <a:moveTo>
                  <a:pt x="0" y="0"/>
                </a:moveTo>
                <a:lnTo>
                  <a:pt x="5468" y="0"/>
                </a:lnTo>
              </a:path>
            </a:pathLst>
          </a:custGeom>
          <a:ln w="3175">
            <a:solidFill>
              <a:srgbClr val="000080"/>
            </a:solidFill>
          </a:ln>
        </p:spPr>
        <p:txBody>
          <a:bodyPr wrap="square" lIns="0" tIns="0" rIns="0" bIns="0" rtlCol="0"/>
          <a:lstStyle/>
          <a:p>
            <a:endParaRPr/>
          </a:p>
        </p:txBody>
      </p:sp>
      <p:sp>
        <p:nvSpPr>
          <p:cNvPr id="91" name="object 91"/>
          <p:cNvSpPr/>
          <p:nvPr/>
        </p:nvSpPr>
        <p:spPr>
          <a:xfrm>
            <a:off x="7317297"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2" name="object 92"/>
          <p:cNvSpPr/>
          <p:nvPr/>
        </p:nvSpPr>
        <p:spPr>
          <a:xfrm>
            <a:off x="7321782" y="2526513"/>
            <a:ext cx="876935" cy="0"/>
          </a:xfrm>
          <a:custGeom>
            <a:avLst/>
            <a:gdLst/>
            <a:ahLst/>
            <a:cxnLst/>
            <a:rect l="l" t="t" r="r" b="b"/>
            <a:pathLst>
              <a:path w="876934">
                <a:moveTo>
                  <a:pt x="0" y="0"/>
                </a:moveTo>
                <a:lnTo>
                  <a:pt x="876511" y="0"/>
                </a:lnTo>
              </a:path>
            </a:pathLst>
          </a:custGeom>
          <a:ln w="6555">
            <a:solidFill>
              <a:srgbClr val="000080"/>
            </a:solidFill>
          </a:ln>
        </p:spPr>
        <p:txBody>
          <a:bodyPr wrap="square" lIns="0" tIns="0" rIns="0" bIns="0" rtlCol="0"/>
          <a:lstStyle/>
          <a:p>
            <a:endParaRPr/>
          </a:p>
        </p:txBody>
      </p:sp>
      <p:sp>
        <p:nvSpPr>
          <p:cNvPr id="93" name="object 93"/>
          <p:cNvSpPr/>
          <p:nvPr/>
        </p:nvSpPr>
        <p:spPr>
          <a:xfrm>
            <a:off x="7323860" y="2525309"/>
            <a:ext cx="875665" cy="0"/>
          </a:xfrm>
          <a:custGeom>
            <a:avLst/>
            <a:gdLst/>
            <a:ahLst/>
            <a:cxnLst/>
            <a:rect l="l" t="t" r="r" b="b"/>
            <a:pathLst>
              <a:path w="875665">
                <a:moveTo>
                  <a:pt x="0" y="0"/>
                </a:moveTo>
                <a:lnTo>
                  <a:pt x="875408" y="0"/>
                </a:lnTo>
              </a:path>
            </a:pathLst>
          </a:custGeom>
          <a:ln w="3175">
            <a:solidFill>
              <a:srgbClr val="000080"/>
            </a:solidFill>
          </a:ln>
        </p:spPr>
        <p:txBody>
          <a:bodyPr wrap="square" lIns="0" tIns="0" rIns="0" bIns="0" rtlCol="0"/>
          <a:lstStyle/>
          <a:p>
            <a:endParaRPr/>
          </a:p>
        </p:txBody>
      </p:sp>
      <p:sp>
        <p:nvSpPr>
          <p:cNvPr id="94" name="object 94"/>
          <p:cNvSpPr/>
          <p:nvPr/>
        </p:nvSpPr>
        <p:spPr>
          <a:xfrm>
            <a:off x="8201548"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95" name="object 95"/>
          <p:cNvSpPr/>
          <p:nvPr/>
        </p:nvSpPr>
        <p:spPr>
          <a:xfrm>
            <a:off x="8200362"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96" name="object 96"/>
          <p:cNvSpPr/>
          <p:nvPr/>
        </p:nvSpPr>
        <p:spPr>
          <a:xfrm>
            <a:off x="8200362"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97" name="object 97"/>
          <p:cNvSpPr/>
          <p:nvPr/>
        </p:nvSpPr>
        <p:spPr>
          <a:xfrm>
            <a:off x="8200362"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98" name="object 98"/>
          <p:cNvSpPr/>
          <p:nvPr/>
        </p:nvSpPr>
        <p:spPr>
          <a:xfrm>
            <a:off x="8204828" y="2526513"/>
            <a:ext cx="838835" cy="0"/>
          </a:xfrm>
          <a:custGeom>
            <a:avLst/>
            <a:gdLst/>
            <a:ahLst/>
            <a:cxnLst/>
            <a:rect l="l" t="t" r="r" b="b"/>
            <a:pathLst>
              <a:path w="838834">
                <a:moveTo>
                  <a:pt x="0" y="0"/>
                </a:moveTo>
                <a:lnTo>
                  <a:pt x="838210" y="0"/>
                </a:lnTo>
              </a:path>
            </a:pathLst>
          </a:custGeom>
          <a:ln w="6555">
            <a:solidFill>
              <a:srgbClr val="000080"/>
            </a:solidFill>
          </a:ln>
        </p:spPr>
        <p:txBody>
          <a:bodyPr wrap="square" lIns="0" tIns="0" rIns="0" bIns="0" rtlCol="0"/>
          <a:lstStyle/>
          <a:p>
            <a:endParaRPr/>
          </a:p>
        </p:txBody>
      </p:sp>
      <p:sp>
        <p:nvSpPr>
          <p:cNvPr id="99" name="object 99"/>
          <p:cNvSpPr/>
          <p:nvPr/>
        </p:nvSpPr>
        <p:spPr>
          <a:xfrm>
            <a:off x="8206924" y="2525309"/>
            <a:ext cx="837565" cy="0"/>
          </a:xfrm>
          <a:custGeom>
            <a:avLst/>
            <a:gdLst/>
            <a:ahLst/>
            <a:cxnLst/>
            <a:rect l="l" t="t" r="r" b="b"/>
            <a:pathLst>
              <a:path w="837565">
                <a:moveTo>
                  <a:pt x="0" y="0"/>
                </a:moveTo>
                <a:lnTo>
                  <a:pt x="837116" y="0"/>
                </a:lnTo>
              </a:path>
            </a:pathLst>
          </a:custGeom>
          <a:ln w="3175">
            <a:solidFill>
              <a:srgbClr val="000080"/>
            </a:solidFill>
          </a:ln>
        </p:spPr>
        <p:txBody>
          <a:bodyPr wrap="square" lIns="0" tIns="0" rIns="0" bIns="0" rtlCol="0"/>
          <a:lstStyle/>
          <a:p>
            <a:endParaRPr/>
          </a:p>
        </p:txBody>
      </p:sp>
      <p:sp>
        <p:nvSpPr>
          <p:cNvPr id="100" name="object 100"/>
          <p:cNvSpPr/>
          <p:nvPr/>
        </p:nvSpPr>
        <p:spPr>
          <a:xfrm>
            <a:off x="9046321"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1" name="object 101"/>
          <p:cNvSpPr/>
          <p:nvPr/>
        </p:nvSpPr>
        <p:spPr>
          <a:xfrm>
            <a:off x="9045135"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2" name="object 102"/>
          <p:cNvSpPr/>
          <p:nvPr/>
        </p:nvSpPr>
        <p:spPr>
          <a:xfrm>
            <a:off x="9045135"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3" name="object 103"/>
          <p:cNvSpPr/>
          <p:nvPr/>
        </p:nvSpPr>
        <p:spPr>
          <a:xfrm>
            <a:off x="9045135"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04" name="object 104"/>
          <p:cNvSpPr/>
          <p:nvPr/>
        </p:nvSpPr>
        <p:spPr>
          <a:xfrm>
            <a:off x="9049601" y="2526513"/>
            <a:ext cx="635635" cy="0"/>
          </a:xfrm>
          <a:custGeom>
            <a:avLst/>
            <a:gdLst/>
            <a:ahLst/>
            <a:cxnLst/>
            <a:rect l="l" t="t" r="r" b="b"/>
            <a:pathLst>
              <a:path w="635634">
                <a:moveTo>
                  <a:pt x="0" y="0"/>
                </a:moveTo>
                <a:lnTo>
                  <a:pt x="635557" y="0"/>
                </a:lnTo>
              </a:path>
            </a:pathLst>
          </a:custGeom>
          <a:ln w="6555">
            <a:solidFill>
              <a:srgbClr val="000080"/>
            </a:solidFill>
          </a:ln>
        </p:spPr>
        <p:txBody>
          <a:bodyPr wrap="square" lIns="0" tIns="0" rIns="0" bIns="0" rtlCol="0"/>
          <a:lstStyle/>
          <a:p>
            <a:endParaRPr/>
          </a:p>
        </p:txBody>
      </p:sp>
      <p:sp>
        <p:nvSpPr>
          <p:cNvPr id="105" name="object 105"/>
          <p:cNvSpPr/>
          <p:nvPr/>
        </p:nvSpPr>
        <p:spPr>
          <a:xfrm>
            <a:off x="9051697" y="2525309"/>
            <a:ext cx="635000" cy="0"/>
          </a:xfrm>
          <a:custGeom>
            <a:avLst/>
            <a:gdLst/>
            <a:ahLst/>
            <a:cxnLst/>
            <a:rect l="l" t="t" r="r" b="b"/>
            <a:pathLst>
              <a:path w="635000">
                <a:moveTo>
                  <a:pt x="0" y="0"/>
                </a:moveTo>
                <a:lnTo>
                  <a:pt x="634491" y="0"/>
                </a:lnTo>
              </a:path>
            </a:pathLst>
          </a:custGeom>
          <a:ln w="3175">
            <a:solidFill>
              <a:srgbClr val="000080"/>
            </a:solidFill>
          </a:ln>
        </p:spPr>
        <p:txBody>
          <a:bodyPr wrap="square" lIns="0" tIns="0" rIns="0" bIns="0" rtlCol="0"/>
          <a:lstStyle/>
          <a:p>
            <a:endParaRPr/>
          </a:p>
        </p:txBody>
      </p:sp>
      <p:sp>
        <p:nvSpPr>
          <p:cNvPr id="106" name="object 106"/>
          <p:cNvSpPr/>
          <p:nvPr/>
        </p:nvSpPr>
        <p:spPr>
          <a:xfrm>
            <a:off x="9688469" y="1600152"/>
            <a:ext cx="0" cy="929640"/>
          </a:xfrm>
          <a:custGeom>
            <a:avLst/>
            <a:gdLst/>
            <a:ahLst/>
            <a:cxnLst/>
            <a:rect l="l" t="t" r="r" b="b"/>
            <a:pathLst>
              <a:path h="929639">
                <a:moveTo>
                  <a:pt x="0" y="0"/>
                </a:moveTo>
                <a:lnTo>
                  <a:pt x="0" y="929639"/>
                </a:lnTo>
              </a:path>
            </a:pathLst>
          </a:custGeom>
          <a:ln w="6565">
            <a:solidFill>
              <a:srgbClr val="000080"/>
            </a:solidFill>
          </a:ln>
        </p:spPr>
        <p:txBody>
          <a:bodyPr wrap="square" lIns="0" tIns="0" rIns="0" bIns="0" rtlCol="0"/>
          <a:lstStyle/>
          <a:p>
            <a:endParaRPr/>
          </a:p>
        </p:txBody>
      </p:sp>
      <p:sp>
        <p:nvSpPr>
          <p:cNvPr id="107" name="object 107"/>
          <p:cNvSpPr/>
          <p:nvPr/>
        </p:nvSpPr>
        <p:spPr>
          <a:xfrm>
            <a:off x="9687283" y="2178510"/>
            <a:ext cx="0" cy="346075"/>
          </a:xfrm>
          <a:custGeom>
            <a:avLst/>
            <a:gdLst/>
            <a:ahLst/>
            <a:cxnLst/>
            <a:rect l="l" t="t" r="r" b="b"/>
            <a:pathLst>
              <a:path h="346075">
                <a:moveTo>
                  <a:pt x="0" y="0"/>
                </a:moveTo>
                <a:lnTo>
                  <a:pt x="0" y="345708"/>
                </a:lnTo>
              </a:path>
            </a:pathLst>
          </a:custGeom>
          <a:ln w="3175">
            <a:solidFill>
              <a:srgbClr val="000080"/>
            </a:solidFill>
          </a:ln>
        </p:spPr>
        <p:txBody>
          <a:bodyPr wrap="square" lIns="0" tIns="0" rIns="0" bIns="0" rtlCol="0"/>
          <a:lstStyle/>
          <a:p>
            <a:endParaRPr/>
          </a:p>
        </p:txBody>
      </p:sp>
      <p:sp>
        <p:nvSpPr>
          <p:cNvPr id="108" name="object 108"/>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09" name="object 109"/>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0" name="object 110"/>
          <p:cNvSpPr/>
          <p:nvPr/>
        </p:nvSpPr>
        <p:spPr>
          <a:xfrm>
            <a:off x="9687283" y="2525309"/>
            <a:ext cx="5715" cy="0"/>
          </a:xfrm>
          <a:custGeom>
            <a:avLst/>
            <a:gdLst/>
            <a:ahLst/>
            <a:cxnLst/>
            <a:rect l="l" t="t" r="r" b="b"/>
            <a:pathLst>
              <a:path w="5715">
                <a:moveTo>
                  <a:pt x="0" y="0"/>
                </a:moveTo>
                <a:lnTo>
                  <a:pt x="5468" y="0"/>
                </a:lnTo>
              </a:path>
            </a:pathLst>
          </a:custGeom>
          <a:ln w="3175">
            <a:solidFill>
              <a:srgbClr val="000080"/>
            </a:solidFill>
          </a:ln>
        </p:spPr>
        <p:txBody>
          <a:bodyPr wrap="square" lIns="0" tIns="0" rIns="0" bIns="0" rtlCol="0"/>
          <a:lstStyle/>
          <a:p>
            <a:endParaRPr/>
          </a:p>
        </p:txBody>
      </p:sp>
      <p:sp>
        <p:nvSpPr>
          <p:cNvPr id="111" name="object 111"/>
          <p:cNvSpPr/>
          <p:nvPr/>
        </p:nvSpPr>
        <p:spPr>
          <a:xfrm>
            <a:off x="9687283" y="2525309"/>
            <a:ext cx="0" cy="5715"/>
          </a:xfrm>
          <a:custGeom>
            <a:avLst/>
            <a:gdLst/>
            <a:ahLst/>
            <a:cxnLst/>
            <a:rect l="l" t="t" r="r" b="b"/>
            <a:pathLst>
              <a:path h="5714">
                <a:moveTo>
                  <a:pt x="0" y="0"/>
                </a:moveTo>
                <a:lnTo>
                  <a:pt x="0" y="5463"/>
                </a:lnTo>
              </a:path>
            </a:pathLst>
          </a:custGeom>
          <a:ln w="3175">
            <a:solidFill>
              <a:srgbClr val="000080"/>
            </a:solidFill>
          </a:ln>
        </p:spPr>
        <p:txBody>
          <a:bodyPr wrap="square" lIns="0" tIns="0" rIns="0" bIns="0" rtlCol="0"/>
          <a:lstStyle/>
          <a:p>
            <a:endParaRPr/>
          </a:p>
        </p:txBody>
      </p:sp>
      <p:sp>
        <p:nvSpPr>
          <p:cNvPr id="112" name="object 112"/>
          <p:cNvSpPr txBox="1"/>
          <p:nvPr/>
        </p:nvSpPr>
        <p:spPr>
          <a:xfrm>
            <a:off x="6516824" y="2516006"/>
            <a:ext cx="34290"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spc="5" dirty="0">
                <a:latin typeface="Arial" panose="020B0604020202020204"/>
                <a:cs typeface="Arial" panose="020B0604020202020204"/>
              </a:rPr>
              <a:t>10</a:t>
            </a:r>
            <a:endParaRPr sz="100">
              <a:latin typeface="Arial" panose="020B0604020202020204"/>
              <a:cs typeface="Arial" panose="020B0604020202020204"/>
            </a:endParaRPr>
          </a:p>
        </p:txBody>
      </p:sp>
      <p:sp>
        <p:nvSpPr>
          <p:cNvPr id="113" name="object 113"/>
          <p:cNvSpPr txBox="1">
            <a:spLocks noGrp="1"/>
          </p:cNvSpPr>
          <p:nvPr>
            <p:ph type="title"/>
          </p:nvPr>
        </p:nvSpPr>
        <p:spPr>
          <a:prstGeom prst="rect">
            <a:avLst/>
          </a:prstGeom>
        </p:spPr>
        <p:txBody>
          <a:bodyPr>
            <a:normAutofit/>
          </a:bodyPr>
          <a:lstStyle/>
          <a:p>
            <a:r>
              <a:rPr lang="en-MY" altLang="en-US">
                <a:sym typeface="+mn-ea"/>
              </a:rPr>
              <a:t>Apply Model to Test Data</a:t>
            </a:r>
          </a:p>
        </p:txBody>
      </p:sp>
      <p:sp>
        <p:nvSpPr>
          <p:cNvPr id="114" name="object 114"/>
          <p:cNvSpPr/>
          <p:nvPr/>
        </p:nvSpPr>
        <p:spPr>
          <a:xfrm>
            <a:off x="6015735" y="2590800"/>
            <a:ext cx="3128645" cy="1835785"/>
          </a:xfrm>
          <a:custGeom>
            <a:avLst/>
            <a:gdLst/>
            <a:ahLst/>
            <a:cxnLst/>
            <a:rect l="l" t="t" r="r" b="b"/>
            <a:pathLst>
              <a:path w="3128645" h="1835785">
                <a:moveTo>
                  <a:pt x="3111805" y="25273"/>
                </a:moveTo>
                <a:lnTo>
                  <a:pt x="3069463" y="25273"/>
                </a:lnTo>
                <a:lnTo>
                  <a:pt x="3077464" y="38862"/>
                </a:lnTo>
                <a:lnTo>
                  <a:pt x="3066521" y="45285"/>
                </a:lnTo>
                <a:lnTo>
                  <a:pt x="3081782" y="71374"/>
                </a:lnTo>
                <a:lnTo>
                  <a:pt x="3111805" y="25273"/>
                </a:lnTo>
                <a:close/>
              </a:path>
              <a:path w="3128645" h="1835785">
                <a:moveTo>
                  <a:pt x="3058542" y="31643"/>
                </a:moveTo>
                <a:lnTo>
                  <a:pt x="3014598" y="57276"/>
                </a:lnTo>
                <a:lnTo>
                  <a:pt x="3022727" y="70992"/>
                </a:lnTo>
                <a:lnTo>
                  <a:pt x="3066521" y="45285"/>
                </a:lnTo>
                <a:lnTo>
                  <a:pt x="3058542" y="31643"/>
                </a:lnTo>
                <a:close/>
              </a:path>
              <a:path w="3128645" h="1835785">
                <a:moveTo>
                  <a:pt x="3069463" y="25273"/>
                </a:moveTo>
                <a:lnTo>
                  <a:pt x="3058542" y="31643"/>
                </a:lnTo>
                <a:lnTo>
                  <a:pt x="3066521" y="45285"/>
                </a:lnTo>
                <a:lnTo>
                  <a:pt x="3077464" y="38862"/>
                </a:lnTo>
                <a:lnTo>
                  <a:pt x="3069463" y="25273"/>
                </a:lnTo>
                <a:close/>
              </a:path>
              <a:path w="3128645" h="1835785">
                <a:moveTo>
                  <a:pt x="3128264" y="0"/>
                </a:moveTo>
                <a:lnTo>
                  <a:pt x="3043300" y="5587"/>
                </a:lnTo>
                <a:lnTo>
                  <a:pt x="3058542" y="31643"/>
                </a:lnTo>
                <a:lnTo>
                  <a:pt x="3069463" y="25273"/>
                </a:lnTo>
                <a:lnTo>
                  <a:pt x="3111805" y="25273"/>
                </a:lnTo>
                <a:lnTo>
                  <a:pt x="3128264" y="0"/>
                </a:lnTo>
                <a:close/>
              </a:path>
              <a:path w="3128645" h="1835785">
                <a:moveTo>
                  <a:pt x="2973578" y="81407"/>
                </a:moveTo>
                <a:lnTo>
                  <a:pt x="2918714" y="113411"/>
                </a:lnTo>
                <a:lnTo>
                  <a:pt x="2926715" y="127126"/>
                </a:lnTo>
                <a:lnTo>
                  <a:pt x="2981579" y="95123"/>
                </a:lnTo>
                <a:lnTo>
                  <a:pt x="2973578" y="81407"/>
                </a:lnTo>
                <a:close/>
              </a:path>
              <a:path w="3128645" h="1835785">
                <a:moveTo>
                  <a:pt x="2877692" y="137540"/>
                </a:moveTo>
                <a:lnTo>
                  <a:pt x="2822829" y="169545"/>
                </a:lnTo>
                <a:lnTo>
                  <a:pt x="2830830" y="183261"/>
                </a:lnTo>
                <a:lnTo>
                  <a:pt x="2885693" y="151257"/>
                </a:lnTo>
                <a:lnTo>
                  <a:pt x="2877692" y="137540"/>
                </a:lnTo>
                <a:close/>
              </a:path>
              <a:path w="3128645" h="1835785">
                <a:moveTo>
                  <a:pt x="2781808" y="193675"/>
                </a:moveTo>
                <a:lnTo>
                  <a:pt x="2726943" y="225678"/>
                </a:lnTo>
                <a:lnTo>
                  <a:pt x="2734944" y="239395"/>
                </a:lnTo>
                <a:lnTo>
                  <a:pt x="2789809" y="207390"/>
                </a:lnTo>
                <a:lnTo>
                  <a:pt x="2781808" y="193675"/>
                </a:lnTo>
                <a:close/>
              </a:path>
              <a:path w="3128645" h="1835785">
                <a:moveTo>
                  <a:pt x="2685795" y="249809"/>
                </a:moveTo>
                <a:lnTo>
                  <a:pt x="2631059" y="281813"/>
                </a:lnTo>
                <a:lnTo>
                  <a:pt x="2639060" y="295528"/>
                </a:lnTo>
                <a:lnTo>
                  <a:pt x="2693923" y="263525"/>
                </a:lnTo>
                <a:lnTo>
                  <a:pt x="2685795" y="249809"/>
                </a:lnTo>
                <a:close/>
              </a:path>
              <a:path w="3128645" h="1835785">
                <a:moveTo>
                  <a:pt x="2589911" y="305942"/>
                </a:moveTo>
                <a:lnTo>
                  <a:pt x="2535173" y="337947"/>
                </a:lnTo>
                <a:lnTo>
                  <a:pt x="2543174" y="351663"/>
                </a:lnTo>
                <a:lnTo>
                  <a:pt x="2597912" y="319659"/>
                </a:lnTo>
                <a:lnTo>
                  <a:pt x="2589911" y="305942"/>
                </a:lnTo>
                <a:close/>
              </a:path>
              <a:path w="3128645" h="1835785">
                <a:moveTo>
                  <a:pt x="2494025" y="362076"/>
                </a:moveTo>
                <a:lnTo>
                  <a:pt x="2439289" y="394080"/>
                </a:lnTo>
                <a:lnTo>
                  <a:pt x="2447290" y="407797"/>
                </a:lnTo>
                <a:lnTo>
                  <a:pt x="2502027" y="375792"/>
                </a:lnTo>
                <a:lnTo>
                  <a:pt x="2494025" y="362076"/>
                </a:lnTo>
                <a:close/>
              </a:path>
              <a:path w="3128645" h="1835785">
                <a:moveTo>
                  <a:pt x="2398141" y="418211"/>
                </a:moveTo>
                <a:lnTo>
                  <a:pt x="2343277" y="450214"/>
                </a:lnTo>
                <a:lnTo>
                  <a:pt x="2351405" y="463930"/>
                </a:lnTo>
                <a:lnTo>
                  <a:pt x="2406141" y="431926"/>
                </a:lnTo>
                <a:lnTo>
                  <a:pt x="2398141" y="418211"/>
                </a:lnTo>
                <a:close/>
              </a:path>
              <a:path w="3128645" h="1835785">
                <a:moveTo>
                  <a:pt x="2302256" y="474345"/>
                </a:moveTo>
                <a:lnTo>
                  <a:pt x="2247391" y="506349"/>
                </a:lnTo>
                <a:lnTo>
                  <a:pt x="2255392" y="520064"/>
                </a:lnTo>
                <a:lnTo>
                  <a:pt x="2310257" y="488061"/>
                </a:lnTo>
                <a:lnTo>
                  <a:pt x="2302256" y="474345"/>
                </a:lnTo>
                <a:close/>
              </a:path>
              <a:path w="3128645" h="1835785">
                <a:moveTo>
                  <a:pt x="2206370" y="530478"/>
                </a:moveTo>
                <a:lnTo>
                  <a:pt x="2151507" y="562483"/>
                </a:lnTo>
                <a:lnTo>
                  <a:pt x="2159508" y="576199"/>
                </a:lnTo>
                <a:lnTo>
                  <a:pt x="2214371" y="544195"/>
                </a:lnTo>
                <a:lnTo>
                  <a:pt x="2206370" y="530478"/>
                </a:lnTo>
                <a:close/>
              </a:path>
              <a:path w="3128645" h="1835785">
                <a:moveTo>
                  <a:pt x="2110486" y="586613"/>
                </a:moveTo>
                <a:lnTo>
                  <a:pt x="2055621" y="618744"/>
                </a:lnTo>
                <a:lnTo>
                  <a:pt x="2063622" y="632333"/>
                </a:lnTo>
                <a:lnTo>
                  <a:pt x="2118487" y="600328"/>
                </a:lnTo>
                <a:lnTo>
                  <a:pt x="2110486" y="586613"/>
                </a:lnTo>
                <a:close/>
              </a:path>
              <a:path w="3128645" h="1835785">
                <a:moveTo>
                  <a:pt x="2014473" y="642747"/>
                </a:moveTo>
                <a:lnTo>
                  <a:pt x="1959737" y="674877"/>
                </a:lnTo>
                <a:lnTo>
                  <a:pt x="1967738" y="688466"/>
                </a:lnTo>
                <a:lnTo>
                  <a:pt x="2022602" y="656463"/>
                </a:lnTo>
                <a:lnTo>
                  <a:pt x="2014473" y="642747"/>
                </a:lnTo>
                <a:close/>
              </a:path>
              <a:path w="3128645" h="1835785">
                <a:moveTo>
                  <a:pt x="1918589" y="698880"/>
                </a:moveTo>
                <a:lnTo>
                  <a:pt x="1863852" y="731012"/>
                </a:lnTo>
                <a:lnTo>
                  <a:pt x="1871852" y="744601"/>
                </a:lnTo>
                <a:lnTo>
                  <a:pt x="1926589" y="712597"/>
                </a:lnTo>
                <a:lnTo>
                  <a:pt x="1918589" y="698880"/>
                </a:lnTo>
                <a:close/>
              </a:path>
              <a:path w="3128645" h="1835785">
                <a:moveTo>
                  <a:pt x="1822703" y="755014"/>
                </a:moveTo>
                <a:lnTo>
                  <a:pt x="1767966" y="787146"/>
                </a:lnTo>
                <a:lnTo>
                  <a:pt x="1775967" y="800735"/>
                </a:lnTo>
                <a:lnTo>
                  <a:pt x="1830704" y="768730"/>
                </a:lnTo>
                <a:lnTo>
                  <a:pt x="1822703" y="755014"/>
                </a:lnTo>
                <a:close/>
              </a:path>
              <a:path w="3128645" h="1835785">
                <a:moveTo>
                  <a:pt x="1726818" y="811149"/>
                </a:moveTo>
                <a:lnTo>
                  <a:pt x="1672081" y="843279"/>
                </a:lnTo>
                <a:lnTo>
                  <a:pt x="1680083" y="856996"/>
                </a:lnTo>
                <a:lnTo>
                  <a:pt x="1734819" y="824864"/>
                </a:lnTo>
                <a:lnTo>
                  <a:pt x="1726818" y="811149"/>
                </a:lnTo>
                <a:close/>
              </a:path>
              <a:path w="3128645" h="1835785">
                <a:moveTo>
                  <a:pt x="1630934" y="867283"/>
                </a:moveTo>
                <a:lnTo>
                  <a:pt x="1576069" y="899413"/>
                </a:lnTo>
                <a:lnTo>
                  <a:pt x="1584198" y="913129"/>
                </a:lnTo>
                <a:lnTo>
                  <a:pt x="1638935" y="880999"/>
                </a:lnTo>
                <a:lnTo>
                  <a:pt x="1630934" y="867283"/>
                </a:lnTo>
                <a:close/>
              </a:path>
              <a:path w="3128645" h="1835785">
                <a:moveTo>
                  <a:pt x="1535049" y="923416"/>
                </a:moveTo>
                <a:lnTo>
                  <a:pt x="1480185" y="955548"/>
                </a:lnTo>
                <a:lnTo>
                  <a:pt x="1488186" y="969263"/>
                </a:lnTo>
                <a:lnTo>
                  <a:pt x="1543050" y="937133"/>
                </a:lnTo>
                <a:lnTo>
                  <a:pt x="1535049" y="923416"/>
                </a:lnTo>
                <a:close/>
              </a:path>
              <a:path w="3128645" h="1835785">
                <a:moveTo>
                  <a:pt x="1439164" y="979551"/>
                </a:moveTo>
                <a:lnTo>
                  <a:pt x="1384300" y="1011682"/>
                </a:lnTo>
                <a:lnTo>
                  <a:pt x="1392301" y="1025398"/>
                </a:lnTo>
                <a:lnTo>
                  <a:pt x="1447164" y="993266"/>
                </a:lnTo>
                <a:lnTo>
                  <a:pt x="1439164" y="979551"/>
                </a:lnTo>
                <a:close/>
              </a:path>
              <a:path w="3128645" h="1835785">
                <a:moveTo>
                  <a:pt x="1343152" y="1035685"/>
                </a:moveTo>
                <a:lnTo>
                  <a:pt x="1288414" y="1067816"/>
                </a:lnTo>
                <a:lnTo>
                  <a:pt x="1296415" y="1081532"/>
                </a:lnTo>
                <a:lnTo>
                  <a:pt x="1351279" y="1049401"/>
                </a:lnTo>
                <a:lnTo>
                  <a:pt x="1343152" y="1035685"/>
                </a:lnTo>
                <a:close/>
              </a:path>
              <a:path w="3128645" h="1835785">
                <a:moveTo>
                  <a:pt x="1247266" y="1091819"/>
                </a:moveTo>
                <a:lnTo>
                  <a:pt x="1192529" y="1123950"/>
                </a:lnTo>
                <a:lnTo>
                  <a:pt x="1200530" y="1137666"/>
                </a:lnTo>
                <a:lnTo>
                  <a:pt x="1255267" y="1105535"/>
                </a:lnTo>
                <a:lnTo>
                  <a:pt x="1247266" y="1091819"/>
                </a:lnTo>
                <a:close/>
              </a:path>
              <a:path w="3128645" h="1835785">
                <a:moveTo>
                  <a:pt x="1151381" y="1147952"/>
                </a:moveTo>
                <a:lnTo>
                  <a:pt x="1096644" y="1180083"/>
                </a:lnTo>
                <a:lnTo>
                  <a:pt x="1104646" y="1193800"/>
                </a:lnTo>
                <a:lnTo>
                  <a:pt x="1159383" y="1161669"/>
                </a:lnTo>
                <a:lnTo>
                  <a:pt x="1151381" y="1147952"/>
                </a:lnTo>
                <a:close/>
              </a:path>
              <a:path w="3128645" h="1835785">
                <a:moveTo>
                  <a:pt x="1055497" y="1204087"/>
                </a:moveTo>
                <a:lnTo>
                  <a:pt x="1000760" y="1236218"/>
                </a:lnTo>
                <a:lnTo>
                  <a:pt x="1008761" y="1249933"/>
                </a:lnTo>
                <a:lnTo>
                  <a:pt x="1063498" y="1217802"/>
                </a:lnTo>
                <a:lnTo>
                  <a:pt x="1055497" y="1204087"/>
                </a:lnTo>
                <a:close/>
              </a:path>
              <a:path w="3128645" h="1835785">
                <a:moveTo>
                  <a:pt x="959612" y="1260220"/>
                </a:moveTo>
                <a:lnTo>
                  <a:pt x="904748" y="1292352"/>
                </a:lnTo>
                <a:lnTo>
                  <a:pt x="912876" y="1306068"/>
                </a:lnTo>
                <a:lnTo>
                  <a:pt x="967613" y="1273937"/>
                </a:lnTo>
                <a:lnTo>
                  <a:pt x="959612" y="1260220"/>
                </a:lnTo>
                <a:close/>
              </a:path>
              <a:path w="3128645" h="1835785">
                <a:moveTo>
                  <a:pt x="863726" y="1316355"/>
                </a:moveTo>
                <a:lnTo>
                  <a:pt x="808863" y="1348486"/>
                </a:lnTo>
                <a:lnTo>
                  <a:pt x="816863" y="1362202"/>
                </a:lnTo>
                <a:lnTo>
                  <a:pt x="871727" y="1330070"/>
                </a:lnTo>
                <a:lnTo>
                  <a:pt x="863726" y="1316355"/>
                </a:lnTo>
                <a:close/>
              </a:path>
              <a:path w="3128645" h="1835785">
                <a:moveTo>
                  <a:pt x="767841" y="1372489"/>
                </a:moveTo>
                <a:lnTo>
                  <a:pt x="712977" y="1404620"/>
                </a:lnTo>
                <a:lnTo>
                  <a:pt x="720978" y="1418336"/>
                </a:lnTo>
                <a:lnTo>
                  <a:pt x="775842" y="1386205"/>
                </a:lnTo>
                <a:lnTo>
                  <a:pt x="767841" y="1372489"/>
                </a:lnTo>
                <a:close/>
              </a:path>
              <a:path w="3128645" h="1835785">
                <a:moveTo>
                  <a:pt x="671956" y="1428623"/>
                </a:moveTo>
                <a:lnTo>
                  <a:pt x="617092" y="1460754"/>
                </a:lnTo>
                <a:lnTo>
                  <a:pt x="625093" y="1474470"/>
                </a:lnTo>
                <a:lnTo>
                  <a:pt x="679958" y="1442339"/>
                </a:lnTo>
                <a:lnTo>
                  <a:pt x="671956" y="1428623"/>
                </a:lnTo>
                <a:close/>
              </a:path>
              <a:path w="3128645" h="1835785">
                <a:moveTo>
                  <a:pt x="575944" y="1484757"/>
                </a:moveTo>
                <a:lnTo>
                  <a:pt x="521208" y="1516888"/>
                </a:lnTo>
                <a:lnTo>
                  <a:pt x="529209" y="1530604"/>
                </a:lnTo>
                <a:lnTo>
                  <a:pt x="584073" y="1498473"/>
                </a:lnTo>
                <a:lnTo>
                  <a:pt x="575944" y="1484757"/>
                </a:lnTo>
                <a:close/>
              </a:path>
              <a:path w="3128645" h="1835785">
                <a:moveTo>
                  <a:pt x="480060" y="1540891"/>
                </a:moveTo>
                <a:lnTo>
                  <a:pt x="425323" y="1573022"/>
                </a:lnTo>
                <a:lnTo>
                  <a:pt x="433324" y="1586738"/>
                </a:lnTo>
                <a:lnTo>
                  <a:pt x="488061" y="1554607"/>
                </a:lnTo>
                <a:lnTo>
                  <a:pt x="480060" y="1540891"/>
                </a:lnTo>
                <a:close/>
              </a:path>
              <a:path w="3128645" h="1835785">
                <a:moveTo>
                  <a:pt x="384175" y="1597152"/>
                </a:moveTo>
                <a:lnTo>
                  <a:pt x="329438" y="1629156"/>
                </a:lnTo>
                <a:lnTo>
                  <a:pt x="337438" y="1642872"/>
                </a:lnTo>
                <a:lnTo>
                  <a:pt x="392175" y="1610741"/>
                </a:lnTo>
                <a:lnTo>
                  <a:pt x="384175" y="1597152"/>
                </a:lnTo>
                <a:close/>
              </a:path>
              <a:path w="3128645" h="1835785">
                <a:moveTo>
                  <a:pt x="288289" y="1653286"/>
                </a:moveTo>
                <a:lnTo>
                  <a:pt x="233425" y="1685289"/>
                </a:lnTo>
                <a:lnTo>
                  <a:pt x="241553" y="1699006"/>
                </a:lnTo>
                <a:lnTo>
                  <a:pt x="296290" y="1666875"/>
                </a:lnTo>
                <a:lnTo>
                  <a:pt x="288289" y="1653286"/>
                </a:lnTo>
                <a:close/>
              </a:path>
              <a:path w="3128645" h="1835785">
                <a:moveTo>
                  <a:pt x="192404" y="1709420"/>
                </a:moveTo>
                <a:lnTo>
                  <a:pt x="137540" y="1741424"/>
                </a:lnTo>
                <a:lnTo>
                  <a:pt x="145541" y="1755139"/>
                </a:lnTo>
                <a:lnTo>
                  <a:pt x="200405" y="1723008"/>
                </a:lnTo>
                <a:lnTo>
                  <a:pt x="192404" y="1709420"/>
                </a:lnTo>
                <a:close/>
              </a:path>
              <a:path w="3128645" h="1835785">
                <a:moveTo>
                  <a:pt x="96519" y="1765554"/>
                </a:moveTo>
                <a:lnTo>
                  <a:pt x="41655" y="1797558"/>
                </a:lnTo>
                <a:lnTo>
                  <a:pt x="49656" y="1811274"/>
                </a:lnTo>
                <a:lnTo>
                  <a:pt x="104521" y="1779143"/>
                </a:lnTo>
                <a:lnTo>
                  <a:pt x="96519" y="1765554"/>
                </a:lnTo>
                <a:close/>
              </a:path>
              <a:path w="3128645" h="1835785">
                <a:moveTo>
                  <a:pt x="635" y="1821688"/>
                </a:moveTo>
                <a:lnTo>
                  <a:pt x="0" y="1821942"/>
                </a:lnTo>
                <a:lnTo>
                  <a:pt x="8127" y="1835658"/>
                </a:lnTo>
                <a:lnTo>
                  <a:pt x="8636" y="1835404"/>
                </a:lnTo>
                <a:lnTo>
                  <a:pt x="635" y="1821688"/>
                </a:lnTo>
                <a:close/>
              </a:path>
            </a:pathLst>
          </a:custGeom>
          <a:solidFill>
            <a:srgbClr val="FF0000"/>
          </a:solidFill>
        </p:spPr>
        <p:txBody>
          <a:bodyPr wrap="square" lIns="0" tIns="0" rIns="0" bIns="0" rtlCol="0"/>
          <a:lstStyle/>
          <a:p>
            <a:endParaRPr/>
          </a:p>
        </p:txBody>
      </p:sp>
      <p:sp>
        <p:nvSpPr>
          <p:cNvPr id="115" name="object 115"/>
          <p:cNvSpPr txBox="1"/>
          <p:nvPr/>
        </p:nvSpPr>
        <p:spPr>
          <a:xfrm>
            <a:off x="7623809" y="3546475"/>
            <a:ext cx="2383155" cy="32067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panose="020B0604020202020204"/>
                <a:cs typeface="Arial" panose="020B0604020202020204"/>
              </a:rPr>
              <a:t>Assign </a:t>
            </a:r>
            <a:r>
              <a:rPr sz="2000" spc="-5" dirty="0">
                <a:latin typeface="Arial" panose="020B0604020202020204"/>
                <a:cs typeface="Arial" panose="020B0604020202020204"/>
              </a:rPr>
              <a:t>Cheat </a:t>
            </a:r>
            <a:r>
              <a:rPr sz="2000" dirty="0">
                <a:latin typeface="Arial" panose="020B0604020202020204"/>
                <a:cs typeface="Arial" panose="020B0604020202020204"/>
              </a:rPr>
              <a:t>to</a:t>
            </a:r>
            <a:r>
              <a:rPr sz="2000" spc="-114" dirty="0">
                <a:latin typeface="Arial" panose="020B0604020202020204"/>
                <a:cs typeface="Arial" panose="020B0604020202020204"/>
              </a:rPr>
              <a:t> </a:t>
            </a:r>
            <a:r>
              <a:rPr sz="2000" dirty="0">
                <a:latin typeface="Arial" panose="020B0604020202020204"/>
                <a:cs typeface="Arial" panose="020B0604020202020204"/>
              </a:rPr>
              <a:t>“No”</a:t>
            </a:r>
            <a:endParaRPr sz="2000">
              <a:latin typeface="Arial" panose="020B0604020202020204"/>
              <a:cs typeface="Arial" panose="020B0604020202020204"/>
            </a:endParaRPr>
          </a:p>
        </p:txBody>
      </p:sp>
      <p:sp>
        <p:nvSpPr>
          <p:cNvPr id="117" name="Slide Number Placeholder 116"/>
          <p:cNvSpPr>
            <a:spLocks noGrp="1"/>
          </p:cNvSpPr>
          <p:nvPr>
            <p:ph type="sldNum" sz="quarter" idx="12"/>
          </p:nvPr>
        </p:nvSpPr>
        <p:spPr/>
        <p:txBody>
          <a:bodyPr/>
          <a:lstStyle/>
          <a:p>
            <a:r>
              <a:rPr lang="en-US"/>
              <a:t>*</a:t>
            </a:r>
            <a:endParaRPr lang="en-US" dirty="0"/>
          </a:p>
        </p:txBody>
      </p:sp>
      <p:sp>
        <p:nvSpPr>
          <p:cNvPr id="118" name="Footer Placeholder 117"/>
          <p:cNvSpPr>
            <a:spLocks noGrp="1"/>
          </p:cNvSpPr>
          <p:nvPr>
            <p:ph type="ftr" sz="quarter" idx="11"/>
          </p:nvPr>
        </p:nvSpPr>
        <p:spPr/>
        <p:txBody>
          <a:bodyPr/>
          <a:lstStyle/>
          <a:p>
            <a:r>
              <a:rPr lang="en-US"/>
              <a:t>UECS3213 / UECS3453 Data Mining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noChangeAspect="1"/>
          </p:cNvGraphicFramePr>
          <p:nvPr>
            <p:ph idx="1"/>
          </p:nvPr>
        </p:nvGraphicFramePr>
        <p:xfrm>
          <a:off x="950595" y="1432560"/>
          <a:ext cx="9765665" cy="4601845"/>
        </p:xfrm>
        <a:graphic>
          <a:graphicData uri="http://schemas.openxmlformats.org/presentationml/2006/ole">
            <mc:AlternateContent xmlns:mc="http://schemas.openxmlformats.org/markup-compatibility/2006">
              <mc:Choice xmlns:v="urn:schemas-microsoft-com:vml" Requires="v">
                <p:oleObj spid="_x0000_s15423" r:id="rId3" imgW="6553200" imgH="4524375" progId="Paint.Picture">
                  <p:embed/>
                </p:oleObj>
              </mc:Choice>
              <mc:Fallback>
                <p:oleObj r:id="rId3" imgW="6553200" imgH="4524375" progId="Paint.Picture">
                  <p:embed/>
                  <p:pic>
                    <p:nvPicPr>
                      <p:cNvPr id="0" name="Picture 6"/>
                      <p:cNvPicPr/>
                      <p:nvPr/>
                    </p:nvPicPr>
                    <p:blipFill>
                      <a:blip r:embed="rId4"/>
                      <a:stretch>
                        <a:fillRect/>
                      </a:stretch>
                    </p:blipFill>
                    <p:spPr>
                      <a:xfrm>
                        <a:off x="950595" y="1432560"/>
                        <a:ext cx="9765665" cy="4601845"/>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MY" altLang="en-US"/>
              <a:t>Decision Tree Classification Task: Induction</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a:lstStyle/>
          <a:p>
            <a:r>
              <a:rPr lang="en-MY" dirty="0"/>
              <a:t>Decision Tree Induction </a:t>
            </a:r>
            <a:r>
              <a:rPr lang="en-MY" dirty="0" smtClean="0"/>
              <a:t>(Splitting) Algorithms</a:t>
            </a:r>
            <a:endParaRPr lang="en-MY" dirty="0"/>
          </a:p>
        </p:txBody>
      </p:sp>
      <p:sp>
        <p:nvSpPr>
          <p:cNvPr id="5" name="Content Placeholder 4"/>
          <p:cNvSpPr>
            <a:spLocks noGrp="1"/>
          </p:cNvSpPr>
          <p:nvPr>
            <p:ph idx="1"/>
          </p:nvPr>
        </p:nvSpPr>
        <p:spPr/>
        <p:txBody>
          <a:bodyPr/>
          <a:lstStyle/>
          <a:p>
            <a:r>
              <a:rPr lang="en-MY" b="1" dirty="0"/>
              <a:t>How to </a:t>
            </a:r>
            <a:r>
              <a:rPr lang="en-MY" b="1" dirty="0">
                <a:solidFill>
                  <a:srgbClr val="FF0000"/>
                </a:solidFill>
              </a:rPr>
              <a:t>split</a:t>
            </a:r>
            <a:r>
              <a:rPr lang="en-MY" b="1" dirty="0"/>
              <a:t> the tree to form the model?</a:t>
            </a:r>
            <a:endParaRPr b="1" dirty="0"/>
          </a:p>
          <a:p>
            <a:pPr lvl="1"/>
            <a:r>
              <a:rPr b="1" dirty="0">
                <a:solidFill>
                  <a:srgbClr val="0070C0"/>
                </a:solidFill>
              </a:rPr>
              <a:t>Hunt’s Algorithm </a:t>
            </a:r>
            <a:r>
              <a:rPr b="1" dirty="0"/>
              <a:t>(one of the earliest)</a:t>
            </a:r>
          </a:p>
          <a:p>
            <a:pPr lvl="1"/>
            <a:r>
              <a:rPr b="1" dirty="0">
                <a:solidFill>
                  <a:srgbClr val="0070C0"/>
                </a:solidFill>
                <a:sym typeface="+mn-ea"/>
              </a:rPr>
              <a:t>C4.5</a:t>
            </a:r>
            <a:r>
              <a:rPr dirty="0">
                <a:sym typeface="+mn-ea"/>
              </a:rPr>
              <a:t> </a:t>
            </a:r>
            <a:r>
              <a:rPr lang="en-MY" dirty="0">
                <a:sym typeface="+mn-ea"/>
              </a:rPr>
              <a:t>(one of the most popular classifiers of all time)</a:t>
            </a:r>
            <a:r>
              <a:rPr dirty="0">
                <a:sym typeface="+mn-ea"/>
              </a:rPr>
              <a:t> by </a:t>
            </a:r>
            <a:r>
              <a:rPr dirty="0">
                <a:solidFill>
                  <a:srgbClr val="FF0000"/>
                </a:solidFill>
                <a:sym typeface="+mn-ea"/>
              </a:rPr>
              <a:t>Ross Quinlan</a:t>
            </a:r>
          </a:p>
          <a:p>
            <a:pPr lvl="1"/>
            <a:r>
              <a:rPr b="1" dirty="0">
                <a:solidFill>
                  <a:srgbClr val="0070C0"/>
                </a:solidFill>
                <a:sym typeface="+mn-ea"/>
              </a:rPr>
              <a:t>Iterative </a:t>
            </a:r>
            <a:r>
              <a:rPr b="1" dirty="0" err="1">
                <a:solidFill>
                  <a:srgbClr val="0070C0"/>
                </a:solidFill>
                <a:sym typeface="+mn-ea"/>
              </a:rPr>
              <a:t>Dichotimiser</a:t>
            </a:r>
            <a:r>
              <a:rPr b="1" dirty="0">
                <a:solidFill>
                  <a:srgbClr val="0070C0"/>
                </a:solidFill>
                <a:sym typeface="+mn-ea"/>
              </a:rPr>
              <a:t> 3 (ID3) </a:t>
            </a:r>
            <a:r>
              <a:rPr lang="en-MY" dirty="0">
                <a:sym typeface="+mn-ea"/>
              </a:rPr>
              <a:t>(precursor to the C4.5) </a:t>
            </a:r>
            <a:r>
              <a:rPr dirty="0">
                <a:sym typeface="+mn-ea"/>
              </a:rPr>
              <a:t>by Ross Quinlan</a:t>
            </a:r>
          </a:p>
          <a:p>
            <a:pPr lvl="1"/>
            <a:r>
              <a:rPr dirty="0"/>
              <a:t>Classification And Regression Trees </a:t>
            </a:r>
            <a:r>
              <a:rPr lang="en-MY" dirty="0"/>
              <a:t>(</a:t>
            </a:r>
            <a:r>
              <a:rPr b="1" dirty="0">
                <a:solidFill>
                  <a:srgbClr val="0070C0"/>
                </a:solidFill>
              </a:rPr>
              <a:t>CART</a:t>
            </a:r>
            <a:r>
              <a:rPr lang="en-MY" dirty="0"/>
              <a:t>) (independently invented around the same time as C4.5) </a:t>
            </a:r>
          </a:p>
          <a:p>
            <a:pPr lvl="1"/>
            <a:r>
              <a:rPr b="1" dirty="0">
                <a:solidFill>
                  <a:srgbClr val="0070C0"/>
                </a:solidFill>
              </a:rPr>
              <a:t>SLIQ</a:t>
            </a:r>
          </a:p>
          <a:p>
            <a:pPr lvl="1"/>
            <a:r>
              <a:rPr b="1" dirty="0">
                <a:solidFill>
                  <a:srgbClr val="0070C0"/>
                </a:solidFill>
              </a:rPr>
              <a:t>SPRINT</a:t>
            </a:r>
          </a:p>
          <a:p>
            <a:endParaRPr dirty="0"/>
          </a:p>
          <a:p>
            <a:endParaRPr lang="en-US" dirty="0"/>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Content Placeholder 28675" descr="Random_BB"/>
          <p:cNvPicPr>
            <a:picLocks noGrp="1" noChangeAspect="1"/>
          </p:cNvPicPr>
          <p:nvPr>
            <p:ph sz="half" idx="2"/>
          </p:nvPr>
        </p:nvPicPr>
        <p:blipFill>
          <a:blip r:embed="rId2"/>
          <a:stretch>
            <a:fillRect/>
          </a:stretch>
        </p:blipFill>
        <p:spPr>
          <a:xfrm>
            <a:off x="5588000" y="1825625"/>
            <a:ext cx="6328410" cy="4147185"/>
          </a:xfrm>
        </p:spPr>
      </p:pic>
      <p:sp>
        <p:nvSpPr>
          <p:cNvPr id="28677" name="Title 28676"/>
          <p:cNvSpPr>
            <a:spLocks noGrp="1"/>
          </p:cNvSpPr>
          <p:nvPr>
            <p:ph type="title"/>
          </p:nvPr>
        </p:nvSpPr>
        <p:spPr/>
        <p:txBody>
          <a:bodyPr/>
          <a:lstStyle/>
          <a:p>
            <a:r>
              <a:rPr lang="en-US" altLang="zh-CN" dirty="0"/>
              <a:t>Random </a:t>
            </a:r>
            <a:r>
              <a:rPr lang="en-MY" altLang="en-US" dirty="0"/>
              <a:t>S</a:t>
            </a:r>
            <a:r>
              <a:rPr lang="en-US" altLang="zh-CN" dirty="0" err="1"/>
              <a:t>plit</a:t>
            </a:r>
            <a:r>
              <a:rPr lang="en-US" altLang="zh-CN" dirty="0"/>
              <a:t> </a:t>
            </a:r>
          </a:p>
        </p:txBody>
      </p:sp>
      <p:sp>
        <p:nvSpPr>
          <p:cNvPr id="28675" name="Text Placeholder 28674"/>
          <p:cNvSpPr>
            <a:spLocks noGrp="1"/>
          </p:cNvSpPr>
          <p:nvPr>
            <p:ph type="body" sz="half" idx="1"/>
          </p:nvPr>
        </p:nvSpPr>
        <p:spPr/>
        <p:txBody>
          <a:bodyPr/>
          <a:lstStyle/>
          <a:p>
            <a:r>
              <a:rPr lang="en-US" altLang="zh-CN" dirty="0"/>
              <a:t>The tree can grow huge</a:t>
            </a:r>
            <a:r>
              <a:rPr lang="en-MY" altLang="en-US" dirty="0"/>
              <a:t>.</a:t>
            </a:r>
            <a:endParaRPr lang="en-US" altLang="zh-CN" dirty="0"/>
          </a:p>
          <a:p>
            <a:r>
              <a:rPr lang="en-US" altLang="zh-CN" dirty="0"/>
              <a:t>These trees are hard to understand. </a:t>
            </a:r>
          </a:p>
          <a:p>
            <a:r>
              <a:rPr lang="en-US" altLang="zh-CN" dirty="0"/>
              <a:t>Larger trees are typically less accurate than smaller trees </a:t>
            </a:r>
            <a:r>
              <a:rPr lang="en-US" altLang="zh-CN" dirty="0" smtClean="0"/>
              <a:t>(</a:t>
            </a:r>
            <a:r>
              <a:rPr lang="en-US" altLang="zh-CN" dirty="0" err="1" smtClean="0"/>
              <a:t>overfitting</a:t>
            </a:r>
            <a:r>
              <a:rPr lang="en-US" altLang="zh-CN" dirty="0" smtClean="0"/>
              <a:t>)</a:t>
            </a:r>
            <a:endParaRPr lang="en-US" altLang="zh-CN" dirty="0"/>
          </a:p>
          <a:p>
            <a:r>
              <a:rPr lang="en-MY" altLang="en-US" dirty="0"/>
              <a:t>high dimensionality --&gt; curse of </a:t>
            </a:r>
            <a:r>
              <a:rPr lang="en-MY" altLang="en-US" dirty="0" smtClean="0"/>
              <a:t>dimensionality</a:t>
            </a:r>
            <a:endParaRPr lang="en-MY" altLang="en-US" dirty="0"/>
          </a:p>
        </p:txBody>
      </p:sp>
      <p:sp>
        <p:nvSpPr>
          <p:cNvPr id="2" name="Slide Number Placeholder 1"/>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20204" pitchFamily="34" charset="0"/>
              </a:rPr>
              <a:t>58</a:t>
            </a:fld>
            <a:endParaRPr lang="zh-CN" altLang="en-US" dirty="0">
              <a:latin typeface="Arial" panose="020B0604020202020204" pitchFamily="34" charset="0"/>
            </a:endParaRPr>
          </a:p>
        </p:txBody>
      </p:sp>
      <p:sp>
        <p:nvSpPr>
          <p:cNvPr id="3" name="Footer Placeholder 2"/>
          <p:cNvSpPr>
            <a:spLocks noGrp="1"/>
          </p:cNvSpPr>
          <p:nvPr>
            <p:ph type="ftr" sz="quarter" idx="11"/>
          </p:nvPr>
        </p:nvSpPr>
        <p:spPr/>
        <p:txBody>
          <a:bodyPr/>
          <a:lstStyle/>
          <a:p>
            <a:pPr lvl="0">
              <a:buClr>
                <a:schemeClr val="bg1"/>
              </a:buClr>
            </a:pPr>
            <a:r>
              <a:rPr lang="zh-CN" altLang="en-US" dirty="0">
                <a:latin typeface="Arial" panose="020B0604020202020204" pitchFamily="34" charset="0"/>
              </a:rPr>
              <a:t>UECS3213 / UECS3453 Data Mining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a:sym typeface="+mn-ea"/>
              </a:rPr>
              <a:t>Hunt's Algorithm</a:t>
            </a:r>
            <a:endParaRPr lang="en-US" dirty="0"/>
          </a:p>
        </p:txBody>
      </p:sp>
      <p:sp>
        <p:nvSpPr>
          <p:cNvPr id="3" name="Content Placeholder 2"/>
          <p:cNvSpPr>
            <a:spLocks noGrp="1"/>
          </p:cNvSpPr>
          <p:nvPr>
            <p:ph sz="half" idx="1"/>
          </p:nvPr>
        </p:nvSpPr>
        <p:spPr>
          <a:xfrm>
            <a:off x="838200" y="1825625"/>
            <a:ext cx="6386195" cy="4351655"/>
          </a:xfrm>
        </p:spPr>
        <p:txBody>
          <a:bodyPr>
            <a:normAutofit fontScale="90000" lnSpcReduction="10000"/>
          </a:bodyPr>
          <a:lstStyle/>
          <a:p>
            <a:r>
              <a:rPr lang="en-US" dirty="0"/>
              <a:t>The decision tree is constructed in a </a:t>
            </a:r>
            <a:r>
              <a:rPr lang="en-US" b="1" dirty="0">
                <a:solidFill>
                  <a:srgbClr val="0070C0"/>
                </a:solidFill>
              </a:rPr>
              <a:t>recursive</a:t>
            </a:r>
            <a:r>
              <a:rPr lang="en-US" b="1" dirty="0"/>
              <a:t> fashion</a:t>
            </a:r>
            <a:r>
              <a:rPr lang="en-US" dirty="0"/>
              <a:t> until each path ends in a </a:t>
            </a:r>
            <a:r>
              <a:rPr lang="en-US" dirty="0">
                <a:solidFill>
                  <a:srgbClr val="0070C0"/>
                </a:solidFill>
              </a:rPr>
              <a:t>pure subset </a:t>
            </a:r>
            <a:r>
              <a:rPr lang="en-US" dirty="0"/>
              <a:t>(by this we mean each path taken must end with a </a:t>
            </a:r>
            <a:r>
              <a:rPr lang="en-US" dirty="0">
                <a:solidFill>
                  <a:srgbClr val="0070C0"/>
                </a:solidFill>
              </a:rPr>
              <a:t>class</a:t>
            </a:r>
            <a:r>
              <a:rPr lang="en-US" dirty="0">
                <a:solidFill>
                  <a:srgbClr val="FF0000"/>
                </a:solidFill>
              </a:rPr>
              <a:t> </a:t>
            </a:r>
            <a:r>
              <a:rPr lang="en-US" dirty="0"/>
              <a:t>chosen). </a:t>
            </a:r>
          </a:p>
          <a:p>
            <a:r>
              <a:rPr lang="en-MY" altLang="en-US" dirty="0"/>
              <a:t>3</a:t>
            </a:r>
            <a:r>
              <a:rPr lang="en-US" dirty="0"/>
              <a:t> steps that are done until the tree is fully grown </a:t>
            </a:r>
            <a:r>
              <a:rPr lang="en-MY" altLang="en-US" dirty="0"/>
              <a:t>(every leaf node represent a </a:t>
            </a:r>
            <a:r>
              <a:rPr lang="en-MY" altLang="en-US" dirty="0">
                <a:solidFill>
                  <a:srgbClr val="0070C0"/>
                </a:solidFill>
              </a:rPr>
              <a:t>homogeneous</a:t>
            </a:r>
            <a:r>
              <a:rPr lang="en-MY" altLang="en-US" dirty="0">
                <a:solidFill>
                  <a:srgbClr val="FF0000"/>
                </a:solidFill>
              </a:rPr>
              <a:t> </a:t>
            </a:r>
            <a:r>
              <a:rPr lang="en-MY" altLang="en-US" dirty="0"/>
              <a:t>subset, i.e. a </a:t>
            </a:r>
            <a:r>
              <a:rPr lang="en-MY" altLang="en-US" dirty="0">
                <a:solidFill>
                  <a:srgbClr val="0070C0"/>
                </a:solidFill>
              </a:rPr>
              <a:t>class</a:t>
            </a:r>
            <a:r>
              <a:rPr lang="en-MY" altLang="en-US" dirty="0"/>
              <a:t>):</a:t>
            </a:r>
            <a:endParaRPr lang="en-US" dirty="0"/>
          </a:p>
          <a:p>
            <a:pPr marL="914400" lvl="1" indent="-457200">
              <a:buAutoNum type="arabicPeriod"/>
            </a:pPr>
            <a:r>
              <a:rPr lang="en-US" dirty="0"/>
              <a:t>Examine the record data and find the best attribute for the first node.</a:t>
            </a:r>
          </a:p>
          <a:p>
            <a:pPr marL="914400" lvl="1" indent="-457200">
              <a:buAutoNum type="arabicPeriod"/>
            </a:pPr>
            <a:r>
              <a:rPr lang="en-US" dirty="0"/>
              <a:t>Split the record data based on this attribute</a:t>
            </a:r>
            <a:r>
              <a:rPr lang="en-MY" altLang="en-US" dirty="0"/>
              <a:t>.</a:t>
            </a:r>
            <a:endParaRPr lang="en-US" dirty="0"/>
          </a:p>
          <a:p>
            <a:pPr marL="914400" lvl="1" indent="-457200">
              <a:buAutoNum type="arabicPeriod"/>
            </a:pPr>
            <a:r>
              <a:rPr lang="en-US" dirty="0"/>
              <a:t>Recurse on each corresponding child node choosing other attributes</a:t>
            </a:r>
            <a:r>
              <a:rPr lang="en-MY" altLang="en-US" dirty="0"/>
              <a:t>.</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59</a:t>
            </a:fld>
            <a:endParaRPr lang="en-US" dirty="0"/>
          </a:p>
        </p:txBody>
      </p:sp>
      <p:graphicFrame>
        <p:nvGraphicFramePr>
          <p:cNvPr id="6" name="Content Placeholder 5"/>
          <p:cNvGraphicFramePr>
            <a:graphicFrameLocks noGrp="1"/>
          </p:cNvGraphicFramePr>
          <p:nvPr>
            <p:ph sz="half" idx="2"/>
          </p:nvPr>
        </p:nvGraphicFramePr>
        <p:xfrm>
          <a:off x="7224395" y="1825625"/>
          <a:ext cx="4643120" cy="3599815"/>
        </p:xfrm>
        <a:graphic>
          <a:graphicData uri="http://schemas.openxmlformats.org/presentationml/2006/ole">
            <mc:AlternateContent xmlns:mc="http://schemas.openxmlformats.org/markup-compatibility/2006">
              <mc:Choice xmlns:v="urn:schemas-microsoft-com:vml" Requires="v">
                <p:oleObj spid="_x0000_s16448" r:id="rId4" imgW="3705225" imgH="2809875" progId="Paint.Picture">
                  <p:embed/>
                </p:oleObj>
              </mc:Choice>
              <mc:Fallback>
                <p:oleObj r:id="rId4" imgW="3705225" imgH="2809875" progId="Paint.Picture">
                  <p:embed/>
                  <p:pic>
                    <p:nvPicPr>
                      <p:cNvPr id="0" name="Picture 6"/>
                      <p:cNvPicPr/>
                      <p:nvPr/>
                    </p:nvPicPr>
                    <p:blipFill>
                      <a:blip r:embed="rId5"/>
                      <a:stretch>
                        <a:fillRect/>
                      </a:stretch>
                    </p:blipFill>
                    <p:spPr>
                      <a:xfrm>
                        <a:off x="7224395" y="1825625"/>
                        <a:ext cx="4643120" cy="3599815"/>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Supervised vs Unsupervised Learning </a:t>
            </a:r>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6</a:t>
            </a:fld>
            <a:endParaRPr lang="en-US"/>
          </a:p>
        </p:txBody>
      </p:sp>
      <p:grpSp>
        <p:nvGrpSpPr>
          <p:cNvPr id="10" name="Group 9"/>
          <p:cNvGrpSpPr/>
          <p:nvPr/>
        </p:nvGrpSpPr>
        <p:grpSpPr>
          <a:xfrm>
            <a:off x="3074670" y="2063115"/>
            <a:ext cx="5629910" cy="3836670"/>
            <a:chOff x="809" y="2889"/>
            <a:chExt cx="8866" cy="6042"/>
          </a:xfrm>
        </p:grpSpPr>
        <p:pic>
          <p:nvPicPr>
            <p:cNvPr id="7" name="Picture 6" descr="1-zWBYt9DQQEf_XxXWLA2tzQ"/>
            <p:cNvPicPr>
              <a:picLocks noChangeAspect="1"/>
            </p:cNvPicPr>
            <p:nvPr/>
          </p:nvPicPr>
          <p:blipFill>
            <a:blip r:embed="rId2"/>
            <a:stretch>
              <a:fillRect/>
            </a:stretch>
          </p:blipFill>
          <p:spPr>
            <a:xfrm>
              <a:off x="809" y="2889"/>
              <a:ext cx="8866" cy="6043"/>
            </a:xfrm>
            <a:prstGeom prst="rect">
              <a:avLst/>
            </a:prstGeom>
          </p:spPr>
        </p:pic>
        <p:sp>
          <p:nvSpPr>
            <p:cNvPr id="3" name="Text Box 2"/>
            <p:cNvSpPr txBox="1"/>
            <p:nvPr/>
          </p:nvSpPr>
          <p:spPr>
            <a:xfrm>
              <a:off x="2594" y="5621"/>
              <a:ext cx="1931" cy="580"/>
            </a:xfrm>
            <a:prstGeom prst="rect">
              <a:avLst/>
            </a:prstGeom>
            <a:noFill/>
          </p:spPr>
          <p:txBody>
            <a:bodyPr wrap="none" rtlCol="0">
              <a:spAutoFit/>
            </a:bodyPr>
            <a:lstStyle/>
            <a:p>
              <a:r>
                <a:rPr lang="en-MY" altLang="en-US"/>
                <a:t>(Chapter 3)</a:t>
              </a:r>
            </a:p>
          </p:txBody>
        </p:sp>
        <p:sp>
          <p:nvSpPr>
            <p:cNvPr id="4" name="Text Box 3"/>
            <p:cNvSpPr txBox="1"/>
            <p:nvPr/>
          </p:nvSpPr>
          <p:spPr>
            <a:xfrm>
              <a:off x="6360" y="5463"/>
              <a:ext cx="1931" cy="580"/>
            </a:xfrm>
            <a:prstGeom prst="rect">
              <a:avLst/>
            </a:prstGeom>
            <a:noFill/>
          </p:spPr>
          <p:txBody>
            <a:bodyPr wrap="none" rtlCol="0">
              <a:spAutoFit/>
            </a:bodyPr>
            <a:lstStyle/>
            <a:p>
              <a:r>
                <a:rPr lang="en-MY" altLang="en-US"/>
                <a:t>(Chapter 5)</a:t>
              </a:r>
            </a:p>
          </p:txBody>
        </p:sp>
        <p:sp>
          <p:nvSpPr>
            <p:cNvPr id="8" name="Text Box 7"/>
            <p:cNvSpPr txBox="1"/>
            <p:nvPr/>
          </p:nvSpPr>
          <p:spPr>
            <a:xfrm>
              <a:off x="2456" y="7823"/>
              <a:ext cx="1931" cy="580"/>
            </a:xfrm>
            <a:prstGeom prst="rect">
              <a:avLst/>
            </a:prstGeom>
            <a:noFill/>
          </p:spPr>
          <p:txBody>
            <a:bodyPr wrap="none" rtlCol="0">
              <a:spAutoFit/>
            </a:bodyPr>
            <a:lstStyle/>
            <a:p>
              <a:r>
                <a:rPr lang="en-MY" altLang="en-US"/>
                <a:t>(Chapter 4)</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MY" altLang="en-US"/>
              <a:t>Structure of Hunt's Algorithm</a:t>
            </a:r>
          </a:p>
        </p:txBody>
      </p:sp>
      <p:sp>
        <p:nvSpPr>
          <p:cNvPr id="16" name="Content Placeholder 15"/>
          <p:cNvSpPr>
            <a:spLocks noGrp="1"/>
          </p:cNvSpPr>
          <p:nvPr>
            <p:ph sz="half" idx="1"/>
          </p:nvPr>
        </p:nvSpPr>
        <p:spPr>
          <a:xfrm>
            <a:off x="838200" y="1825625"/>
            <a:ext cx="6380480" cy="4351655"/>
          </a:xfrm>
        </p:spPr>
        <p:txBody>
          <a:bodyPr>
            <a:normAutofit fontScale="92500"/>
          </a:bodyPr>
          <a:lstStyle/>
          <a:p>
            <a:r>
              <a:rPr sz="2200" dirty="0"/>
              <a:t>Let </a:t>
            </a:r>
            <a:r>
              <a:rPr sz="2200" dirty="0" err="1"/>
              <a:t>D</a:t>
            </a:r>
            <a:r>
              <a:rPr sz="2200" baseline="-25000" dirty="0" err="1"/>
              <a:t>t</a:t>
            </a:r>
            <a:r>
              <a:rPr sz="2200" dirty="0"/>
              <a:t> be the set of training records that reach a node</a:t>
            </a:r>
            <a:r>
              <a:rPr sz="2200" i="1" dirty="0"/>
              <a:t> t</a:t>
            </a:r>
          </a:p>
          <a:p>
            <a:r>
              <a:rPr sz="2200" dirty="0"/>
              <a:t>General Procedure:</a:t>
            </a:r>
          </a:p>
          <a:p>
            <a:pPr marL="914400" lvl="1" indent="-457200">
              <a:buAutoNum type="arabicPeriod"/>
            </a:pPr>
            <a:r>
              <a:rPr sz="2200" dirty="0"/>
              <a:t>If </a:t>
            </a:r>
            <a:r>
              <a:rPr sz="2200" dirty="0" err="1"/>
              <a:t>D</a:t>
            </a:r>
            <a:r>
              <a:rPr sz="2200" baseline="-25000" dirty="0" err="1"/>
              <a:t>t</a:t>
            </a:r>
            <a:r>
              <a:rPr sz="2200" dirty="0"/>
              <a:t> contains records that belong </a:t>
            </a:r>
            <a:r>
              <a:rPr lang="en-MY" sz="2200" dirty="0"/>
              <a:t>to </a:t>
            </a:r>
            <a:r>
              <a:rPr sz="2200" dirty="0"/>
              <a:t>the same class </a:t>
            </a:r>
            <a:r>
              <a:rPr sz="2200" dirty="0" err="1"/>
              <a:t>y</a:t>
            </a:r>
            <a:r>
              <a:rPr sz="2200" baseline="-25000" dirty="0" err="1"/>
              <a:t>t</a:t>
            </a:r>
            <a:r>
              <a:rPr sz="2200" dirty="0"/>
              <a:t>, then</a:t>
            </a:r>
            <a:r>
              <a:rPr sz="2200" i="1" dirty="0"/>
              <a:t> t</a:t>
            </a:r>
            <a:r>
              <a:rPr sz="2200" dirty="0"/>
              <a:t> is a leaf node labeled as </a:t>
            </a:r>
            <a:r>
              <a:rPr sz="2200" dirty="0" err="1"/>
              <a:t>y</a:t>
            </a:r>
            <a:r>
              <a:rPr sz="2200" baseline="-25000" dirty="0" err="1"/>
              <a:t>t</a:t>
            </a:r>
            <a:endParaRPr sz="2200" baseline="-25000" dirty="0"/>
          </a:p>
          <a:p>
            <a:pPr marL="914400" lvl="1" indent="-457200">
              <a:buAutoNum type="arabicPeriod"/>
            </a:pPr>
            <a:r>
              <a:rPr sz="2200" dirty="0"/>
              <a:t>If </a:t>
            </a:r>
            <a:r>
              <a:rPr sz="2200" dirty="0" err="1"/>
              <a:t>D</a:t>
            </a:r>
            <a:r>
              <a:rPr sz="2200" baseline="-25000" dirty="0" err="1"/>
              <a:t>t</a:t>
            </a:r>
            <a:r>
              <a:rPr sz="2200" dirty="0"/>
              <a:t> is an empty set, then </a:t>
            </a:r>
            <a:r>
              <a:rPr sz="2200" i="1" dirty="0"/>
              <a:t>t</a:t>
            </a:r>
            <a:r>
              <a:rPr sz="2200" dirty="0"/>
              <a:t> is a leaf node labeled by the default class, </a:t>
            </a:r>
            <a:r>
              <a:rPr sz="2200" dirty="0" err="1"/>
              <a:t>y</a:t>
            </a:r>
            <a:r>
              <a:rPr sz="2200" baseline="-25000" dirty="0" err="1"/>
              <a:t>d</a:t>
            </a:r>
            <a:endParaRPr sz="2200" dirty="0"/>
          </a:p>
          <a:p>
            <a:pPr marL="914400" lvl="1" indent="-457200">
              <a:buAutoNum type="arabicPeriod"/>
            </a:pPr>
            <a:r>
              <a:rPr sz="2200" dirty="0"/>
              <a:t>If D</a:t>
            </a:r>
            <a:r>
              <a:rPr lang="en-MY" sz="2200" baseline="-25000" dirty="0"/>
              <a:t>t</a:t>
            </a:r>
            <a:r>
              <a:rPr lang="en-MY" sz="2200" dirty="0"/>
              <a:t> </a:t>
            </a:r>
            <a:r>
              <a:rPr sz="2200" dirty="0"/>
              <a:t>contains records that belong to more than one class, use an attribute test to </a:t>
            </a:r>
            <a:r>
              <a:rPr sz="2200" dirty="0">
                <a:solidFill>
                  <a:srgbClr val="0070C0"/>
                </a:solidFill>
              </a:rPr>
              <a:t>split</a:t>
            </a:r>
            <a:r>
              <a:rPr sz="2200" dirty="0"/>
              <a:t> the data into smaller subsets </a:t>
            </a:r>
            <a:r>
              <a:rPr lang="en-MY" sz="2200" dirty="0"/>
              <a:t>(to create more leaves)</a:t>
            </a:r>
            <a:r>
              <a:rPr sz="2200" dirty="0"/>
              <a:t>. </a:t>
            </a:r>
          </a:p>
          <a:p>
            <a:pPr marL="914400" lvl="1" indent="-457200">
              <a:buAutoNum type="arabicPeriod"/>
            </a:pPr>
            <a:r>
              <a:rPr sz="2200" dirty="0">
                <a:solidFill>
                  <a:srgbClr val="0070C0"/>
                </a:solidFill>
              </a:rPr>
              <a:t>Recursively</a:t>
            </a:r>
            <a:r>
              <a:rPr sz="2200" dirty="0"/>
              <a:t> apply the procedure to each subset.</a:t>
            </a:r>
            <a:endParaRPr sz="2000" dirty="0"/>
          </a:p>
          <a:p>
            <a:pPr marL="457200" indent="-457200"/>
            <a:endParaRPr sz="2000" dirty="0"/>
          </a:p>
          <a:p>
            <a:endParaRPr lang="en-US" dirty="0"/>
          </a:p>
        </p:txBody>
      </p:sp>
      <p:graphicFrame>
        <p:nvGraphicFramePr>
          <p:cNvPr id="5" name="object 5"/>
          <p:cNvGraphicFramePr>
            <a:graphicFrameLocks noGrp="1"/>
          </p:cNvGraphicFramePr>
          <p:nvPr/>
        </p:nvGraphicFramePr>
        <p:xfrm>
          <a:off x="7624946" y="1274260"/>
          <a:ext cx="2748915" cy="3039745"/>
        </p:xfrm>
        <a:graphic>
          <a:graphicData uri="http://schemas.openxmlformats.org/drawingml/2006/table">
            <a:tbl>
              <a:tblPr firstRow="1" bandRow="1">
                <a:tableStyleId>{2D5ABB26-0587-4C30-8999-92F81FD0307C}</a:tableStyleId>
              </a:tblPr>
              <a:tblGrid>
                <a:gridCol w="323850"/>
                <a:gridCol w="582930"/>
                <a:gridCol w="704215"/>
                <a:gridCol w="656590"/>
                <a:gridCol w="481330"/>
              </a:tblGrid>
              <a:tr h="433070">
                <a:tc>
                  <a:txBody>
                    <a:bodyPr/>
                    <a:lstStyle/>
                    <a:p>
                      <a:pPr marL="19050">
                        <a:lnSpc>
                          <a:spcPts val="1250"/>
                        </a:lnSpc>
                      </a:pPr>
                      <a:r>
                        <a:rPr sz="1050" i="1" spc="25" dirty="0">
                          <a:solidFill>
                            <a:srgbClr val="FFFFFF"/>
                          </a:solidFill>
                          <a:latin typeface="Arial" panose="020B0604020202020204"/>
                          <a:cs typeface="Arial" panose="020B0604020202020204"/>
                        </a:rPr>
                        <a:t>Tid</a:t>
                      </a:r>
                      <a:endParaRPr sz="1050">
                        <a:latin typeface="Arial" panose="020B0604020202020204"/>
                        <a:cs typeface="Arial" panose="020B0604020202020204"/>
                      </a:endParaRPr>
                    </a:p>
                  </a:txBody>
                  <a:tcPr marL="0" marR="0" marT="0" marB="0">
                    <a:solidFill>
                      <a:srgbClr val="000080"/>
                    </a:solidFill>
                  </a:tcPr>
                </a:tc>
                <a:tc>
                  <a:txBody>
                    <a:bodyPr/>
                    <a:lstStyle/>
                    <a:p>
                      <a:pPr marL="19050">
                        <a:lnSpc>
                          <a:spcPts val="1250"/>
                        </a:lnSpc>
                      </a:pPr>
                      <a:r>
                        <a:rPr sz="1050" b="1" spc="35" dirty="0">
                          <a:solidFill>
                            <a:srgbClr val="FFFFFF"/>
                          </a:solidFill>
                          <a:latin typeface="Arial" panose="020B0604020202020204"/>
                          <a:cs typeface="Arial" panose="020B0604020202020204"/>
                        </a:rPr>
                        <a:t>Refund</a:t>
                      </a:r>
                      <a:endParaRPr sz="1050">
                        <a:latin typeface="Arial" panose="020B0604020202020204"/>
                        <a:cs typeface="Arial" panose="020B0604020202020204"/>
                      </a:endParaRPr>
                    </a:p>
                  </a:txBody>
                  <a:tcPr marL="0" marR="0" marT="0" marB="0">
                    <a:solidFill>
                      <a:srgbClr val="000080"/>
                    </a:solidFill>
                  </a:tcPr>
                </a:tc>
                <a:tc>
                  <a:txBody>
                    <a:bodyPr/>
                    <a:lstStyle/>
                    <a:p>
                      <a:pPr marL="55880" marR="181610">
                        <a:lnSpc>
                          <a:spcPts val="1250"/>
                        </a:lnSpc>
                        <a:spcBef>
                          <a:spcPts val="40"/>
                        </a:spcBef>
                      </a:pPr>
                      <a:r>
                        <a:rPr sz="1050" b="1" dirty="0">
                          <a:solidFill>
                            <a:srgbClr val="FFFFFF"/>
                          </a:solidFill>
                          <a:latin typeface="Arial" panose="020B0604020202020204"/>
                          <a:cs typeface="Arial" panose="020B0604020202020204"/>
                        </a:rPr>
                        <a:t>Marital  </a:t>
                      </a:r>
                      <a:r>
                        <a:rPr sz="1050" b="1" spc="30" dirty="0">
                          <a:solidFill>
                            <a:srgbClr val="FFFFFF"/>
                          </a:solidFill>
                          <a:latin typeface="Arial" panose="020B0604020202020204"/>
                          <a:cs typeface="Arial" panose="020B0604020202020204"/>
                        </a:rPr>
                        <a:t>Status</a:t>
                      </a:r>
                      <a:endParaRPr sz="1050">
                        <a:latin typeface="Arial" panose="020B0604020202020204"/>
                        <a:cs typeface="Arial" panose="020B0604020202020204"/>
                      </a:endParaRPr>
                    </a:p>
                  </a:txBody>
                  <a:tcPr marL="0" marR="0" marT="5080" marB="0">
                    <a:solidFill>
                      <a:srgbClr val="000080"/>
                    </a:solidFill>
                  </a:tcPr>
                </a:tc>
                <a:tc>
                  <a:txBody>
                    <a:bodyPr/>
                    <a:lstStyle/>
                    <a:p>
                      <a:pPr marL="38100" marR="80645">
                        <a:lnSpc>
                          <a:spcPts val="1250"/>
                        </a:lnSpc>
                        <a:spcBef>
                          <a:spcPts val="40"/>
                        </a:spcBef>
                      </a:pPr>
                      <a:r>
                        <a:rPr sz="1050" b="1" dirty="0">
                          <a:solidFill>
                            <a:srgbClr val="FFFFFF"/>
                          </a:solidFill>
                          <a:latin typeface="Arial" panose="020B0604020202020204"/>
                          <a:cs typeface="Arial" panose="020B0604020202020204"/>
                        </a:rPr>
                        <a:t>Taxable  </a:t>
                      </a:r>
                      <a:r>
                        <a:rPr sz="1050" b="1" spc="35" dirty="0">
                          <a:solidFill>
                            <a:srgbClr val="FFFFFF"/>
                          </a:solidFill>
                          <a:latin typeface="Arial" panose="020B0604020202020204"/>
                          <a:cs typeface="Arial" panose="020B0604020202020204"/>
                        </a:rPr>
                        <a:t>Income</a:t>
                      </a:r>
                      <a:endParaRPr sz="1050">
                        <a:latin typeface="Arial" panose="020B0604020202020204"/>
                        <a:cs typeface="Arial" panose="020B0604020202020204"/>
                      </a:endParaRPr>
                    </a:p>
                  </a:txBody>
                  <a:tcPr marL="0" marR="0" marT="5080" marB="0">
                    <a:solidFill>
                      <a:srgbClr val="000080"/>
                    </a:solidFill>
                  </a:tcPr>
                </a:tc>
                <a:tc>
                  <a:txBody>
                    <a:bodyPr/>
                    <a:lstStyle/>
                    <a:p>
                      <a:pPr marL="38100">
                        <a:lnSpc>
                          <a:spcPct val="100000"/>
                        </a:lnSpc>
                        <a:spcBef>
                          <a:spcPts val="1050"/>
                        </a:spcBef>
                      </a:pPr>
                      <a:r>
                        <a:rPr sz="1050" b="1" spc="35" dirty="0">
                          <a:solidFill>
                            <a:srgbClr val="FFFFFF"/>
                          </a:solidFill>
                          <a:latin typeface="Arial" panose="020B0604020202020204"/>
                          <a:cs typeface="Arial" panose="020B0604020202020204"/>
                        </a:rPr>
                        <a:t>Cheat</a:t>
                      </a:r>
                      <a:endParaRPr sz="1050">
                        <a:latin typeface="Arial" panose="020B0604020202020204"/>
                        <a:cs typeface="Arial" panose="020B0604020202020204"/>
                      </a:endParaRPr>
                    </a:p>
                  </a:txBody>
                  <a:tcPr marL="0" marR="0" marT="133350" marB="0">
                    <a:solidFill>
                      <a:srgbClr val="000080"/>
                    </a:solidFill>
                  </a:tcPr>
                </a:tc>
              </a:tr>
              <a:tr h="260350">
                <a:tc>
                  <a:txBody>
                    <a:bodyPr/>
                    <a:lstStyle/>
                    <a:p>
                      <a:pPr marL="38100">
                        <a:lnSpc>
                          <a:spcPct val="100000"/>
                        </a:lnSpc>
                        <a:spcBef>
                          <a:spcPts val="345"/>
                        </a:spcBef>
                      </a:pPr>
                      <a:r>
                        <a:rPr sz="1050" dirty="0">
                          <a:latin typeface="Arial" panose="020B0604020202020204"/>
                          <a:cs typeface="Arial" panose="020B0604020202020204"/>
                        </a:rPr>
                        <a:t>1</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35" dirty="0">
                          <a:latin typeface="Arial" panose="020B0604020202020204"/>
                          <a:cs typeface="Arial" panose="020B0604020202020204"/>
                        </a:rPr>
                        <a:t>Yes</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55880">
                        <a:lnSpc>
                          <a:spcPct val="100000"/>
                        </a:lnSpc>
                        <a:spcBef>
                          <a:spcPts val="345"/>
                        </a:spcBef>
                      </a:pPr>
                      <a:r>
                        <a:rPr sz="1050" spc="30" dirty="0">
                          <a:latin typeface="Arial" panose="020B0604020202020204"/>
                          <a:cs typeface="Arial" panose="020B0604020202020204"/>
                        </a:rPr>
                        <a:t>Single</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35" dirty="0">
                          <a:latin typeface="Arial" panose="020B0604020202020204"/>
                          <a:cs typeface="Arial" panose="020B0604020202020204"/>
                        </a:rPr>
                        <a:t>125K</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38100">
                        <a:lnSpc>
                          <a:spcPct val="100000"/>
                        </a:lnSpc>
                        <a:spcBef>
                          <a:spcPts val="350"/>
                        </a:spcBef>
                      </a:pPr>
                      <a:r>
                        <a:rPr sz="1050" b="1" spc="40" dirty="0">
                          <a:solidFill>
                            <a:srgbClr val="FF0000"/>
                          </a:solidFill>
                          <a:latin typeface="Arial" panose="020B0604020202020204"/>
                          <a:cs typeface="Arial" panose="020B0604020202020204"/>
                        </a:rPr>
                        <a:t>No</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C0C0C0"/>
                    </a:solidFill>
                  </a:tcPr>
                </a:tc>
              </a:tr>
              <a:tr h="260350">
                <a:tc>
                  <a:txBody>
                    <a:bodyPr/>
                    <a:lstStyle/>
                    <a:p>
                      <a:pPr marL="38100">
                        <a:lnSpc>
                          <a:spcPct val="100000"/>
                        </a:lnSpc>
                        <a:spcBef>
                          <a:spcPts val="345"/>
                        </a:spcBef>
                      </a:pPr>
                      <a:r>
                        <a:rPr sz="1050" dirty="0">
                          <a:latin typeface="Arial" panose="020B0604020202020204"/>
                          <a:cs typeface="Arial" panose="020B0604020202020204"/>
                        </a:rPr>
                        <a:t>2</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40" dirty="0">
                          <a:latin typeface="Arial" panose="020B0604020202020204"/>
                          <a:cs typeface="Arial" panose="020B0604020202020204"/>
                        </a:rPr>
                        <a:t>No</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55880">
                        <a:lnSpc>
                          <a:spcPct val="100000"/>
                        </a:lnSpc>
                        <a:spcBef>
                          <a:spcPts val="345"/>
                        </a:spcBef>
                      </a:pPr>
                      <a:r>
                        <a:rPr sz="1050" spc="30" dirty="0">
                          <a:latin typeface="Arial" panose="020B0604020202020204"/>
                          <a:cs typeface="Arial" panose="020B0604020202020204"/>
                        </a:rPr>
                        <a:t>Married</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35" dirty="0">
                          <a:latin typeface="Arial" panose="020B0604020202020204"/>
                          <a:cs typeface="Arial" panose="020B0604020202020204"/>
                        </a:rPr>
                        <a:t>100K</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38100">
                        <a:lnSpc>
                          <a:spcPct val="100000"/>
                        </a:lnSpc>
                        <a:spcBef>
                          <a:spcPts val="350"/>
                        </a:spcBef>
                      </a:pPr>
                      <a:r>
                        <a:rPr sz="1050" b="1" spc="40" dirty="0">
                          <a:solidFill>
                            <a:srgbClr val="FF0000"/>
                          </a:solidFill>
                          <a:latin typeface="Arial" panose="020B0604020202020204"/>
                          <a:cs typeface="Arial" panose="020B0604020202020204"/>
                        </a:rPr>
                        <a:t>No</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C0C0C0"/>
                    </a:solidFill>
                  </a:tcPr>
                </a:tc>
              </a:tr>
              <a:tr h="259715">
                <a:tc>
                  <a:txBody>
                    <a:bodyPr/>
                    <a:lstStyle/>
                    <a:p>
                      <a:pPr marL="38100">
                        <a:lnSpc>
                          <a:spcPct val="100000"/>
                        </a:lnSpc>
                        <a:spcBef>
                          <a:spcPts val="345"/>
                        </a:spcBef>
                      </a:pPr>
                      <a:r>
                        <a:rPr sz="1050" dirty="0">
                          <a:latin typeface="Arial" panose="020B0604020202020204"/>
                          <a:cs typeface="Arial" panose="020B0604020202020204"/>
                        </a:rPr>
                        <a:t>3</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40" dirty="0">
                          <a:latin typeface="Arial" panose="020B0604020202020204"/>
                          <a:cs typeface="Arial" panose="020B0604020202020204"/>
                        </a:rPr>
                        <a:t>No</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55880">
                        <a:lnSpc>
                          <a:spcPct val="100000"/>
                        </a:lnSpc>
                        <a:spcBef>
                          <a:spcPts val="345"/>
                        </a:spcBef>
                      </a:pPr>
                      <a:r>
                        <a:rPr sz="1050" spc="30" dirty="0">
                          <a:latin typeface="Arial" panose="020B0604020202020204"/>
                          <a:cs typeface="Arial" panose="020B0604020202020204"/>
                        </a:rPr>
                        <a:t>Single</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35" dirty="0">
                          <a:latin typeface="Arial" panose="020B0604020202020204"/>
                          <a:cs typeface="Arial" panose="020B0604020202020204"/>
                        </a:rPr>
                        <a:t>70K</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38100">
                        <a:lnSpc>
                          <a:spcPct val="100000"/>
                        </a:lnSpc>
                        <a:spcBef>
                          <a:spcPts val="355"/>
                        </a:spcBef>
                      </a:pPr>
                      <a:r>
                        <a:rPr sz="1050" b="1" spc="40" dirty="0">
                          <a:solidFill>
                            <a:srgbClr val="FF0000"/>
                          </a:solidFill>
                          <a:latin typeface="Arial" panose="020B0604020202020204"/>
                          <a:cs typeface="Arial" panose="020B0604020202020204"/>
                        </a:rPr>
                        <a:t>No</a:t>
                      </a:r>
                      <a:endParaRPr sz="1050">
                        <a:latin typeface="Arial" panose="020B0604020202020204"/>
                        <a:cs typeface="Arial" panose="020B0604020202020204"/>
                      </a:endParaRPr>
                    </a:p>
                  </a:txBody>
                  <a:tcPr marL="0" marR="0" marT="45085" marB="0">
                    <a:lnL w="6350">
                      <a:solidFill>
                        <a:srgbClr val="000080"/>
                      </a:solidFill>
                      <a:prstDash val="solid"/>
                    </a:lnL>
                    <a:lnR w="6350">
                      <a:solidFill>
                        <a:srgbClr val="000080"/>
                      </a:solidFill>
                      <a:prstDash val="solid"/>
                    </a:lnR>
                    <a:solidFill>
                      <a:srgbClr val="C0C0C0"/>
                    </a:solidFill>
                  </a:tcPr>
                </a:tc>
              </a:tr>
              <a:tr h="261620">
                <a:tc>
                  <a:txBody>
                    <a:bodyPr/>
                    <a:lstStyle/>
                    <a:p>
                      <a:pPr marL="38100">
                        <a:lnSpc>
                          <a:spcPct val="100000"/>
                        </a:lnSpc>
                        <a:spcBef>
                          <a:spcPts val="340"/>
                        </a:spcBef>
                      </a:pPr>
                      <a:r>
                        <a:rPr sz="1050" dirty="0">
                          <a:latin typeface="Arial" panose="020B0604020202020204"/>
                          <a:cs typeface="Arial" panose="020B0604020202020204"/>
                        </a:rPr>
                        <a:t>4</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0"/>
                        </a:spcBef>
                      </a:pPr>
                      <a:r>
                        <a:rPr sz="1050" spc="35" dirty="0">
                          <a:latin typeface="Arial" panose="020B0604020202020204"/>
                          <a:cs typeface="Arial" panose="020B0604020202020204"/>
                        </a:rPr>
                        <a:t>Yes</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E4E4E4"/>
                    </a:solidFill>
                  </a:tcPr>
                </a:tc>
                <a:tc>
                  <a:txBody>
                    <a:bodyPr/>
                    <a:lstStyle/>
                    <a:p>
                      <a:pPr marL="55880">
                        <a:lnSpc>
                          <a:spcPct val="100000"/>
                        </a:lnSpc>
                        <a:spcBef>
                          <a:spcPts val="340"/>
                        </a:spcBef>
                      </a:pPr>
                      <a:r>
                        <a:rPr sz="1050" spc="30" dirty="0">
                          <a:latin typeface="Arial" panose="020B0604020202020204"/>
                          <a:cs typeface="Arial" panose="020B0604020202020204"/>
                        </a:rPr>
                        <a:t>Married</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0"/>
                        </a:spcBef>
                      </a:pPr>
                      <a:r>
                        <a:rPr sz="1050" spc="35" dirty="0">
                          <a:latin typeface="Arial" panose="020B0604020202020204"/>
                          <a:cs typeface="Arial" panose="020B0604020202020204"/>
                        </a:rPr>
                        <a:t>120K</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E4E4E4"/>
                    </a:solidFill>
                  </a:tcPr>
                </a:tc>
                <a:tc>
                  <a:txBody>
                    <a:bodyPr/>
                    <a:lstStyle/>
                    <a:p>
                      <a:pPr marL="38100">
                        <a:lnSpc>
                          <a:spcPct val="100000"/>
                        </a:lnSpc>
                        <a:spcBef>
                          <a:spcPts val="350"/>
                        </a:spcBef>
                      </a:pPr>
                      <a:r>
                        <a:rPr sz="1050" b="1" spc="40" dirty="0">
                          <a:solidFill>
                            <a:srgbClr val="FF0000"/>
                          </a:solidFill>
                          <a:latin typeface="Arial" panose="020B0604020202020204"/>
                          <a:cs typeface="Arial" panose="020B0604020202020204"/>
                        </a:rPr>
                        <a:t>No</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C0C0C0"/>
                    </a:solidFill>
                  </a:tcPr>
                </a:tc>
              </a:tr>
              <a:tr h="260985">
                <a:tc>
                  <a:txBody>
                    <a:bodyPr/>
                    <a:lstStyle/>
                    <a:p>
                      <a:pPr marL="38100">
                        <a:lnSpc>
                          <a:spcPct val="100000"/>
                        </a:lnSpc>
                        <a:spcBef>
                          <a:spcPts val="350"/>
                        </a:spcBef>
                      </a:pPr>
                      <a:r>
                        <a:rPr sz="1050" dirty="0">
                          <a:latin typeface="Arial" panose="020B0604020202020204"/>
                          <a:cs typeface="Arial" panose="020B0604020202020204"/>
                        </a:rPr>
                        <a:t>5</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50"/>
                        </a:spcBef>
                      </a:pPr>
                      <a:r>
                        <a:rPr sz="1050" spc="40" dirty="0">
                          <a:latin typeface="Arial" panose="020B0604020202020204"/>
                          <a:cs typeface="Arial" panose="020B0604020202020204"/>
                        </a:rPr>
                        <a:t>No</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E4E4E4"/>
                    </a:solidFill>
                  </a:tcPr>
                </a:tc>
                <a:tc>
                  <a:txBody>
                    <a:bodyPr/>
                    <a:lstStyle/>
                    <a:p>
                      <a:pPr marL="55880">
                        <a:lnSpc>
                          <a:spcPct val="100000"/>
                        </a:lnSpc>
                        <a:spcBef>
                          <a:spcPts val="350"/>
                        </a:spcBef>
                      </a:pPr>
                      <a:r>
                        <a:rPr sz="1050" spc="30" dirty="0">
                          <a:latin typeface="Arial" panose="020B0604020202020204"/>
                          <a:cs typeface="Arial" panose="020B0604020202020204"/>
                        </a:rPr>
                        <a:t>Divorced</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50"/>
                        </a:spcBef>
                      </a:pPr>
                      <a:r>
                        <a:rPr sz="1050" spc="35" dirty="0">
                          <a:latin typeface="Arial" panose="020B0604020202020204"/>
                          <a:cs typeface="Arial" panose="020B0604020202020204"/>
                        </a:rPr>
                        <a:t>95K</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E4E4E4"/>
                    </a:solidFill>
                  </a:tcPr>
                </a:tc>
                <a:tc>
                  <a:txBody>
                    <a:bodyPr/>
                    <a:lstStyle/>
                    <a:p>
                      <a:pPr marL="38100">
                        <a:lnSpc>
                          <a:spcPct val="100000"/>
                        </a:lnSpc>
                        <a:spcBef>
                          <a:spcPts val="355"/>
                        </a:spcBef>
                      </a:pPr>
                      <a:r>
                        <a:rPr sz="1050" b="1" spc="35" dirty="0">
                          <a:solidFill>
                            <a:srgbClr val="FF0000"/>
                          </a:solidFill>
                          <a:latin typeface="Arial" panose="020B0604020202020204"/>
                          <a:cs typeface="Arial" panose="020B0604020202020204"/>
                        </a:rPr>
                        <a:t>Yes</a:t>
                      </a:r>
                      <a:endParaRPr sz="1050">
                        <a:latin typeface="Arial" panose="020B0604020202020204"/>
                        <a:cs typeface="Arial" panose="020B0604020202020204"/>
                      </a:endParaRPr>
                    </a:p>
                  </a:txBody>
                  <a:tcPr marL="0" marR="0" marT="45085" marB="0">
                    <a:lnL w="6350">
                      <a:solidFill>
                        <a:srgbClr val="000080"/>
                      </a:solidFill>
                      <a:prstDash val="solid"/>
                    </a:lnL>
                    <a:lnR w="6350">
                      <a:solidFill>
                        <a:srgbClr val="000080"/>
                      </a:solidFill>
                      <a:prstDash val="solid"/>
                    </a:lnR>
                    <a:solidFill>
                      <a:srgbClr val="C0C0C0"/>
                    </a:solidFill>
                  </a:tcPr>
                </a:tc>
              </a:tr>
              <a:tr h="259080">
                <a:tc>
                  <a:txBody>
                    <a:bodyPr/>
                    <a:lstStyle/>
                    <a:p>
                      <a:pPr marL="38100">
                        <a:lnSpc>
                          <a:spcPct val="100000"/>
                        </a:lnSpc>
                        <a:spcBef>
                          <a:spcPts val="340"/>
                        </a:spcBef>
                      </a:pPr>
                      <a:r>
                        <a:rPr sz="1050" dirty="0">
                          <a:latin typeface="Arial" panose="020B0604020202020204"/>
                          <a:cs typeface="Arial" panose="020B0604020202020204"/>
                        </a:rPr>
                        <a:t>6</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0"/>
                        </a:spcBef>
                      </a:pPr>
                      <a:r>
                        <a:rPr sz="1050" spc="40" dirty="0">
                          <a:latin typeface="Arial" panose="020B0604020202020204"/>
                          <a:cs typeface="Arial" panose="020B0604020202020204"/>
                        </a:rPr>
                        <a:t>No</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E4E4E4"/>
                    </a:solidFill>
                  </a:tcPr>
                </a:tc>
                <a:tc>
                  <a:txBody>
                    <a:bodyPr/>
                    <a:lstStyle/>
                    <a:p>
                      <a:pPr marL="55880">
                        <a:lnSpc>
                          <a:spcPct val="100000"/>
                        </a:lnSpc>
                        <a:spcBef>
                          <a:spcPts val="340"/>
                        </a:spcBef>
                      </a:pPr>
                      <a:r>
                        <a:rPr sz="1050" spc="30" dirty="0">
                          <a:latin typeface="Arial" panose="020B0604020202020204"/>
                          <a:cs typeface="Arial" panose="020B0604020202020204"/>
                        </a:rPr>
                        <a:t>Married</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0"/>
                        </a:spcBef>
                      </a:pPr>
                      <a:r>
                        <a:rPr sz="1050" spc="35" dirty="0">
                          <a:latin typeface="Arial" panose="020B0604020202020204"/>
                          <a:cs typeface="Arial" panose="020B0604020202020204"/>
                        </a:rPr>
                        <a:t>60K</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E4E4E4"/>
                    </a:solidFill>
                  </a:tcPr>
                </a:tc>
                <a:tc>
                  <a:txBody>
                    <a:bodyPr/>
                    <a:lstStyle/>
                    <a:p>
                      <a:pPr marL="38100">
                        <a:lnSpc>
                          <a:spcPct val="100000"/>
                        </a:lnSpc>
                        <a:spcBef>
                          <a:spcPts val="350"/>
                        </a:spcBef>
                      </a:pPr>
                      <a:r>
                        <a:rPr sz="1050" b="1" spc="40" dirty="0">
                          <a:solidFill>
                            <a:srgbClr val="FF0000"/>
                          </a:solidFill>
                          <a:latin typeface="Arial" panose="020B0604020202020204"/>
                          <a:cs typeface="Arial" panose="020B0604020202020204"/>
                        </a:rPr>
                        <a:t>No</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C0C0C0"/>
                    </a:solidFill>
                  </a:tcPr>
                </a:tc>
              </a:tr>
              <a:tr h="260350">
                <a:tc>
                  <a:txBody>
                    <a:bodyPr/>
                    <a:lstStyle/>
                    <a:p>
                      <a:pPr marL="38100">
                        <a:lnSpc>
                          <a:spcPct val="100000"/>
                        </a:lnSpc>
                        <a:spcBef>
                          <a:spcPts val="345"/>
                        </a:spcBef>
                      </a:pPr>
                      <a:r>
                        <a:rPr sz="1050" dirty="0">
                          <a:latin typeface="Arial" panose="020B0604020202020204"/>
                          <a:cs typeface="Arial" panose="020B0604020202020204"/>
                        </a:rPr>
                        <a:t>7</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35" dirty="0">
                          <a:latin typeface="Arial" panose="020B0604020202020204"/>
                          <a:cs typeface="Arial" panose="020B0604020202020204"/>
                        </a:rPr>
                        <a:t>Yes</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55880">
                        <a:lnSpc>
                          <a:spcPct val="100000"/>
                        </a:lnSpc>
                        <a:spcBef>
                          <a:spcPts val="345"/>
                        </a:spcBef>
                      </a:pPr>
                      <a:r>
                        <a:rPr sz="1050" spc="30" dirty="0">
                          <a:latin typeface="Arial" panose="020B0604020202020204"/>
                          <a:cs typeface="Arial" panose="020B0604020202020204"/>
                        </a:rPr>
                        <a:t>Divorced</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35" dirty="0">
                          <a:latin typeface="Arial" panose="020B0604020202020204"/>
                          <a:cs typeface="Arial" panose="020B0604020202020204"/>
                        </a:rPr>
                        <a:t>220K</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38100">
                        <a:lnSpc>
                          <a:spcPct val="100000"/>
                        </a:lnSpc>
                        <a:spcBef>
                          <a:spcPts val="350"/>
                        </a:spcBef>
                      </a:pPr>
                      <a:r>
                        <a:rPr sz="1050" b="1" spc="40" dirty="0">
                          <a:solidFill>
                            <a:srgbClr val="FF0000"/>
                          </a:solidFill>
                          <a:latin typeface="Arial" panose="020B0604020202020204"/>
                          <a:cs typeface="Arial" panose="020B0604020202020204"/>
                        </a:rPr>
                        <a:t>No</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C0C0C0"/>
                    </a:solidFill>
                  </a:tcPr>
                </a:tc>
              </a:tr>
              <a:tr h="260985">
                <a:tc>
                  <a:txBody>
                    <a:bodyPr/>
                    <a:lstStyle/>
                    <a:p>
                      <a:pPr marL="38100">
                        <a:lnSpc>
                          <a:spcPct val="100000"/>
                        </a:lnSpc>
                        <a:spcBef>
                          <a:spcPts val="340"/>
                        </a:spcBef>
                      </a:pPr>
                      <a:r>
                        <a:rPr sz="1050" dirty="0">
                          <a:latin typeface="Arial" panose="020B0604020202020204"/>
                          <a:cs typeface="Arial" panose="020B0604020202020204"/>
                        </a:rPr>
                        <a:t>8</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0"/>
                        </a:spcBef>
                      </a:pPr>
                      <a:r>
                        <a:rPr sz="1050" spc="40" dirty="0">
                          <a:latin typeface="Arial" panose="020B0604020202020204"/>
                          <a:cs typeface="Arial" panose="020B0604020202020204"/>
                        </a:rPr>
                        <a:t>No</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E4E4E4"/>
                    </a:solidFill>
                  </a:tcPr>
                </a:tc>
                <a:tc>
                  <a:txBody>
                    <a:bodyPr/>
                    <a:lstStyle/>
                    <a:p>
                      <a:pPr marL="55880">
                        <a:lnSpc>
                          <a:spcPct val="100000"/>
                        </a:lnSpc>
                        <a:spcBef>
                          <a:spcPts val="340"/>
                        </a:spcBef>
                      </a:pPr>
                      <a:r>
                        <a:rPr sz="1050" spc="30" dirty="0">
                          <a:latin typeface="Arial" panose="020B0604020202020204"/>
                          <a:cs typeface="Arial" panose="020B0604020202020204"/>
                        </a:rPr>
                        <a:t>Single</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0"/>
                        </a:spcBef>
                      </a:pPr>
                      <a:r>
                        <a:rPr sz="1050" spc="35" dirty="0">
                          <a:latin typeface="Arial" panose="020B0604020202020204"/>
                          <a:cs typeface="Arial" panose="020B0604020202020204"/>
                        </a:rPr>
                        <a:t>85K</a:t>
                      </a:r>
                      <a:endParaRPr sz="1050">
                        <a:latin typeface="Arial" panose="020B0604020202020204"/>
                        <a:cs typeface="Arial" panose="020B0604020202020204"/>
                      </a:endParaRPr>
                    </a:p>
                  </a:txBody>
                  <a:tcPr marL="0" marR="0" marT="43180" marB="0">
                    <a:lnL w="6350">
                      <a:solidFill>
                        <a:srgbClr val="000080"/>
                      </a:solidFill>
                      <a:prstDash val="solid"/>
                    </a:lnL>
                    <a:lnR w="6350">
                      <a:solidFill>
                        <a:srgbClr val="000080"/>
                      </a:solidFill>
                      <a:prstDash val="solid"/>
                    </a:lnR>
                    <a:solidFill>
                      <a:srgbClr val="E4E4E4"/>
                    </a:solidFill>
                  </a:tcPr>
                </a:tc>
                <a:tc>
                  <a:txBody>
                    <a:bodyPr/>
                    <a:lstStyle/>
                    <a:p>
                      <a:pPr marL="38100">
                        <a:lnSpc>
                          <a:spcPct val="100000"/>
                        </a:lnSpc>
                        <a:spcBef>
                          <a:spcPts val="350"/>
                        </a:spcBef>
                      </a:pPr>
                      <a:r>
                        <a:rPr sz="1050" b="1" spc="35" dirty="0">
                          <a:solidFill>
                            <a:srgbClr val="FF0000"/>
                          </a:solidFill>
                          <a:latin typeface="Arial" panose="020B0604020202020204"/>
                          <a:cs typeface="Arial" panose="020B0604020202020204"/>
                        </a:rPr>
                        <a:t>Yes</a:t>
                      </a:r>
                      <a:endParaRPr sz="1050">
                        <a:latin typeface="Arial" panose="020B0604020202020204"/>
                        <a:cs typeface="Arial" panose="020B0604020202020204"/>
                      </a:endParaRPr>
                    </a:p>
                  </a:txBody>
                  <a:tcPr marL="0" marR="0" marT="44450" marB="0">
                    <a:lnL w="6350">
                      <a:solidFill>
                        <a:srgbClr val="000080"/>
                      </a:solidFill>
                      <a:prstDash val="solid"/>
                    </a:lnL>
                    <a:lnR w="6350">
                      <a:solidFill>
                        <a:srgbClr val="000080"/>
                      </a:solidFill>
                      <a:prstDash val="solid"/>
                    </a:lnR>
                    <a:solidFill>
                      <a:srgbClr val="C0C0C0"/>
                    </a:solidFill>
                  </a:tcPr>
                </a:tc>
              </a:tr>
              <a:tr h="260350">
                <a:tc>
                  <a:txBody>
                    <a:bodyPr/>
                    <a:lstStyle/>
                    <a:p>
                      <a:pPr marL="38100">
                        <a:lnSpc>
                          <a:spcPct val="100000"/>
                        </a:lnSpc>
                        <a:spcBef>
                          <a:spcPts val="345"/>
                        </a:spcBef>
                      </a:pPr>
                      <a:r>
                        <a:rPr sz="1050" dirty="0">
                          <a:latin typeface="Arial" panose="020B0604020202020204"/>
                          <a:cs typeface="Arial" panose="020B0604020202020204"/>
                        </a:rPr>
                        <a:t>9</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40" dirty="0">
                          <a:latin typeface="Arial" panose="020B0604020202020204"/>
                          <a:cs typeface="Arial" panose="020B0604020202020204"/>
                        </a:rPr>
                        <a:t>No</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55880">
                        <a:lnSpc>
                          <a:spcPct val="100000"/>
                        </a:lnSpc>
                        <a:spcBef>
                          <a:spcPts val="345"/>
                        </a:spcBef>
                      </a:pPr>
                      <a:r>
                        <a:rPr sz="1050" spc="30" dirty="0">
                          <a:latin typeface="Arial" panose="020B0604020202020204"/>
                          <a:cs typeface="Arial" panose="020B0604020202020204"/>
                        </a:rPr>
                        <a:t>Married</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C0C0C0"/>
                    </a:solidFill>
                  </a:tcPr>
                </a:tc>
                <a:tc>
                  <a:txBody>
                    <a:bodyPr/>
                    <a:lstStyle/>
                    <a:p>
                      <a:pPr marL="38100">
                        <a:lnSpc>
                          <a:spcPct val="100000"/>
                        </a:lnSpc>
                        <a:spcBef>
                          <a:spcPts val="345"/>
                        </a:spcBef>
                      </a:pPr>
                      <a:r>
                        <a:rPr sz="1050" spc="35" dirty="0">
                          <a:latin typeface="Arial" panose="020B0604020202020204"/>
                          <a:cs typeface="Arial" panose="020B0604020202020204"/>
                        </a:rPr>
                        <a:t>75K</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solidFill>
                      <a:srgbClr val="E4E4E4"/>
                    </a:solidFill>
                  </a:tcPr>
                </a:tc>
                <a:tc>
                  <a:txBody>
                    <a:bodyPr/>
                    <a:lstStyle/>
                    <a:p>
                      <a:pPr marL="38100">
                        <a:lnSpc>
                          <a:spcPct val="100000"/>
                        </a:lnSpc>
                        <a:spcBef>
                          <a:spcPts val="355"/>
                        </a:spcBef>
                      </a:pPr>
                      <a:r>
                        <a:rPr sz="1050" b="1" spc="40" dirty="0">
                          <a:solidFill>
                            <a:srgbClr val="FF0000"/>
                          </a:solidFill>
                          <a:latin typeface="Arial" panose="020B0604020202020204"/>
                          <a:cs typeface="Arial" panose="020B0604020202020204"/>
                        </a:rPr>
                        <a:t>No</a:t>
                      </a:r>
                      <a:endParaRPr sz="1050">
                        <a:latin typeface="Arial" panose="020B0604020202020204"/>
                        <a:cs typeface="Arial" panose="020B0604020202020204"/>
                      </a:endParaRPr>
                    </a:p>
                  </a:txBody>
                  <a:tcPr marL="0" marR="0" marT="45085" marB="0">
                    <a:lnL w="6350">
                      <a:solidFill>
                        <a:srgbClr val="000080"/>
                      </a:solidFill>
                      <a:prstDash val="solid"/>
                    </a:lnL>
                    <a:lnR w="6350">
                      <a:solidFill>
                        <a:srgbClr val="000080"/>
                      </a:solidFill>
                      <a:prstDash val="solid"/>
                    </a:lnR>
                    <a:solidFill>
                      <a:srgbClr val="C0C0C0"/>
                    </a:solidFill>
                  </a:tcPr>
                </a:tc>
              </a:tr>
              <a:tr h="262890">
                <a:tc>
                  <a:txBody>
                    <a:bodyPr/>
                    <a:lstStyle/>
                    <a:p>
                      <a:pPr marL="38100">
                        <a:lnSpc>
                          <a:spcPct val="100000"/>
                        </a:lnSpc>
                        <a:spcBef>
                          <a:spcPts val="345"/>
                        </a:spcBef>
                      </a:pPr>
                      <a:r>
                        <a:rPr sz="1050" spc="35" dirty="0">
                          <a:latin typeface="Arial" panose="020B0604020202020204"/>
                          <a:cs typeface="Arial" panose="020B0604020202020204"/>
                        </a:rPr>
                        <a:t>10</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c>
                  <a:txBody>
                    <a:bodyPr/>
                    <a:lstStyle/>
                    <a:p>
                      <a:pPr marL="38100">
                        <a:lnSpc>
                          <a:spcPct val="100000"/>
                        </a:lnSpc>
                        <a:spcBef>
                          <a:spcPts val="345"/>
                        </a:spcBef>
                      </a:pPr>
                      <a:r>
                        <a:rPr sz="1050" spc="40" dirty="0">
                          <a:latin typeface="Arial" panose="020B0604020202020204"/>
                          <a:cs typeface="Arial" panose="020B0604020202020204"/>
                        </a:rPr>
                        <a:t>No</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55880">
                        <a:lnSpc>
                          <a:spcPct val="100000"/>
                        </a:lnSpc>
                        <a:spcBef>
                          <a:spcPts val="345"/>
                        </a:spcBef>
                      </a:pPr>
                      <a:r>
                        <a:rPr sz="1050" spc="30" dirty="0">
                          <a:latin typeface="Arial" panose="020B0604020202020204"/>
                          <a:cs typeface="Arial" panose="020B0604020202020204"/>
                        </a:rPr>
                        <a:t>Single</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c>
                  <a:txBody>
                    <a:bodyPr/>
                    <a:lstStyle/>
                    <a:p>
                      <a:pPr marL="38100">
                        <a:lnSpc>
                          <a:spcPct val="100000"/>
                        </a:lnSpc>
                        <a:spcBef>
                          <a:spcPts val="345"/>
                        </a:spcBef>
                      </a:pPr>
                      <a:r>
                        <a:rPr sz="1050" spc="35" dirty="0">
                          <a:latin typeface="Arial" panose="020B0604020202020204"/>
                          <a:cs typeface="Arial" panose="020B0604020202020204"/>
                        </a:rPr>
                        <a:t>90K</a:t>
                      </a:r>
                      <a:endParaRPr sz="1050">
                        <a:latin typeface="Arial" panose="020B0604020202020204"/>
                        <a:cs typeface="Arial" panose="020B0604020202020204"/>
                      </a:endParaRPr>
                    </a:p>
                  </a:txBody>
                  <a:tcPr marL="0" marR="0" marT="43815"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38100">
                        <a:lnSpc>
                          <a:spcPct val="100000"/>
                        </a:lnSpc>
                        <a:spcBef>
                          <a:spcPts val="355"/>
                        </a:spcBef>
                      </a:pPr>
                      <a:r>
                        <a:rPr sz="1050" b="1" spc="35" dirty="0">
                          <a:solidFill>
                            <a:srgbClr val="FF0000"/>
                          </a:solidFill>
                          <a:latin typeface="Arial" panose="020B0604020202020204"/>
                          <a:cs typeface="Arial" panose="020B0604020202020204"/>
                        </a:rPr>
                        <a:t>Yes</a:t>
                      </a:r>
                      <a:endParaRPr sz="1050">
                        <a:latin typeface="Arial" panose="020B0604020202020204"/>
                        <a:cs typeface="Arial" panose="020B0604020202020204"/>
                      </a:endParaRPr>
                    </a:p>
                  </a:txBody>
                  <a:tcPr marL="0" marR="0" marT="45085"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r>
            </a:tbl>
          </a:graphicData>
        </a:graphic>
      </p:graphicFrame>
      <p:sp>
        <p:nvSpPr>
          <p:cNvPr id="6" name="object 6"/>
          <p:cNvSpPr txBox="1"/>
          <p:nvPr/>
        </p:nvSpPr>
        <p:spPr>
          <a:xfrm>
            <a:off x="7217943" y="4167030"/>
            <a:ext cx="32384"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spc="-5" dirty="0">
                <a:latin typeface="Arial" panose="020B0604020202020204"/>
                <a:cs typeface="Arial" panose="020B0604020202020204"/>
              </a:rPr>
              <a:t>10</a:t>
            </a:r>
            <a:endParaRPr sz="100">
              <a:latin typeface="Arial" panose="020B0604020202020204"/>
              <a:cs typeface="Arial" panose="020B0604020202020204"/>
            </a:endParaRPr>
          </a:p>
        </p:txBody>
      </p:sp>
      <p:sp>
        <p:nvSpPr>
          <p:cNvPr id="7" name="object 7"/>
          <p:cNvSpPr/>
          <p:nvPr/>
        </p:nvSpPr>
        <p:spPr>
          <a:xfrm>
            <a:off x="7543800" y="4800600"/>
            <a:ext cx="1447800" cy="762000"/>
          </a:xfrm>
          <a:custGeom>
            <a:avLst/>
            <a:gdLst/>
            <a:ahLst/>
            <a:cxnLst/>
            <a:rect l="l" t="t" r="r" b="b"/>
            <a:pathLst>
              <a:path w="1447800" h="762000">
                <a:moveTo>
                  <a:pt x="0" y="381000"/>
                </a:moveTo>
                <a:lnTo>
                  <a:pt x="10483" y="316023"/>
                </a:lnTo>
                <a:lnTo>
                  <a:pt x="40776" y="254612"/>
                </a:lnTo>
                <a:lnTo>
                  <a:pt x="89139" y="197682"/>
                </a:lnTo>
                <a:lnTo>
                  <a:pt x="119553" y="171183"/>
                </a:lnTo>
                <a:lnTo>
                  <a:pt x="153833" y="146146"/>
                </a:lnTo>
                <a:lnTo>
                  <a:pt x="191762" y="122687"/>
                </a:lnTo>
                <a:lnTo>
                  <a:pt x="233121" y="100920"/>
                </a:lnTo>
                <a:lnTo>
                  <a:pt x="277694" y="80958"/>
                </a:lnTo>
                <a:lnTo>
                  <a:pt x="325264" y="62917"/>
                </a:lnTo>
                <a:lnTo>
                  <a:pt x="375613" y="46911"/>
                </a:lnTo>
                <a:lnTo>
                  <a:pt x="428524" y="33053"/>
                </a:lnTo>
                <a:lnTo>
                  <a:pt x="483779" y="21459"/>
                </a:lnTo>
                <a:lnTo>
                  <a:pt x="541161" y="12242"/>
                </a:lnTo>
                <a:lnTo>
                  <a:pt x="600454" y="5517"/>
                </a:lnTo>
                <a:lnTo>
                  <a:pt x="661439" y="1398"/>
                </a:lnTo>
                <a:lnTo>
                  <a:pt x="723900" y="0"/>
                </a:lnTo>
                <a:lnTo>
                  <a:pt x="786360" y="1398"/>
                </a:lnTo>
                <a:lnTo>
                  <a:pt x="847345" y="5517"/>
                </a:lnTo>
                <a:lnTo>
                  <a:pt x="906638" y="12242"/>
                </a:lnTo>
                <a:lnTo>
                  <a:pt x="964020" y="21459"/>
                </a:lnTo>
                <a:lnTo>
                  <a:pt x="1019275" y="33053"/>
                </a:lnTo>
                <a:lnTo>
                  <a:pt x="1072186" y="46911"/>
                </a:lnTo>
                <a:lnTo>
                  <a:pt x="1122535" y="62917"/>
                </a:lnTo>
                <a:lnTo>
                  <a:pt x="1170105" y="80958"/>
                </a:lnTo>
                <a:lnTo>
                  <a:pt x="1214678" y="100920"/>
                </a:lnTo>
                <a:lnTo>
                  <a:pt x="1256037" y="122687"/>
                </a:lnTo>
                <a:lnTo>
                  <a:pt x="1293966" y="146146"/>
                </a:lnTo>
                <a:lnTo>
                  <a:pt x="1328246" y="171183"/>
                </a:lnTo>
                <a:lnTo>
                  <a:pt x="1358660" y="197682"/>
                </a:lnTo>
                <a:lnTo>
                  <a:pt x="1384992" y="225530"/>
                </a:lnTo>
                <a:lnTo>
                  <a:pt x="1424537" y="284815"/>
                </a:lnTo>
                <a:lnTo>
                  <a:pt x="1445142" y="348123"/>
                </a:lnTo>
                <a:lnTo>
                  <a:pt x="1447800" y="381000"/>
                </a:lnTo>
                <a:lnTo>
                  <a:pt x="1445142" y="413876"/>
                </a:lnTo>
                <a:lnTo>
                  <a:pt x="1424537" y="477184"/>
                </a:lnTo>
                <a:lnTo>
                  <a:pt x="1384992" y="536469"/>
                </a:lnTo>
                <a:lnTo>
                  <a:pt x="1358660" y="564317"/>
                </a:lnTo>
                <a:lnTo>
                  <a:pt x="1328246" y="590816"/>
                </a:lnTo>
                <a:lnTo>
                  <a:pt x="1293966" y="615853"/>
                </a:lnTo>
                <a:lnTo>
                  <a:pt x="1256037" y="639312"/>
                </a:lnTo>
                <a:lnTo>
                  <a:pt x="1214678" y="661079"/>
                </a:lnTo>
                <a:lnTo>
                  <a:pt x="1170105" y="681041"/>
                </a:lnTo>
                <a:lnTo>
                  <a:pt x="1122535" y="699082"/>
                </a:lnTo>
                <a:lnTo>
                  <a:pt x="1072186" y="715088"/>
                </a:lnTo>
                <a:lnTo>
                  <a:pt x="1019275" y="728946"/>
                </a:lnTo>
                <a:lnTo>
                  <a:pt x="964020" y="740540"/>
                </a:lnTo>
                <a:lnTo>
                  <a:pt x="906638" y="749757"/>
                </a:lnTo>
                <a:lnTo>
                  <a:pt x="847345" y="756482"/>
                </a:lnTo>
                <a:lnTo>
                  <a:pt x="786360" y="760601"/>
                </a:lnTo>
                <a:lnTo>
                  <a:pt x="723900" y="762000"/>
                </a:lnTo>
                <a:lnTo>
                  <a:pt x="661439" y="760601"/>
                </a:lnTo>
                <a:lnTo>
                  <a:pt x="600454" y="756482"/>
                </a:lnTo>
                <a:lnTo>
                  <a:pt x="541161" y="749757"/>
                </a:lnTo>
                <a:lnTo>
                  <a:pt x="483779" y="740540"/>
                </a:lnTo>
                <a:lnTo>
                  <a:pt x="428524" y="728946"/>
                </a:lnTo>
                <a:lnTo>
                  <a:pt x="375613" y="715088"/>
                </a:lnTo>
                <a:lnTo>
                  <a:pt x="325264" y="699082"/>
                </a:lnTo>
                <a:lnTo>
                  <a:pt x="277694" y="681041"/>
                </a:lnTo>
                <a:lnTo>
                  <a:pt x="233121" y="661079"/>
                </a:lnTo>
                <a:lnTo>
                  <a:pt x="191762" y="639312"/>
                </a:lnTo>
                <a:lnTo>
                  <a:pt x="153833" y="615853"/>
                </a:lnTo>
                <a:lnTo>
                  <a:pt x="119553" y="590816"/>
                </a:lnTo>
                <a:lnTo>
                  <a:pt x="89139" y="564317"/>
                </a:lnTo>
                <a:lnTo>
                  <a:pt x="62807" y="536469"/>
                </a:lnTo>
                <a:lnTo>
                  <a:pt x="23262" y="477184"/>
                </a:lnTo>
                <a:lnTo>
                  <a:pt x="2657" y="413876"/>
                </a:lnTo>
                <a:lnTo>
                  <a:pt x="0" y="381000"/>
                </a:lnTo>
                <a:close/>
              </a:path>
            </a:pathLst>
          </a:custGeom>
          <a:ln w="38100">
            <a:solidFill>
              <a:srgbClr val="FF0000"/>
            </a:solidFill>
          </a:ln>
        </p:spPr>
        <p:txBody>
          <a:bodyPr wrap="square" lIns="0" tIns="0" rIns="0" bIns="0" rtlCol="0"/>
          <a:lstStyle/>
          <a:p>
            <a:endParaRPr/>
          </a:p>
        </p:txBody>
      </p:sp>
      <p:sp>
        <p:nvSpPr>
          <p:cNvPr id="8" name="object 8"/>
          <p:cNvSpPr/>
          <p:nvPr/>
        </p:nvSpPr>
        <p:spPr>
          <a:xfrm>
            <a:off x="7239000" y="5556630"/>
            <a:ext cx="993140" cy="395605"/>
          </a:xfrm>
          <a:custGeom>
            <a:avLst/>
            <a:gdLst/>
            <a:ahLst/>
            <a:cxnLst/>
            <a:rect l="l" t="t" r="r" b="b"/>
            <a:pathLst>
              <a:path w="993140" h="395604">
                <a:moveTo>
                  <a:pt x="57403" y="324053"/>
                </a:moveTo>
                <a:lnTo>
                  <a:pt x="0" y="386969"/>
                </a:lnTo>
                <a:lnTo>
                  <a:pt x="84836" y="395173"/>
                </a:lnTo>
                <a:lnTo>
                  <a:pt x="75166" y="370103"/>
                </a:lnTo>
                <a:lnTo>
                  <a:pt x="61595" y="370103"/>
                </a:lnTo>
                <a:lnTo>
                  <a:pt x="57023" y="358241"/>
                </a:lnTo>
                <a:lnTo>
                  <a:pt x="68837" y="353696"/>
                </a:lnTo>
                <a:lnTo>
                  <a:pt x="57403" y="324053"/>
                </a:lnTo>
                <a:close/>
              </a:path>
              <a:path w="993140" h="395604">
                <a:moveTo>
                  <a:pt x="68837" y="353696"/>
                </a:moveTo>
                <a:lnTo>
                  <a:pt x="57023" y="358241"/>
                </a:lnTo>
                <a:lnTo>
                  <a:pt x="61595" y="370103"/>
                </a:lnTo>
                <a:lnTo>
                  <a:pt x="73413" y="365558"/>
                </a:lnTo>
                <a:lnTo>
                  <a:pt x="68837" y="353696"/>
                </a:lnTo>
                <a:close/>
              </a:path>
              <a:path w="993140" h="395604">
                <a:moveTo>
                  <a:pt x="73413" y="365558"/>
                </a:moveTo>
                <a:lnTo>
                  <a:pt x="61595" y="370103"/>
                </a:lnTo>
                <a:lnTo>
                  <a:pt x="75166" y="370103"/>
                </a:lnTo>
                <a:lnTo>
                  <a:pt x="73413" y="365558"/>
                </a:lnTo>
                <a:close/>
              </a:path>
              <a:path w="993140" h="395604">
                <a:moveTo>
                  <a:pt x="988314" y="0"/>
                </a:moveTo>
                <a:lnTo>
                  <a:pt x="68837" y="353696"/>
                </a:lnTo>
                <a:lnTo>
                  <a:pt x="73413" y="365558"/>
                </a:lnTo>
                <a:lnTo>
                  <a:pt x="992885" y="11938"/>
                </a:lnTo>
                <a:lnTo>
                  <a:pt x="988314" y="0"/>
                </a:lnTo>
                <a:close/>
              </a:path>
            </a:pathLst>
          </a:custGeom>
          <a:solidFill>
            <a:srgbClr val="000000"/>
          </a:solidFill>
        </p:spPr>
        <p:txBody>
          <a:bodyPr wrap="square" lIns="0" tIns="0" rIns="0" bIns="0" rtlCol="0"/>
          <a:lstStyle/>
          <a:p>
            <a:endParaRPr/>
          </a:p>
        </p:txBody>
      </p:sp>
      <p:sp>
        <p:nvSpPr>
          <p:cNvPr id="9" name="object 9"/>
          <p:cNvSpPr/>
          <p:nvPr/>
        </p:nvSpPr>
        <p:spPr>
          <a:xfrm>
            <a:off x="8343900" y="5562600"/>
            <a:ext cx="76200" cy="533400"/>
          </a:xfrm>
          <a:custGeom>
            <a:avLst/>
            <a:gdLst/>
            <a:ahLst/>
            <a:cxnLst/>
            <a:rect l="l" t="t" r="r" b="b"/>
            <a:pathLst>
              <a:path w="76200" h="533400">
                <a:moveTo>
                  <a:pt x="31750" y="457200"/>
                </a:moveTo>
                <a:lnTo>
                  <a:pt x="0" y="457200"/>
                </a:lnTo>
                <a:lnTo>
                  <a:pt x="38100" y="533400"/>
                </a:lnTo>
                <a:lnTo>
                  <a:pt x="69850" y="469900"/>
                </a:lnTo>
                <a:lnTo>
                  <a:pt x="31750" y="469900"/>
                </a:lnTo>
                <a:lnTo>
                  <a:pt x="31750" y="457200"/>
                </a:lnTo>
                <a:close/>
              </a:path>
              <a:path w="76200" h="533400">
                <a:moveTo>
                  <a:pt x="44450" y="0"/>
                </a:moveTo>
                <a:lnTo>
                  <a:pt x="31750" y="0"/>
                </a:lnTo>
                <a:lnTo>
                  <a:pt x="31750" y="469900"/>
                </a:lnTo>
                <a:lnTo>
                  <a:pt x="44450" y="469900"/>
                </a:lnTo>
                <a:lnTo>
                  <a:pt x="44450" y="0"/>
                </a:lnTo>
                <a:close/>
              </a:path>
              <a:path w="76200" h="533400">
                <a:moveTo>
                  <a:pt x="76200" y="457200"/>
                </a:moveTo>
                <a:lnTo>
                  <a:pt x="44450" y="457200"/>
                </a:lnTo>
                <a:lnTo>
                  <a:pt x="44450" y="469900"/>
                </a:lnTo>
                <a:lnTo>
                  <a:pt x="69850" y="469900"/>
                </a:lnTo>
                <a:lnTo>
                  <a:pt x="76200" y="457200"/>
                </a:lnTo>
                <a:close/>
              </a:path>
            </a:pathLst>
          </a:custGeom>
          <a:solidFill>
            <a:srgbClr val="000000"/>
          </a:solidFill>
        </p:spPr>
        <p:txBody>
          <a:bodyPr wrap="square" lIns="0" tIns="0" rIns="0" bIns="0" rtlCol="0"/>
          <a:lstStyle/>
          <a:p>
            <a:endParaRPr/>
          </a:p>
        </p:txBody>
      </p:sp>
      <p:sp>
        <p:nvSpPr>
          <p:cNvPr id="10" name="object 10"/>
          <p:cNvSpPr/>
          <p:nvPr/>
        </p:nvSpPr>
        <p:spPr>
          <a:xfrm>
            <a:off x="8532114" y="5556630"/>
            <a:ext cx="993140" cy="395605"/>
          </a:xfrm>
          <a:custGeom>
            <a:avLst/>
            <a:gdLst/>
            <a:ahLst/>
            <a:cxnLst/>
            <a:rect l="l" t="t" r="r" b="b"/>
            <a:pathLst>
              <a:path w="993140" h="395604">
                <a:moveTo>
                  <a:pt x="919472" y="365558"/>
                </a:moveTo>
                <a:lnTo>
                  <a:pt x="908050" y="395173"/>
                </a:lnTo>
                <a:lnTo>
                  <a:pt x="992885" y="386969"/>
                </a:lnTo>
                <a:lnTo>
                  <a:pt x="977497" y="370103"/>
                </a:lnTo>
                <a:lnTo>
                  <a:pt x="931290" y="370103"/>
                </a:lnTo>
                <a:lnTo>
                  <a:pt x="919472" y="365558"/>
                </a:lnTo>
                <a:close/>
              </a:path>
              <a:path w="993140" h="395604">
                <a:moveTo>
                  <a:pt x="924048" y="353696"/>
                </a:moveTo>
                <a:lnTo>
                  <a:pt x="919472" y="365558"/>
                </a:lnTo>
                <a:lnTo>
                  <a:pt x="931290" y="370103"/>
                </a:lnTo>
                <a:lnTo>
                  <a:pt x="935862" y="358241"/>
                </a:lnTo>
                <a:lnTo>
                  <a:pt x="924048" y="353696"/>
                </a:lnTo>
                <a:close/>
              </a:path>
              <a:path w="993140" h="395604">
                <a:moveTo>
                  <a:pt x="935481" y="324053"/>
                </a:moveTo>
                <a:lnTo>
                  <a:pt x="924048" y="353696"/>
                </a:lnTo>
                <a:lnTo>
                  <a:pt x="935862" y="358241"/>
                </a:lnTo>
                <a:lnTo>
                  <a:pt x="931290" y="370103"/>
                </a:lnTo>
                <a:lnTo>
                  <a:pt x="977497" y="370103"/>
                </a:lnTo>
                <a:lnTo>
                  <a:pt x="935481" y="324053"/>
                </a:lnTo>
                <a:close/>
              </a:path>
              <a:path w="993140" h="395604">
                <a:moveTo>
                  <a:pt x="4571" y="0"/>
                </a:moveTo>
                <a:lnTo>
                  <a:pt x="0" y="11938"/>
                </a:lnTo>
                <a:lnTo>
                  <a:pt x="919472" y="365558"/>
                </a:lnTo>
                <a:lnTo>
                  <a:pt x="924048" y="353696"/>
                </a:lnTo>
                <a:lnTo>
                  <a:pt x="4571" y="0"/>
                </a:lnTo>
                <a:close/>
              </a:path>
            </a:pathLst>
          </a:custGeom>
          <a:solidFill>
            <a:srgbClr val="000000"/>
          </a:solidFill>
        </p:spPr>
        <p:txBody>
          <a:bodyPr wrap="square" lIns="0" tIns="0" rIns="0" bIns="0" rtlCol="0"/>
          <a:lstStyle/>
          <a:p>
            <a:endParaRPr/>
          </a:p>
        </p:txBody>
      </p:sp>
      <p:sp>
        <p:nvSpPr>
          <p:cNvPr id="11" name="object 11"/>
          <p:cNvSpPr/>
          <p:nvPr/>
        </p:nvSpPr>
        <p:spPr>
          <a:xfrm>
            <a:off x="8229600" y="4416297"/>
            <a:ext cx="234315" cy="384810"/>
          </a:xfrm>
          <a:custGeom>
            <a:avLst/>
            <a:gdLst/>
            <a:ahLst/>
            <a:cxnLst/>
            <a:rect l="l" t="t" r="r" b="b"/>
            <a:pathLst>
              <a:path w="234315" h="384810">
                <a:moveTo>
                  <a:pt x="6476" y="299338"/>
                </a:moveTo>
                <a:lnTo>
                  <a:pt x="0" y="384301"/>
                </a:lnTo>
                <a:lnTo>
                  <a:pt x="71881" y="338581"/>
                </a:lnTo>
                <a:lnTo>
                  <a:pt x="62780" y="333120"/>
                </a:lnTo>
                <a:lnTo>
                  <a:pt x="38100" y="333120"/>
                </a:lnTo>
                <a:lnTo>
                  <a:pt x="27177" y="326644"/>
                </a:lnTo>
                <a:lnTo>
                  <a:pt x="33744" y="315699"/>
                </a:lnTo>
                <a:lnTo>
                  <a:pt x="6476" y="299338"/>
                </a:lnTo>
                <a:close/>
              </a:path>
              <a:path w="234315" h="384810">
                <a:moveTo>
                  <a:pt x="33744" y="315699"/>
                </a:moveTo>
                <a:lnTo>
                  <a:pt x="27177" y="326644"/>
                </a:lnTo>
                <a:lnTo>
                  <a:pt x="38100" y="333120"/>
                </a:lnTo>
                <a:lnTo>
                  <a:pt x="44634" y="322233"/>
                </a:lnTo>
                <a:lnTo>
                  <a:pt x="33744" y="315699"/>
                </a:lnTo>
                <a:close/>
              </a:path>
              <a:path w="234315" h="384810">
                <a:moveTo>
                  <a:pt x="44634" y="322233"/>
                </a:moveTo>
                <a:lnTo>
                  <a:pt x="38100" y="333120"/>
                </a:lnTo>
                <a:lnTo>
                  <a:pt x="62780" y="333120"/>
                </a:lnTo>
                <a:lnTo>
                  <a:pt x="44634" y="322233"/>
                </a:lnTo>
                <a:close/>
              </a:path>
              <a:path w="234315" h="384810">
                <a:moveTo>
                  <a:pt x="223139" y="0"/>
                </a:moveTo>
                <a:lnTo>
                  <a:pt x="33744" y="315699"/>
                </a:lnTo>
                <a:lnTo>
                  <a:pt x="44634" y="322233"/>
                </a:lnTo>
                <a:lnTo>
                  <a:pt x="234060" y="6603"/>
                </a:lnTo>
                <a:lnTo>
                  <a:pt x="223139" y="0"/>
                </a:lnTo>
                <a:close/>
              </a:path>
            </a:pathLst>
          </a:custGeom>
          <a:solidFill>
            <a:srgbClr val="000000"/>
          </a:solidFill>
        </p:spPr>
        <p:txBody>
          <a:bodyPr wrap="square" lIns="0" tIns="0" rIns="0" bIns="0" rtlCol="0"/>
          <a:lstStyle/>
          <a:p>
            <a:endParaRPr/>
          </a:p>
        </p:txBody>
      </p:sp>
      <p:sp>
        <p:nvSpPr>
          <p:cNvPr id="12" name="object 12"/>
          <p:cNvSpPr txBox="1"/>
          <p:nvPr/>
        </p:nvSpPr>
        <p:spPr>
          <a:xfrm>
            <a:off x="8538209" y="4293489"/>
            <a:ext cx="209550" cy="32004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panose="020B0604020202020204"/>
                <a:cs typeface="Arial" panose="020B0604020202020204"/>
              </a:rPr>
              <a:t>D</a:t>
            </a:r>
            <a:endParaRPr sz="2000">
              <a:latin typeface="Arial" panose="020B0604020202020204"/>
              <a:cs typeface="Arial" panose="020B0604020202020204"/>
            </a:endParaRPr>
          </a:p>
        </p:txBody>
      </p:sp>
      <p:sp>
        <p:nvSpPr>
          <p:cNvPr id="13" name="object 13"/>
          <p:cNvSpPr txBox="1"/>
          <p:nvPr/>
        </p:nvSpPr>
        <p:spPr>
          <a:xfrm>
            <a:off x="8722614" y="4441316"/>
            <a:ext cx="73025" cy="216535"/>
          </a:xfrm>
          <a:prstGeom prst="rect">
            <a:avLst/>
          </a:prstGeom>
        </p:spPr>
        <p:txBody>
          <a:bodyPr vert="horz" wrap="square" lIns="0" tIns="16510" rIns="0" bIns="0" rtlCol="0">
            <a:spAutoFit/>
          </a:bodyPr>
          <a:lstStyle/>
          <a:p>
            <a:pPr marL="12700">
              <a:lnSpc>
                <a:spcPct val="100000"/>
              </a:lnSpc>
              <a:spcBef>
                <a:spcPts val="130"/>
              </a:spcBef>
            </a:pPr>
            <a:r>
              <a:rPr sz="1300" spc="5" dirty="0">
                <a:latin typeface="Arial" panose="020B0604020202020204"/>
                <a:cs typeface="Arial" panose="020B0604020202020204"/>
              </a:rPr>
              <a:t>t</a:t>
            </a:r>
            <a:endParaRPr sz="1300">
              <a:latin typeface="Arial" panose="020B0604020202020204"/>
              <a:cs typeface="Arial" panose="020B0604020202020204"/>
            </a:endParaRPr>
          </a:p>
        </p:txBody>
      </p:sp>
      <p:sp>
        <p:nvSpPr>
          <p:cNvPr id="14" name="object 14"/>
          <p:cNvSpPr txBox="1"/>
          <p:nvPr/>
        </p:nvSpPr>
        <p:spPr>
          <a:xfrm>
            <a:off x="8157209" y="4979289"/>
            <a:ext cx="194945"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a:t>
            </a:r>
            <a:endParaRPr sz="2400">
              <a:latin typeface="Arial" panose="020B0604020202020204"/>
              <a:cs typeface="Arial" panose="020B0604020202020204"/>
            </a:endParaRPr>
          </a:p>
        </p:txBody>
      </p:sp>
      <p:sp>
        <p:nvSpPr>
          <p:cNvPr id="17" name="Slide Number Placeholder 16"/>
          <p:cNvSpPr>
            <a:spLocks noGrp="1"/>
          </p:cNvSpPr>
          <p:nvPr>
            <p:ph type="sldNum" sz="quarter" idx="12"/>
          </p:nvPr>
        </p:nvSpPr>
        <p:spPr/>
        <p:txBody>
          <a:bodyPr/>
          <a:lstStyle/>
          <a:p>
            <a:r>
              <a:rPr lang="en-US"/>
              <a:t>*</a:t>
            </a:r>
            <a:endParaRPr lang="en-US" dirty="0"/>
          </a:p>
        </p:txBody>
      </p:sp>
      <p:sp>
        <p:nvSpPr>
          <p:cNvPr id="18" name="Footer Placeholder 17"/>
          <p:cNvSpPr>
            <a:spLocks noGrp="1"/>
          </p:cNvSpPr>
          <p:nvPr>
            <p:ph type="ftr" sz="quarter" idx="11"/>
          </p:nvPr>
        </p:nvSpPr>
        <p:spPr/>
        <p:txBody>
          <a:bodyPr/>
          <a:lstStyle/>
          <a:p>
            <a:r>
              <a:rPr lang="en-US"/>
              <a:t>UECS3213 / UECS3453 Data Mining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p:cNvSpPr>
            <a:spLocks noGrp="1"/>
          </p:cNvSpPr>
          <p:nvPr>
            <p:ph type="title"/>
          </p:nvPr>
        </p:nvSpPr>
        <p:spPr/>
        <p:txBody>
          <a:bodyPr/>
          <a:lstStyle/>
          <a:p>
            <a:r>
              <a:rPr lang="en-MY" altLang="en-US"/>
              <a:t>Hunt's Algorithm</a:t>
            </a:r>
          </a:p>
        </p:txBody>
      </p:sp>
      <p:sp>
        <p:nvSpPr>
          <p:cNvPr id="3" name="object 3"/>
          <p:cNvSpPr txBox="1"/>
          <p:nvPr/>
        </p:nvSpPr>
        <p:spPr>
          <a:xfrm>
            <a:off x="1828800" y="1447863"/>
            <a:ext cx="576580" cy="418465"/>
          </a:xfrm>
          <a:prstGeom prst="rect">
            <a:avLst/>
          </a:prstGeom>
          <a:ln w="25400">
            <a:solidFill>
              <a:srgbClr val="3366FF"/>
            </a:solidFill>
          </a:ln>
        </p:spPr>
        <p:txBody>
          <a:bodyPr vert="horz" wrap="square" lIns="0" tIns="0" rIns="0" bIns="0" rtlCol="0">
            <a:spAutoFit/>
          </a:bodyPr>
          <a:lstStyle/>
          <a:p>
            <a:pPr marL="60960">
              <a:lnSpc>
                <a:spcPts val="1590"/>
              </a:lnSpc>
            </a:pPr>
            <a:r>
              <a:rPr sz="1400" spc="-10" dirty="0">
                <a:latin typeface="Times New Roman" panose="02020603050405020304"/>
                <a:cs typeface="Times New Roman" panose="02020603050405020304"/>
              </a:rPr>
              <a:t>Don’t</a:t>
            </a:r>
            <a:endParaRPr sz="1400">
              <a:latin typeface="Times New Roman" panose="02020603050405020304"/>
              <a:cs typeface="Times New Roman" panose="02020603050405020304"/>
            </a:endParaRPr>
          </a:p>
          <a:p>
            <a:pPr marL="79375">
              <a:lnSpc>
                <a:spcPts val="1675"/>
              </a:lnSpc>
            </a:pPr>
            <a:r>
              <a:rPr sz="1400" dirty="0">
                <a:latin typeface="Times New Roman" panose="02020603050405020304"/>
                <a:cs typeface="Times New Roman" panose="02020603050405020304"/>
              </a:rPr>
              <a:t>Cheat</a:t>
            </a:r>
            <a:endParaRPr sz="1400">
              <a:latin typeface="Times New Roman" panose="02020603050405020304"/>
              <a:cs typeface="Times New Roman" panose="02020603050405020304"/>
            </a:endParaRPr>
          </a:p>
        </p:txBody>
      </p:sp>
      <p:sp>
        <p:nvSpPr>
          <p:cNvPr id="4" name="object 4"/>
          <p:cNvSpPr/>
          <p:nvPr/>
        </p:nvSpPr>
        <p:spPr>
          <a:xfrm>
            <a:off x="3414776" y="1143000"/>
            <a:ext cx="692150" cy="431800"/>
          </a:xfrm>
          <a:custGeom>
            <a:avLst/>
            <a:gdLst/>
            <a:ahLst/>
            <a:cxnLst/>
            <a:rect l="l" t="t" r="r" b="b"/>
            <a:pathLst>
              <a:path w="692150" h="431800">
                <a:moveTo>
                  <a:pt x="346075" y="0"/>
                </a:moveTo>
                <a:lnTo>
                  <a:pt x="289939" y="2825"/>
                </a:lnTo>
                <a:lnTo>
                  <a:pt x="236687" y="11005"/>
                </a:lnTo>
                <a:lnTo>
                  <a:pt x="187032" y="24095"/>
                </a:lnTo>
                <a:lnTo>
                  <a:pt x="141686" y="41651"/>
                </a:lnTo>
                <a:lnTo>
                  <a:pt x="101361" y="63230"/>
                </a:lnTo>
                <a:lnTo>
                  <a:pt x="66771" y="88385"/>
                </a:lnTo>
                <a:lnTo>
                  <a:pt x="38627" y="116675"/>
                </a:lnTo>
                <a:lnTo>
                  <a:pt x="4529" y="180876"/>
                </a:lnTo>
                <a:lnTo>
                  <a:pt x="0" y="215900"/>
                </a:lnTo>
                <a:lnTo>
                  <a:pt x="4529" y="250923"/>
                </a:lnTo>
                <a:lnTo>
                  <a:pt x="38627" y="315124"/>
                </a:lnTo>
                <a:lnTo>
                  <a:pt x="66771" y="343414"/>
                </a:lnTo>
                <a:lnTo>
                  <a:pt x="101361" y="368569"/>
                </a:lnTo>
                <a:lnTo>
                  <a:pt x="141686" y="390148"/>
                </a:lnTo>
                <a:lnTo>
                  <a:pt x="187032" y="407704"/>
                </a:lnTo>
                <a:lnTo>
                  <a:pt x="236687" y="420794"/>
                </a:lnTo>
                <a:lnTo>
                  <a:pt x="289939" y="428974"/>
                </a:lnTo>
                <a:lnTo>
                  <a:pt x="346075" y="431800"/>
                </a:lnTo>
                <a:lnTo>
                  <a:pt x="402180" y="428974"/>
                </a:lnTo>
                <a:lnTo>
                  <a:pt x="455413" y="420794"/>
                </a:lnTo>
                <a:lnTo>
                  <a:pt x="505061" y="407704"/>
                </a:lnTo>
                <a:lnTo>
                  <a:pt x="550408" y="390148"/>
                </a:lnTo>
                <a:lnTo>
                  <a:pt x="590740" y="368569"/>
                </a:lnTo>
                <a:lnTo>
                  <a:pt x="625341" y="343414"/>
                </a:lnTo>
                <a:lnTo>
                  <a:pt x="653498" y="315124"/>
                </a:lnTo>
                <a:lnTo>
                  <a:pt x="687617" y="250923"/>
                </a:lnTo>
                <a:lnTo>
                  <a:pt x="692150" y="215900"/>
                </a:lnTo>
                <a:lnTo>
                  <a:pt x="687617" y="180876"/>
                </a:lnTo>
                <a:lnTo>
                  <a:pt x="653498" y="116675"/>
                </a:lnTo>
                <a:lnTo>
                  <a:pt x="625341" y="88385"/>
                </a:lnTo>
                <a:lnTo>
                  <a:pt x="590740" y="63230"/>
                </a:lnTo>
                <a:lnTo>
                  <a:pt x="550408" y="41651"/>
                </a:lnTo>
                <a:lnTo>
                  <a:pt x="505061" y="24095"/>
                </a:lnTo>
                <a:lnTo>
                  <a:pt x="455413" y="11005"/>
                </a:lnTo>
                <a:lnTo>
                  <a:pt x="402180" y="2825"/>
                </a:lnTo>
                <a:lnTo>
                  <a:pt x="346075" y="0"/>
                </a:lnTo>
                <a:close/>
              </a:path>
            </a:pathLst>
          </a:custGeom>
          <a:solidFill>
            <a:srgbClr val="FFFFFF"/>
          </a:solidFill>
        </p:spPr>
        <p:txBody>
          <a:bodyPr wrap="square" lIns="0" tIns="0" rIns="0" bIns="0" rtlCol="0"/>
          <a:lstStyle/>
          <a:p>
            <a:endParaRPr/>
          </a:p>
        </p:txBody>
      </p:sp>
      <p:sp>
        <p:nvSpPr>
          <p:cNvPr id="5" name="object 5"/>
          <p:cNvSpPr/>
          <p:nvPr/>
        </p:nvSpPr>
        <p:spPr>
          <a:xfrm>
            <a:off x="3414776" y="1143000"/>
            <a:ext cx="692150" cy="431800"/>
          </a:xfrm>
          <a:custGeom>
            <a:avLst/>
            <a:gdLst/>
            <a:ahLst/>
            <a:cxnLst/>
            <a:rect l="l" t="t" r="r" b="b"/>
            <a:pathLst>
              <a:path w="692150" h="431800">
                <a:moveTo>
                  <a:pt x="0" y="215900"/>
                </a:moveTo>
                <a:lnTo>
                  <a:pt x="17642" y="147653"/>
                </a:lnTo>
                <a:lnTo>
                  <a:pt x="66771" y="88385"/>
                </a:lnTo>
                <a:lnTo>
                  <a:pt x="101361" y="63230"/>
                </a:lnTo>
                <a:lnTo>
                  <a:pt x="141686" y="41651"/>
                </a:lnTo>
                <a:lnTo>
                  <a:pt x="187032" y="24095"/>
                </a:lnTo>
                <a:lnTo>
                  <a:pt x="236687" y="11005"/>
                </a:lnTo>
                <a:lnTo>
                  <a:pt x="289939" y="2825"/>
                </a:lnTo>
                <a:lnTo>
                  <a:pt x="346075" y="0"/>
                </a:lnTo>
                <a:lnTo>
                  <a:pt x="402180" y="2825"/>
                </a:lnTo>
                <a:lnTo>
                  <a:pt x="455413" y="11005"/>
                </a:lnTo>
                <a:lnTo>
                  <a:pt x="505061" y="24095"/>
                </a:lnTo>
                <a:lnTo>
                  <a:pt x="550408" y="41651"/>
                </a:lnTo>
                <a:lnTo>
                  <a:pt x="590740" y="63230"/>
                </a:lnTo>
                <a:lnTo>
                  <a:pt x="625341" y="88385"/>
                </a:lnTo>
                <a:lnTo>
                  <a:pt x="653498" y="116675"/>
                </a:lnTo>
                <a:lnTo>
                  <a:pt x="687617" y="180876"/>
                </a:lnTo>
                <a:lnTo>
                  <a:pt x="692150" y="215900"/>
                </a:lnTo>
                <a:lnTo>
                  <a:pt x="687617" y="250923"/>
                </a:lnTo>
                <a:lnTo>
                  <a:pt x="653498" y="315124"/>
                </a:lnTo>
                <a:lnTo>
                  <a:pt x="625341" y="343414"/>
                </a:lnTo>
                <a:lnTo>
                  <a:pt x="590740" y="368569"/>
                </a:lnTo>
                <a:lnTo>
                  <a:pt x="550408" y="390148"/>
                </a:lnTo>
                <a:lnTo>
                  <a:pt x="505061" y="407704"/>
                </a:lnTo>
                <a:lnTo>
                  <a:pt x="455413" y="420794"/>
                </a:lnTo>
                <a:lnTo>
                  <a:pt x="402180" y="428974"/>
                </a:lnTo>
                <a:lnTo>
                  <a:pt x="346075" y="431800"/>
                </a:lnTo>
                <a:lnTo>
                  <a:pt x="289939" y="428974"/>
                </a:lnTo>
                <a:lnTo>
                  <a:pt x="236687" y="420794"/>
                </a:lnTo>
                <a:lnTo>
                  <a:pt x="187032" y="407704"/>
                </a:lnTo>
                <a:lnTo>
                  <a:pt x="141686" y="390148"/>
                </a:lnTo>
                <a:lnTo>
                  <a:pt x="101361" y="368569"/>
                </a:lnTo>
                <a:lnTo>
                  <a:pt x="66771" y="343414"/>
                </a:lnTo>
                <a:lnTo>
                  <a:pt x="38627" y="315124"/>
                </a:lnTo>
                <a:lnTo>
                  <a:pt x="4529" y="250923"/>
                </a:lnTo>
                <a:lnTo>
                  <a:pt x="0" y="215900"/>
                </a:lnTo>
                <a:close/>
              </a:path>
            </a:pathLst>
          </a:custGeom>
          <a:ln w="25400">
            <a:solidFill>
              <a:srgbClr val="3366FF"/>
            </a:solidFill>
          </a:ln>
        </p:spPr>
        <p:txBody>
          <a:bodyPr wrap="square" lIns="0" tIns="0" rIns="0" bIns="0" rtlCol="0"/>
          <a:lstStyle/>
          <a:p>
            <a:endParaRPr/>
          </a:p>
        </p:txBody>
      </p:sp>
      <p:sp>
        <p:nvSpPr>
          <p:cNvPr id="6" name="object 6"/>
          <p:cNvSpPr txBox="1"/>
          <p:nvPr/>
        </p:nvSpPr>
        <p:spPr>
          <a:xfrm>
            <a:off x="3448557" y="1218437"/>
            <a:ext cx="624840" cy="25781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33CC"/>
                </a:solidFill>
                <a:latin typeface="Times New Roman" panose="02020603050405020304"/>
                <a:cs typeface="Times New Roman" panose="02020603050405020304"/>
              </a:rPr>
              <a:t>Refund</a:t>
            </a:r>
            <a:endParaRPr sz="1600">
              <a:latin typeface="Times New Roman" panose="02020603050405020304"/>
              <a:cs typeface="Times New Roman" panose="02020603050405020304"/>
            </a:endParaRPr>
          </a:p>
        </p:txBody>
      </p:sp>
      <p:sp>
        <p:nvSpPr>
          <p:cNvPr id="7" name="object 7"/>
          <p:cNvSpPr/>
          <p:nvPr/>
        </p:nvSpPr>
        <p:spPr>
          <a:xfrm>
            <a:off x="3183001" y="1574800"/>
            <a:ext cx="577850" cy="355600"/>
          </a:xfrm>
          <a:custGeom>
            <a:avLst/>
            <a:gdLst/>
            <a:ahLst/>
            <a:cxnLst/>
            <a:rect l="l" t="t" r="r" b="b"/>
            <a:pathLst>
              <a:path w="577850" h="355600">
                <a:moveTo>
                  <a:pt x="577850" y="0"/>
                </a:moveTo>
                <a:lnTo>
                  <a:pt x="0" y="355600"/>
                </a:lnTo>
              </a:path>
            </a:pathLst>
          </a:custGeom>
          <a:ln w="25400">
            <a:solidFill>
              <a:srgbClr val="3366FF"/>
            </a:solidFill>
          </a:ln>
        </p:spPr>
        <p:txBody>
          <a:bodyPr wrap="square" lIns="0" tIns="0" rIns="0" bIns="0" rtlCol="0"/>
          <a:lstStyle/>
          <a:p>
            <a:endParaRPr/>
          </a:p>
        </p:txBody>
      </p:sp>
      <p:sp>
        <p:nvSpPr>
          <p:cNvPr id="8" name="object 8"/>
          <p:cNvSpPr/>
          <p:nvPr/>
        </p:nvSpPr>
        <p:spPr>
          <a:xfrm>
            <a:off x="3760851" y="1574800"/>
            <a:ext cx="576580" cy="355600"/>
          </a:xfrm>
          <a:custGeom>
            <a:avLst/>
            <a:gdLst/>
            <a:ahLst/>
            <a:cxnLst/>
            <a:rect l="l" t="t" r="r" b="b"/>
            <a:pathLst>
              <a:path w="576580" h="355600">
                <a:moveTo>
                  <a:pt x="0" y="0"/>
                </a:moveTo>
                <a:lnTo>
                  <a:pt x="576199" y="355600"/>
                </a:lnTo>
              </a:path>
            </a:pathLst>
          </a:custGeom>
          <a:ln w="25400">
            <a:solidFill>
              <a:srgbClr val="3366FF"/>
            </a:solidFill>
          </a:ln>
        </p:spPr>
        <p:txBody>
          <a:bodyPr wrap="square" lIns="0" tIns="0" rIns="0" bIns="0" rtlCol="0"/>
          <a:lstStyle/>
          <a:p>
            <a:endParaRPr/>
          </a:p>
        </p:txBody>
      </p:sp>
      <p:sp>
        <p:nvSpPr>
          <p:cNvPr id="9" name="object 9"/>
          <p:cNvSpPr/>
          <p:nvPr/>
        </p:nvSpPr>
        <p:spPr>
          <a:xfrm>
            <a:off x="2895600" y="1930463"/>
            <a:ext cx="576580" cy="474980"/>
          </a:xfrm>
          <a:custGeom>
            <a:avLst/>
            <a:gdLst/>
            <a:ahLst/>
            <a:cxnLst/>
            <a:rect l="l" t="t" r="r" b="b"/>
            <a:pathLst>
              <a:path w="576580" h="474980">
                <a:moveTo>
                  <a:pt x="0" y="474662"/>
                </a:moveTo>
                <a:lnTo>
                  <a:pt x="576262" y="474662"/>
                </a:lnTo>
                <a:lnTo>
                  <a:pt x="576262" y="0"/>
                </a:lnTo>
                <a:lnTo>
                  <a:pt x="0" y="0"/>
                </a:lnTo>
                <a:lnTo>
                  <a:pt x="0" y="474662"/>
                </a:lnTo>
                <a:close/>
              </a:path>
            </a:pathLst>
          </a:custGeom>
          <a:solidFill>
            <a:srgbClr val="FFFFFF"/>
          </a:solidFill>
        </p:spPr>
        <p:txBody>
          <a:bodyPr wrap="square" lIns="0" tIns="0" rIns="0" bIns="0" rtlCol="0"/>
          <a:lstStyle/>
          <a:p>
            <a:endParaRPr/>
          </a:p>
        </p:txBody>
      </p:sp>
      <p:sp>
        <p:nvSpPr>
          <p:cNvPr id="10" name="object 10"/>
          <p:cNvSpPr txBox="1"/>
          <p:nvPr/>
        </p:nvSpPr>
        <p:spPr>
          <a:xfrm>
            <a:off x="2895600" y="1930400"/>
            <a:ext cx="576580" cy="448945"/>
          </a:xfrm>
          <a:prstGeom prst="rect">
            <a:avLst/>
          </a:prstGeom>
          <a:ln w="30606">
            <a:solidFill>
              <a:srgbClr val="000000"/>
            </a:solidFill>
          </a:ln>
        </p:spPr>
        <p:txBody>
          <a:bodyPr vert="horz" wrap="square" lIns="0" tIns="18415" rIns="0" bIns="0" rtlCol="0">
            <a:spAutoFit/>
          </a:bodyPr>
          <a:lstStyle/>
          <a:p>
            <a:pPr marL="79375" marR="71755" indent="-18415">
              <a:lnSpc>
                <a:spcPct val="100000"/>
              </a:lnSpc>
              <a:spcBef>
                <a:spcPts val="145"/>
              </a:spcBef>
            </a:pPr>
            <a:r>
              <a:rPr sz="1400" spc="-5" dirty="0">
                <a:latin typeface="Times New Roman" panose="02020603050405020304"/>
                <a:cs typeface="Times New Roman" panose="02020603050405020304"/>
              </a:rPr>
              <a:t>Do</a:t>
            </a:r>
            <a:r>
              <a:rPr sz="1400" spc="5" dirty="0">
                <a:latin typeface="Times New Roman" panose="02020603050405020304"/>
                <a:cs typeface="Times New Roman" panose="02020603050405020304"/>
              </a:rPr>
              <a:t>n</a:t>
            </a:r>
            <a:r>
              <a:rPr sz="1400" spc="-40" dirty="0">
                <a:latin typeface="Times New Roman" panose="02020603050405020304"/>
                <a:cs typeface="Times New Roman" panose="02020603050405020304"/>
              </a:rPr>
              <a:t>’</a:t>
            </a:r>
            <a:r>
              <a:rPr sz="1400" dirty="0">
                <a:latin typeface="Times New Roman" panose="02020603050405020304"/>
                <a:cs typeface="Times New Roman" panose="02020603050405020304"/>
              </a:rPr>
              <a:t>t C</a:t>
            </a:r>
            <a:r>
              <a:rPr sz="1400" spc="5" dirty="0">
                <a:latin typeface="Times New Roman" panose="02020603050405020304"/>
                <a:cs typeface="Times New Roman" panose="02020603050405020304"/>
              </a:rPr>
              <a:t>h</a:t>
            </a:r>
            <a:r>
              <a:rPr sz="1400" dirty="0">
                <a:latin typeface="Times New Roman" panose="02020603050405020304"/>
                <a:cs typeface="Times New Roman" panose="02020603050405020304"/>
              </a:rPr>
              <a:t>eat</a:t>
            </a:r>
            <a:endParaRPr sz="1400">
              <a:latin typeface="Times New Roman" panose="02020603050405020304"/>
              <a:cs typeface="Times New Roman" panose="02020603050405020304"/>
            </a:endParaRPr>
          </a:p>
        </p:txBody>
      </p:sp>
      <p:sp>
        <p:nvSpPr>
          <p:cNvPr id="11" name="object 11"/>
          <p:cNvSpPr/>
          <p:nvPr/>
        </p:nvSpPr>
        <p:spPr>
          <a:xfrm>
            <a:off x="4106926" y="1930463"/>
            <a:ext cx="576580" cy="414655"/>
          </a:xfrm>
          <a:custGeom>
            <a:avLst/>
            <a:gdLst/>
            <a:ahLst/>
            <a:cxnLst/>
            <a:rect l="l" t="t" r="r" b="b"/>
            <a:pathLst>
              <a:path w="576580" h="414655">
                <a:moveTo>
                  <a:pt x="0" y="414337"/>
                </a:moveTo>
                <a:lnTo>
                  <a:pt x="576262" y="414337"/>
                </a:lnTo>
                <a:lnTo>
                  <a:pt x="576262" y="0"/>
                </a:lnTo>
                <a:lnTo>
                  <a:pt x="0" y="0"/>
                </a:lnTo>
                <a:lnTo>
                  <a:pt x="0" y="414337"/>
                </a:lnTo>
                <a:close/>
              </a:path>
            </a:pathLst>
          </a:custGeom>
          <a:solidFill>
            <a:srgbClr val="FFFFFF"/>
          </a:solidFill>
        </p:spPr>
        <p:txBody>
          <a:bodyPr wrap="square" lIns="0" tIns="0" rIns="0" bIns="0" rtlCol="0"/>
          <a:lstStyle/>
          <a:p>
            <a:endParaRPr/>
          </a:p>
        </p:txBody>
      </p:sp>
      <p:sp>
        <p:nvSpPr>
          <p:cNvPr id="12" name="object 12"/>
          <p:cNvSpPr txBox="1"/>
          <p:nvPr/>
        </p:nvSpPr>
        <p:spPr>
          <a:xfrm>
            <a:off x="4106926" y="1930463"/>
            <a:ext cx="576580" cy="418465"/>
          </a:xfrm>
          <a:prstGeom prst="rect">
            <a:avLst/>
          </a:prstGeom>
          <a:ln w="25400">
            <a:solidFill>
              <a:srgbClr val="3366FF"/>
            </a:solidFill>
          </a:ln>
        </p:spPr>
        <p:txBody>
          <a:bodyPr vert="horz" wrap="square" lIns="0" tIns="0" rIns="0" bIns="0" rtlCol="0">
            <a:spAutoFit/>
          </a:bodyPr>
          <a:lstStyle/>
          <a:p>
            <a:pPr marL="61595">
              <a:lnSpc>
                <a:spcPts val="1590"/>
              </a:lnSpc>
            </a:pPr>
            <a:r>
              <a:rPr sz="1400" spc="-10" dirty="0">
                <a:latin typeface="Times New Roman" panose="02020603050405020304"/>
                <a:cs typeface="Times New Roman" panose="02020603050405020304"/>
              </a:rPr>
              <a:t>Don’t</a:t>
            </a:r>
            <a:endParaRPr sz="1400">
              <a:latin typeface="Times New Roman" panose="02020603050405020304"/>
              <a:cs typeface="Times New Roman" panose="02020603050405020304"/>
            </a:endParaRPr>
          </a:p>
          <a:p>
            <a:pPr marL="80010">
              <a:lnSpc>
                <a:spcPts val="1675"/>
              </a:lnSpc>
            </a:pPr>
            <a:r>
              <a:rPr sz="1400" dirty="0">
                <a:latin typeface="Times New Roman" panose="02020603050405020304"/>
                <a:cs typeface="Times New Roman" panose="02020603050405020304"/>
              </a:rPr>
              <a:t>Cheat</a:t>
            </a:r>
            <a:endParaRPr sz="1400">
              <a:latin typeface="Times New Roman" panose="02020603050405020304"/>
              <a:cs typeface="Times New Roman" panose="02020603050405020304"/>
            </a:endParaRPr>
          </a:p>
        </p:txBody>
      </p:sp>
      <p:sp>
        <p:nvSpPr>
          <p:cNvPr id="13" name="object 13"/>
          <p:cNvSpPr txBox="1"/>
          <p:nvPr/>
        </p:nvSpPr>
        <p:spPr>
          <a:xfrm>
            <a:off x="3128517" y="1533906"/>
            <a:ext cx="314325" cy="228600"/>
          </a:xfrm>
          <a:prstGeom prst="rect">
            <a:avLst/>
          </a:prstGeom>
        </p:spPr>
        <p:txBody>
          <a:bodyPr vert="horz" wrap="square" lIns="0" tIns="13335" rIns="0" bIns="0" rtlCol="0">
            <a:spAutoFit/>
          </a:bodyPr>
          <a:lstStyle/>
          <a:p>
            <a:pPr marL="12700">
              <a:lnSpc>
                <a:spcPct val="100000"/>
              </a:lnSpc>
              <a:spcBef>
                <a:spcPts val="105"/>
              </a:spcBef>
            </a:pPr>
            <a:r>
              <a:rPr sz="1400" spc="-145" dirty="0">
                <a:solidFill>
                  <a:srgbClr val="0066FF"/>
                </a:solidFill>
                <a:latin typeface="Arial" panose="020B0604020202020204"/>
                <a:cs typeface="Arial" panose="020B0604020202020204"/>
              </a:rPr>
              <a:t>Y</a:t>
            </a:r>
            <a:r>
              <a:rPr sz="1400" dirty="0">
                <a:solidFill>
                  <a:srgbClr val="0066FF"/>
                </a:solidFill>
                <a:latin typeface="Arial" panose="020B0604020202020204"/>
                <a:cs typeface="Arial" panose="020B0604020202020204"/>
              </a:rPr>
              <a:t>es</a:t>
            </a:r>
            <a:endParaRPr sz="1400">
              <a:latin typeface="Arial" panose="020B0604020202020204"/>
              <a:cs typeface="Arial" panose="020B0604020202020204"/>
            </a:endParaRPr>
          </a:p>
        </p:txBody>
      </p:sp>
      <p:sp>
        <p:nvSpPr>
          <p:cNvPr id="14" name="object 14"/>
          <p:cNvSpPr txBox="1"/>
          <p:nvPr/>
        </p:nvSpPr>
        <p:spPr>
          <a:xfrm>
            <a:off x="4218177" y="1533906"/>
            <a:ext cx="252095" cy="228600"/>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0066FF"/>
                </a:solidFill>
                <a:latin typeface="Arial" panose="020B0604020202020204"/>
                <a:cs typeface="Arial" panose="020B0604020202020204"/>
              </a:rPr>
              <a:t>No</a:t>
            </a:r>
            <a:endParaRPr sz="1400">
              <a:latin typeface="Arial" panose="020B0604020202020204"/>
              <a:cs typeface="Arial" panose="020B0604020202020204"/>
            </a:endParaRPr>
          </a:p>
        </p:txBody>
      </p:sp>
      <p:sp>
        <p:nvSpPr>
          <p:cNvPr id="15" name="object 15"/>
          <p:cNvSpPr/>
          <p:nvPr/>
        </p:nvSpPr>
        <p:spPr>
          <a:xfrm>
            <a:off x="2514600" y="1505029"/>
            <a:ext cx="381000" cy="342900"/>
          </a:xfrm>
          <a:custGeom>
            <a:avLst/>
            <a:gdLst/>
            <a:ahLst/>
            <a:cxnLst/>
            <a:rect l="l" t="t" r="r" b="b"/>
            <a:pathLst>
              <a:path w="381000" h="342900">
                <a:moveTo>
                  <a:pt x="265150" y="171370"/>
                </a:moveTo>
                <a:lnTo>
                  <a:pt x="145592" y="276018"/>
                </a:lnTo>
                <a:lnTo>
                  <a:pt x="136408" y="288039"/>
                </a:lnTo>
                <a:lnTo>
                  <a:pt x="132672" y="302180"/>
                </a:lnTo>
                <a:lnTo>
                  <a:pt x="134500" y="316702"/>
                </a:lnTo>
                <a:lnTo>
                  <a:pt x="142011" y="329866"/>
                </a:lnTo>
                <a:lnTo>
                  <a:pt x="154031" y="339012"/>
                </a:lnTo>
                <a:lnTo>
                  <a:pt x="168154" y="342741"/>
                </a:lnTo>
                <a:lnTo>
                  <a:pt x="182648" y="340921"/>
                </a:lnTo>
                <a:lnTo>
                  <a:pt x="195783" y="333422"/>
                </a:lnTo>
                <a:lnTo>
                  <a:pt x="337453" y="209470"/>
                </a:lnTo>
                <a:lnTo>
                  <a:pt x="323088" y="209470"/>
                </a:lnTo>
                <a:lnTo>
                  <a:pt x="323088" y="200072"/>
                </a:lnTo>
                <a:lnTo>
                  <a:pt x="297941" y="200072"/>
                </a:lnTo>
                <a:lnTo>
                  <a:pt x="265150" y="171370"/>
                </a:lnTo>
                <a:close/>
              </a:path>
              <a:path w="381000" h="342900">
                <a:moveTo>
                  <a:pt x="236131" y="196770"/>
                </a:moveTo>
                <a:lnTo>
                  <a:pt x="0" y="196770"/>
                </a:lnTo>
                <a:lnTo>
                  <a:pt x="0" y="209470"/>
                </a:lnTo>
                <a:lnTo>
                  <a:pt x="221622" y="209470"/>
                </a:lnTo>
                <a:lnTo>
                  <a:pt x="236131" y="196770"/>
                </a:lnTo>
                <a:close/>
              </a:path>
              <a:path w="381000" h="342900">
                <a:moveTo>
                  <a:pt x="351969" y="196770"/>
                </a:moveTo>
                <a:lnTo>
                  <a:pt x="323088" y="196770"/>
                </a:lnTo>
                <a:lnTo>
                  <a:pt x="323088" y="209470"/>
                </a:lnTo>
                <a:lnTo>
                  <a:pt x="337453" y="209470"/>
                </a:lnTo>
                <a:lnTo>
                  <a:pt x="351969" y="196770"/>
                </a:lnTo>
                <a:close/>
              </a:path>
              <a:path w="381000" h="342900">
                <a:moveTo>
                  <a:pt x="297941" y="142668"/>
                </a:moveTo>
                <a:lnTo>
                  <a:pt x="265150" y="171370"/>
                </a:lnTo>
                <a:lnTo>
                  <a:pt x="297941" y="200072"/>
                </a:lnTo>
                <a:lnTo>
                  <a:pt x="297941" y="142668"/>
                </a:lnTo>
                <a:close/>
              </a:path>
              <a:path w="381000" h="342900">
                <a:moveTo>
                  <a:pt x="323088" y="142668"/>
                </a:moveTo>
                <a:lnTo>
                  <a:pt x="297941" y="142668"/>
                </a:lnTo>
                <a:lnTo>
                  <a:pt x="297941" y="200072"/>
                </a:lnTo>
                <a:lnTo>
                  <a:pt x="323088" y="200072"/>
                </a:lnTo>
                <a:lnTo>
                  <a:pt x="323088" y="196770"/>
                </a:lnTo>
                <a:lnTo>
                  <a:pt x="351969" y="196770"/>
                </a:lnTo>
                <a:lnTo>
                  <a:pt x="366484" y="184070"/>
                </a:lnTo>
                <a:lnTo>
                  <a:pt x="323088" y="184070"/>
                </a:lnTo>
                <a:lnTo>
                  <a:pt x="323088" y="158670"/>
                </a:lnTo>
                <a:lnTo>
                  <a:pt x="366483" y="158670"/>
                </a:lnTo>
                <a:lnTo>
                  <a:pt x="351967" y="145970"/>
                </a:lnTo>
                <a:lnTo>
                  <a:pt x="323088" y="145970"/>
                </a:lnTo>
                <a:lnTo>
                  <a:pt x="323088" y="142668"/>
                </a:lnTo>
                <a:close/>
              </a:path>
              <a:path w="381000" h="342900">
                <a:moveTo>
                  <a:pt x="250641" y="158670"/>
                </a:moveTo>
                <a:lnTo>
                  <a:pt x="0" y="158670"/>
                </a:lnTo>
                <a:lnTo>
                  <a:pt x="0" y="184070"/>
                </a:lnTo>
                <a:lnTo>
                  <a:pt x="250641" y="184070"/>
                </a:lnTo>
                <a:lnTo>
                  <a:pt x="265150" y="171370"/>
                </a:lnTo>
                <a:lnTo>
                  <a:pt x="250641" y="158670"/>
                </a:lnTo>
                <a:close/>
              </a:path>
              <a:path w="381000" h="342900">
                <a:moveTo>
                  <a:pt x="366483" y="158670"/>
                </a:moveTo>
                <a:lnTo>
                  <a:pt x="323088" y="158670"/>
                </a:lnTo>
                <a:lnTo>
                  <a:pt x="323088" y="184070"/>
                </a:lnTo>
                <a:lnTo>
                  <a:pt x="366484" y="184070"/>
                </a:lnTo>
                <a:lnTo>
                  <a:pt x="381000" y="171370"/>
                </a:lnTo>
                <a:lnTo>
                  <a:pt x="366483" y="158670"/>
                </a:lnTo>
                <a:close/>
              </a:path>
              <a:path w="381000" h="342900">
                <a:moveTo>
                  <a:pt x="168152" y="0"/>
                </a:moveTo>
                <a:lnTo>
                  <a:pt x="154031" y="3728"/>
                </a:lnTo>
                <a:lnTo>
                  <a:pt x="142011" y="12874"/>
                </a:lnTo>
                <a:lnTo>
                  <a:pt x="134500" y="26038"/>
                </a:lnTo>
                <a:lnTo>
                  <a:pt x="132672" y="40560"/>
                </a:lnTo>
                <a:lnTo>
                  <a:pt x="136408" y="54701"/>
                </a:lnTo>
                <a:lnTo>
                  <a:pt x="145592" y="66722"/>
                </a:lnTo>
                <a:lnTo>
                  <a:pt x="265150" y="171370"/>
                </a:lnTo>
                <a:lnTo>
                  <a:pt x="297941" y="142668"/>
                </a:lnTo>
                <a:lnTo>
                  <a:pt x="323088" y="142668"/>
                </a:lnTo>
                <a:lnTo>
                  <a:pt x="323088" y="133270"/>
                </a:lnTo>
                <a:lnTo>
                  <a:pt x="337450" y="133270"/>
                </a:lnTo>
                <a:lnTo>
                  <a:pt x="195770" y="9318"/>
                </a:lnTo>
                <a:lnTo>
                  <a:pt x="182643" y="1819"/>
                </a:lnTo>
                <a:lnTo>
                  <a:pt x="168152" y="0"/>
                </a:lnTo>
                <a:close/>
              </a:path>
              <a:path w="381000" h="342900">
                <a:moveTo>
                  <a:pt x="221622" y="133270"/>
                </a:moveTo>
                <a:lnTo>
                  <a:pt x="0" y="133270"/>
                </a:lnTo>
                <a:lnTo>
                  <a:pt x="0" y="145970"/>
                </a:lnTo>
                <a:lnTo>
                  <a:pt x="236131" y="145970"/>
                </a:lnTo>
                <a:lnTo>
                  <a:pt x="221622" y="133270"/>
                </a:lnTo>
                <a:close/>
              </a:path>
              <a:path w="381000" h="342900">
                <a:moveTo>
                  <a:pt x="337450" y="133270"/>
                </a:moveTo>
                <a:lnTo>
                  <a:pt x="323088" y="133270"/>
                </a:lnTo>
                <a:lnTo>
                  <a:pt x="323088" y="145970"/>
                </a:lnTo>
                <a:lnTo>
                  <a:pt x="351967" y="145970"/>
                </a:lnTo>
                <a:lnTo>
                  <a:pt x="337450" y="133270"/>
                </a:lnTo>
                <a:close/>
              </a:path>
            </a:pathLst>
          </a:custGeom>
          <a:solidFill>
            <a:srgbClr val="CC3300"/>
          </a:solidFill>
        </p:spPr>
        <p:txBody>
          <a:bodyPr wrap="square" lIns="0" tIns="0" rIns="0" bIns="0" rtlCol="0"/>
          <a:lstStyle/>
          <a:p>
            <a:endParaRPr/>
          </a:p>
        </p:txBody>
      </p:sp>
      <p:sp>
        <p:nvSpPr>
          <p:cNvPr id="16" name="object 16"/>
          <p:cNvSpPr/>
          <p:nvPr/>
        </p:nvSpPr>
        <p:spPr>
          <a:xfrm>
            <a:off x="5395976" y="3048000"/>
            <a:ext cx="694055" cy="449580"/>
          </a:xfrm>
          <a:custGeom>
            <a:avLst/>
            <a:gdLst/>
            <a:ahLst/>
            <a:cxnLst/>
            <a:rect l="l" t="t" r="r" b="b"/>
            <a:pathLst>
              <a:path w="694054" h="449579">
                <a:moveTo>
                  <a:pt x="0" y="224662"/>
                </a:moveTo>
                <a:lnTo>
                  <a:pt x="17673" y="153651"/>
                </a:lnTo>
                <a:lnTo>
                  <a:pt x="38696" y="121416"/>
                </a:lnTo>
                <a:lnTo>
                  <a:pt x="66893" y="91979"/>
                </a:lnTo>
                <a:lnTo>
                  <a:pt x="101552" y="65801"/>
                </a:lnTo>
                <a:lnTo>
                  <a:pt x="141960" y="43346"/>
                </a:lnTo>
                <a:lnTo>
                  <a:pt x="187405" y="25076"/>
                </a:lnTo>
                <a:lnTo>
                  <a:pt x="237175" y="11453"/>
                </a:lnTo>
                <a:lnTo>
                  <a:pt x="290556" y="2940"/>
                </a:lnTo>
                <a:lnTo>
                  <a:pt x="346837" y="0"/>
                </a:lnTo>
                <a:lnTo>
                  <a:pt x="403086" y="2940"/>
                </a:lnTo>
                <a:lnTo>
                  <a:pt x="456450" y="11453"/>
                </a:lnTo>
                <a:lnTo>
                  <a:pt x="506212" y="25076"/>
                </a:lnTo>
                <a:lnTo>
                  <a:pt x="551658" y="43346"/>
                </a:lnTo>
                <a:lnTo>
                  <a:pt x="592074" y="65801"/>
                </a:lnTo>
                <a:lnTo>
                  <a:pt x="626743" y="91979"/>
                </a:lnTo>
                <a:lnTo>
                  <a:pt x="654953" y="121416"/>
                </a:lnTo>
                <a:lnTo>
                  <a:pt x="675988" y="153651"/>
                </a:lnTo>
                <a:lnTo>
                  <a:pt x="693674" y="224662"/>
                </a:lnTo>
                <a:lnTo>
                  <a:pt x="689133" y="261104"/>
                </a:lnTo>
                <a:lnTo>
                  <a:pt x="654953" y="327909"/>
                </a:lnTo>
                <a:lnTo>
                  <a:pt x="626743" y="357346"/>
                </a:lnTo>
                <a:lnTo>
                  <a:pt x="592074" y="383524"/>
                </a:lnTo>
                <a:lnTo>
                  <a:pt x="551658" y="405979"/>
                </a:lnTo>
                <a:lnTo>
                  <a:pt x="506212" y="424249"/>
                </a:lnTo>
                <a:lnTo>
                  <a:pt x="456450" y="437872"/>
                </a:lnTo>
                <a:lnTo>
                  <a:pt x="403086" y="446385"/>
                </a:lnTo>
                <a:lnTo>
                  <a:pt x="346837" y="449325"/>
                </a:lnTo>
                <a:lnTo>
                  <a:pt x="290556" y="446385"/>
                </a:lnTo>
                <a:lnTo>
                  <a:pt x="237175" y="437872"/>
                </a:lnTo>
                <a:lnTo>
                  <a:pt x="187405" y="424249"/>
                </a:lnTo>
                <a:lnTo>
                  <a:pt x="141960" y="405979"/>
                </a:lnTo>
                <a:lnTo>
                  <a:pt x="101552" y="383524"/>
                </a:lnTo>
                <a:lnTo>
                  <a:pt x="66893" y="357346"/>
                </a:lnTo>
                <a:lnTo>
                  <a:pt x="38696" y="327909"/>
                </a:lnTo>
                <a:lnTo>
                  <a:pt x="17673" y="295674"/>
                </a:lnTo>
                <a:lnTo>
                  <a:pt x="0" y="224662"/>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5431028" y="3132581"/>
            <a:ext cx="62484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panose="02020603050405020304"/>
                <a:cs typeface="Times New Roman" panose="02020603050405020304"/>
              </a:rPr>
              <a:t>Refund</a:t>
            </a:r>
            <a:endParaRPr sz="1600">
              <a:latin typeface="Times New Roman" panose="02020603050405020304"/>
              <a:cs typeface="Times New Roman" panose="02020603050405020304"/>
            </a:endParaRPr>
          </a:p>
        </p:txBody>
      </p:sp>
      <p:sp>
        <p:nvSpPr>
          <p:cNvPr id="18" name="object 18"/>
          <p:cNvSpPr/>
          <p:nvPr/>
        </p:nvSpPr>
        <p:spPr>
          <a:xfrm>
            <a:off x="5165725" y="3497326"/>
            <a:ext cx="577850" cy="355600"/>
          </a:xfrm>
          <a:custGeom>
            <a:avLst/>
            <a:gdLst/>
            <a:ahLst/>
            <a:cxnLst/>
            <a:rect l="l" t="t" r="r" b="b"/>
            <a:pathLst>
              <a:path w="577850" h="355600">
                <a:moveTo>
                  <a:pt x="577850" y="0"/>
                </a:moveTo>
                <a:lnTo>
                  <a:pt x="0" y="355600"/>
                </a:lnTo>
              </a:path>
            </a:pathLst>
          </a:custGeom>
          <a:ln w="9525">
            <a:solidFill>
              <a:srgbClr val="000000"/>
            </a:solidFill>
          </a:ln>
        </p:spPr>
        <p:txBody>
          <a:bodyPr wrap="square" lIns="0" tIns="0" rIns="0" bIns="0" rtlCol="0"/>
          <a:lstStyle/>
          <a:p>
            <a:endParaRPr/>
          </a:p>
        </p:txBody>
      </p:sp>
      <p:sp>
        <p:nvSpPr>
          <p:cNvPr id="19" name="object 19"/>
          <p:cNvSpPr/>
          <p:nvPr/>
        </p:nvSpPr>
        <p:spPr>
          <a:xfrm>
            <a:off x="5743575" y="3497326"/>
            <a:ext cx="576580" cy="355600"/>
          </a:xfrm>
          <a:custGeom>
            <a:avLst/>
            <a:gdLst/>
            <a:ahLst/>
            <a:cxnLst/>
            <a:rect l="l" t="t" r="r" b="b"/>
            <a:pathLst>
              <a:path w="576579" h="355600">
                <a:moveTo>
                  <a:pt x="0" y="0"/>
                </a:moveTo>
                <a:lnTo>
                  <a:pt x="576326" y="355600"/>
                </a:lnTo>
              </a:path>
            </a:pathLst>
          </a:custGeom>
          <a:ln w="9525">
            <a:solidFill>
              <a:srgbClr val="000000"/>
            </a:solidFill>
          </a:ln>
        </p:spPr>
        <p:txBody>
          <a:bodyPr wrap="square" lIns="0" tIns="0" rIns="0" bIns="0" rtlCol="0"/>
          <a:lstStyle/>
          <a:p>
            <a:endParaRPr/>
          </a:p>
        </p:txBody>
      </p:sp>
      <p:sp>
        <p:nvSpPr>
          <p:cNvPr id="20" name="object 20"/>
          <p:cNvSpPr txBox="1"/>
          <p:nvPr/>
        </p:nvSpPr>
        <p:spPr>
          <a:xfrm>
            <a:off x="4876800" y="3853179"/>
            <a:ext cx="577850" cy="448310"/>
          </a:xfrm>
          <a:prstGeom prst="rect">
            <a:avLst/>
          </a:prstGeom>
          <a:ln w="30479">
            <a:solidFill>
              <a:srgbClr val="000000"/>
            </a:solidFill>
          </a:ln>
        </p:spPr>
        <p:txBody>
          <a:bodyPr vert="horz" wrap="square" lIns="0" tIns="17780" rIns="0" bIns="0" rtlCol="0">
            <a:spAutoFit/>
          </a:bodyPr>
          <a:lstStyle/>
          <a:p>
            <a:pPr marL="80010" marR="73025" indent="-18415">
              <a:lnSpc>
                <a:spcPct val="100000"/>
              </a:lnSpc>
              <a:spcBef>
                <a:spcPts val="140"/>
              </a:spcBef>
            </a:pPr>
            <a:r>
              <a:rPr sz="1400" spc="-10" dirty="0">
                <a:latin typeface="Times New Roman" panose="02020603050405020304"/>
                <a:cs typeface="Times New Roman" panose="02020603050405020304"/>
              </a:rPr>
              <a:t>D</a:t>
            </a:r>
            <a:r>
              <a:rPr sz="1400" dirty="0">
                <a:latin typeface="Times New Roman" panose="02020603050405020304"/>
                <a:cs typeface="Times New Roman" panose="02020603050405020304"/>
              </a:rPr>
              <a:t>on</a:t>
            </a:r>
            <a:r>
              <a:rPr sz="1400" spc="-40" dirty="0">
                <a:latin typeface="Times New Roman" panose="02020603050405020304"/>
                <a:cs typeface="Times New Roman" panose="02020603050405020304"/>
              </a:rPr>
              <a:t>’</a:t>
            </a:r>
            <a:r>
              <a:rPr sz="1400" dirty="0">
                <a:latin typeface="Times New Roman" panose="02020603050405020304"/>
                <a:cs typeface="Times New Roman" panose="02020603050405020304"/>
              </a:rPr>
              <a:t>t Cheat</a:t>
            </a:r>
            <a:endParaRPr sz="1400">
              <a:latin typeface="Times New Roman" panose="02020603050405020304"/>
              <a:cs typeface="Times New Roman" panose="02020603050405020304"/>
            </a:endParaRPr>
          </a:p>
        </p:txBody>
      </p:sp>
      <p:sp>
        <p:nvSpPr>
          <p:cNvPr id="21" name="object 21"/>
          <p:cNvSpPr txBox="1"/>
          <p:nvPr/>
        </p:nvSpPr>
        <p:spPr>
          <a:xfrm>
            <a:off x="5110098" y="3453510"/>
            <a:ext cx="314325" cy="228600"/>
          </a:xfrm>
          <a:prstGeom prst="rect">
            <a:avLst/>
          </a:prstGeom>
        </p:spPr>
        <p:txBody>
          <a:bodyPr vert="horz" wrap="square" lIns="0" tIns="13335" rIns="0" bIns="0" rtlCol="0">
            <a:spAutoFit/>
          </a:bodyPr>
          <a:lstStyle/>
          <a:p>
            <a:pPr marL="12700">
              <a:lnSpc>
                <a:spcPct val="100000"/>
              </a:lnSpc>
              <a:spcBef>
                <a:spcPts val="105"/>
              </a:spcBef>
            </a:pPr>
            <a:r>
              <a:rPr sz="1400" spc="-145" dirty="0">
                <a:latin typeface="Arial" panose="020B0604020202020204"/>
                <a:cs typeface="Arial" panose="020B0604020202020204"/>
              </a:rPr>
              <a:t>Y</a:t>
            </a:r>
            <a:r>
              <a:rPr sz="1400" dirty="0">
                <a:latin typeface="Arial" panose="020B0604020202020204"/>
                <a:cs typeface="Arial" panose="020B0604020202020204"/>
              </a:rPr>
              <a:t>es</a:t>
            </a:r>
            <a:endParaRPr sz="1400">
              <a:latin typeface="Arial" panose="020B0604020202020204"/>
              <a:cs typeface="Arial" panose="020B0604020202020204"/>
            </a:endParaRPr>
          </a:p>
        </p:txBody>
      </p:sp>
      <p:sp>
        <p:nvSpPr>
          <p:cNvPr id="22" name="object 22"/>
          <p:cNvSpPr txBox="1"/>
          <p:nvPr/>
        </p:nvSpPr>
        <p:spPr>
          <a:xfrm>
            <a:off x="6201283" y="3453510"/>
            <a:ext cx="252095" cy="228600"/>
          </a:xfrm>
          <a:prstGeom prst="rect">
            <a:avLst/>
          </a:prstGeom>
        </p:spPr>
        <p:txBody>
          <a:bodyPr vert="horz" wrap="square" lIns="0" tIns="13335" rIns="0" bIns="0" rtlCol="0">
            <a:spAutoFit/>
          </a:bodyPr>
          <a:lstStyle/>
          <a:p>
            <a:pPr marL="12700">
              <a:lnSpc>
                <a:spcPct val="100000"/>
              </a:lnSpc>
              <a:spcBef>
                <a:spcPts val="105"/>
              </a:spcBef>
            </a:pPr>
            <a:r>
              <a:rPr sz="1400" spc="-10" dirty="0">
                <a:latin typeface="Arial" panose="020B0604020202020204"/>
                <a:cs typeface="Arial" panose="020B0604020202020204"/>
              </a:rPr>
              <a:t>No</a:t>
            </a:r>
            <a:endParaRPr sz="1400">
              <a:latin typeface="Arial" panose="020B0604020202020204"/>
              <a:cs typeface="Arial" panose="020B0604020202020204"/>
            </a:endParaRPr>
          </a:p>
        </p:txBody>
      </p:sp>
      <p:sp>
        <p:nvSpPr>
          <p:cNvPr id="23" name="object 23"/>
          <p:cNvSpPr/>
          <p:nvPr/>
        </p:nvSpPr>
        <p:spPr>
          <a:xfrm>
            <a:off x="5916676" y="3852798"/>
            <a:ext cx="865505" cy="592455"/>
          </a:xfrm>
          <a:custGeom>
            <a:avLst/>
            <a:gdLst/>
            <a:ahLst/>
            <a:cxnLst/>
            <a:rect l="l" t="t" r="r" b="b"/>
            <a:pathLst>
              <a:path w="865504" h="592454">
                <a:moveTo>
                  <a:pt x="0" y="296163"/>
                </a:moveTo>
                <a:lnTo>
                  <a:pt x="13211" y="223237"/>
                </a:lnTo>
                <a:lnTo>
                  <a:pt x="50683" y="156931"/>
                </a:lnTo>
                <a:lnTo>
                  <a:pt x="77503" y="126955"/>
                </a:lnTo>
                <a:lnTo>
                  <a:pt x="109172" y="99466"/>
                </a:lnTo>
                <a:lnTo>
                  <a:pt x="145284" y="74741"/>
                </a:lnTo>
                <a:lnTo>
                  <a:pt x="185434" y="53060"/>
                </a:lnTo>
                <a:lnTo>
                  <a:pt x="229217" y="34698"/>
                </a:lnTo>
                <a:lnTo>
                  <a:pt x="276226" y="19934"/>
                </a:lnTo>
                <a:lnTo>
                  <a:pt x="326057" y="9044"/>
                </a:lnTo>
                <a:lnTo>
                  <a:pt x="378304" y="2307"/>
                </a:lnTo>
                <a:lnTo>
                  <a:pt x="432562" y="0"/>
                </a:lnTo>
                <a:lnTo>
                  <a:pt x="486819" y="2307"/>
                </a:lnTo>
                <a:lnTo>
                  <a:pt x="539066" y="9044"/>
                </a:lnTo>
                <a:lnTo>
                  <a:pt x="588897" y="19934"/>
                </a:lnTo>
                <a:lnTo>
                  <a:pt x="635906" y="34698"/>
                </a:lnTo>
                <a:lnTo>
                  <a:pt x="679689" y="53060"/>
                </a:lnTo>
                <a:lnTo>
                  <a:pt x="719839" y="74741"/>
                </a:lnTo>
                <a:lnTo>
                  <a:pt x="755951" y="99466"/>
                </a:lnTo>
                <a:lnTo>
                  <a:pt x="787620" y="126955"/>
                </a:lnTo>
                <a:lnTo>
                  <a:pt x="814440" y="156931"/>
                </a:lnTo>
                <a:lnTo>
                  <a:pt x="836006" y="189118"/>
                </a:lnTo>
                <a:lnTo>
                  <a:pt x="861753" y="259012"/>
                </a:lnTo>
                <a:lnTo>
                  <a:pt x="865124" y="296163"/>
                </a:lnTo>
                <a:lnTo>
                  <a:pt x="861753" y="333288"/>
                </a:lnTo>
                <a:lnTo>
                  <a:pt x="836006" y="403140"/>
                </a:lnTo>
                <a:lnTo>
                  <a:pt x="814440" y="435311"/>
                </a:lnTo>
                <a:lnTo>
                  <a:pt x="787620" y="465275"/>
                </a:lnTo>
                <a:lnTo>
                  <a:pt x="755951" y="492754"/>
                </a:lnTo>
                <a:lnTo>
                  <a:pt x="719839" y="517471"/>
                </a:lnTo>
                <a:lnTo>
                  <a:pt x="679689" y="539148"/>
                </a:lnTo>
                <a:lnTo>
                  <a:pt x="635906" y="557506"/>
                </a:lnTo>
                <a:lnTo>
                  <a:pt x="588897" y="572268"/>
                </a:lnTo>
                <a:lnTo>
                  <a:pt x="539066" y="583156"/>
                </a:lnTo>
                <a:lnTo>
                  <a:pt x="486819" y="589893"/>
                </a:lnTo>
                <a:lnTo>
                  <a:pt x="432562" y="592201"/>
                </a:lnTo>
                <a:lnTo>
                  <a:pt x="378304" y="589893"/>
                </a:lnTo>
                <a:lnTo>
                  <a:pt x="326057" y="583156"/>
                </a:lnTo>
                <a:lnTo>
                  <a:pt x="276226" y="572268"/>
                </a:lnTo>
                <a:lnTo>
                  <a:pt x="229217" y="557506"/>
                </a:lnTo>
                <a:lnTo>
                  <a:pt x="185434" y="539148"/>
                </a:lnTo>
                <a:lnTo>
                  <a:pt x="145284" y="517471"/>
                </a:lnTo>
                <a:lnTo>
                  <a:pt x="109172" y="492754"/>
                </a:lnTo>
                <a:lnTo>
                  <a:pt x="77503" y="465275"/>
                </a:lnTo>
                <a:lnTo>
                  <a:pt x="50683" y="435311"/>
                </a:lnTo>
                <a:lnTo>
                  <a:pt x="29117" y="403140"/>
                </a:lnTo>
                <a:lnTo>
                  <a:pt x="3370" y="333288"/>
                </a:lnTo>
                <a:lnTo>
                  <a:pt x="0" y="296163"/>
                </a:lnTo>
                <a:close/>
              </a:path>
            </a:pathLst>
          </a:custGeom>
          <a:ln w="9525">
            <a:solidFill>
              <a:srgbClr val="000000"/>
            </a:solidFill>
          </a:ln>
        </p:spPr>
        <p:txBody>
          <a:bodyPr wrap="square" lIns="0" tIns="0" rIns="0" bIns="0" rtlCol="0"/>
          <a:lstStyle/>
          <a:p>
            <a:endParaRPr/>
          </a:p>
        </p:txBody>
      </p:sp>
      <p:sp>
        <p:nvSpPr>
          <p:cNvPr id="24" name="object 24"/>
          <p:cNvSpPr txBox="1"/>
          <p:nvPr/>
        </p:nvSpPr>
        <p:spPr>
          <a:xfrm>
            <a:off x="6039103" y="3887215"/>
            <a:ext cx="621665" cy="504190"/>
          </a:xfrm>
          <a:prstGeom prst="rect">
            <a:avLst/>
          </a:prstGeom>
        </p:spPr>
        <p:txBody>
          <a:bodyPr vert="horz" wrap="square" lIns="0" tIns="12065" rIns="0" bIns="0" rtlCol="0">
            <a:spAutoFit/>
          </a:bodyPr>
          <a:lstStyle/>
          <a:p>
            <a:pPr marL="62865" marR="5080" indent="-50800">
              <a:lnSpc>
                <a:spcPct val="100000"/>
              </a:lnSpc>
              <a:spcBef>
                <a:spcPts val="95"/>
              </a:spcBef>
            </a:pPr>
            <a:r>
              <a:rPr sz="1600" spc="-5" dirty="0">
                <a:latin typeface="Times New Roman" panose="02020603050405020304"/>
                <a:cs typeface="Times New Roman" panose="02020603050405020304"/>
              </a:rPr>
              <a:t>Ma</a:t>
            </a:r>
            <a:r>
              <a:rPr sz="1600" spc="-15" dirty="0">
                <a:latin typeface="Times New Roman" panose="02020603050405020304"/>
                <a:cs typeface="Times New Roman" panose="02020603050405020304"/>
              </a:rPr>
              <a:t>r</a:t>
            </a:r>
            <a:r>
              <a:rPr sz="1600" spc="-5" dirty="0">
                <a:latin typeface="Times New Roman" panose="02020603050405020304"/>
                <a:cs typeface="Times New Roman" panose="02020603050405020304"/>
              </a:rPr>
              <a:t>ital  Status</a:t>
            </a:r>
            <a:endParaRPr sz="1600">
              <a:latin typeface="Times New Roman" panose="02020603050405020304"/>
              <a:cs typeface="Times New Roman" panose="02020603050405020304"/>
            </a:endParaRPr>
          </a:p>
        </p:txBody>
      </p:sp>
      <p:sp>
        <p:nvSpPr>
          <p:cNvPr id="25" name="object 25"/>
          <p:cNvSpPr/>
          <p:nvPr/>
        </p:nvSpPr>
        <p:spPr>
          <a:xfrm>
            <a:off x="5638800" y="4445000"/>
            <a:ext cx="738505" cy="431800"/>
          </a:xfrm>
          <a:custGeom>
            <a:avLst/>
            <a:gdLst/>
            <a:ahLst/>
            <a:cxnLst/>
            <a:rect l="l" t="t" r="r" b="b"/>
            <a:pathLst>
              <a:path w="738504" h="431800">
                <a:moveTo>
                  <a:pt x="738251" y="0"/>
                </a:moveTo>
                <a:lnTo>
                  <a:pt x="0" y="431800"/>
                </a:lnTo>
              </a:path>
            </a:pathLst>
          </a:custGeom>
          <a:ln w="9525">
            <a:solidFill>
              <a:srgbClr val="000000"/>
            </a:solidFill>
          </a:ln>
        </p:spPr>
        <p:txBody>
          <a:bodyPr wrap="square" lIns="0" tIns="0" rIns="0" bIns="0" rtlCol="0"/>
          <a:lstStyle/>
          <a:p>
            <a:endParaRPr/>
          </a:p>
        </p:txBody>
      </p:sp>
      <p:sp>
        <p:nvSpPr>
          <p:cNvPr id="26" name="object 26"/>
          <p:cNvSpPr/>
          <p:nvPr/>
        </p:nvSpPr>
        <p:spPr>
          <a:xfrm>
            <a:off x="6377051" y="4445000"/>
            <a:ext cx="635000" cy="414655"/>
          </a:xfrm>
          <a:custGeom>
            <a:avLst/>
            <a:gdLst/>
            <a:ahLst/>
            <a:cxnLst/>
            <a:rect l="l" t="t" r="r" b="b"/>
            <a:pathLst>
              <a:path w="635000" h="414654">
                <a:moveTo>
                  <a:pt x="0" y="0"/>
                </a:moveTo>
                <a:lnTo>
                  <a:pt x="635000" y="414400"/>
                </a:lnTo>
              </a:path>
            </a:pathLst>
          </a:custGeom>
          <a:ln w="9525">
            <a:solidFill>
              <a:srgbClr val="000000"/>
            </a:solidFill>
          </a:ln>
        </p:spPr>
        <p:txBody>
          <a:bodyPr wrap="square" lIns="0" tIns="0" rIns="0" bIns="0" rtlCol="0"/>
          <a:lstStyle/>
          <a:p>
            <a:endParaRPr/>
          </a:p>
        </p:txBody>
      </p:sp>
      <p:sp>
        <p:nvSpPr>
          <p:cNvPr id="27" name="object 27"/>
          <p:cNvSpPr txBox="1"/>
          <p:nvPr/>
        </p:nvSpPr>
        <p:spPr>
          <a:xfrm>
            <a:off x="6724650" y="4859020"/>
            <a:ext cx="576580" cy="450215"/>
          </a:xfrm>
          <a:prstGeom prst="rect">
            <a:avLst/>
          </a:prstGeom>
          <a:ln w="30479">
            <a:solidFill>
              <a:srgbClr val="000000"/>
            </a:solidFill>
          </a:ln>
        </p:spPr>
        <p:txBody>
          <a:bodyPr vert="horz" wrap="square" lIns="0" tIns="19685" rIns="0" bIns="0" rtlCol="0">
            <a:spAutoFit/>
          </a:bodyPr>
          <a:lstStyle/>
          <a:p>
            <a:pPr marL="80645" marR="71120" indent="-18415">
              <a:lnSpc>
                <a:spcPct val="100000"/>
              </a:lnSpc>
              <a:spcBef>
                <a:spcPts val="155"/>
              </a:spcBef>
            </a:pPr>
            <a:r>
              <a:rPr sz="1400" spc="-10" dirty="0">
                <a:latin typeface="Times New Roman" panose="02020603050405020304"/>
                <a:cs typeface="Times New Roman" panose="02020603050405020304"/>
              </a:rPr>
              <a:t>D</a:t>
            </a:r>
            <a:r>
              <a:rPr sz="1400" dirty="0">
                <a:latin typeface="Times New Roman" panose="02020603050405020304"/>
                <a:cs typeface="Times New Roman" panose="02020603050405020304"/>
              </a:rPr>
              <a:t>on</a:t>
            </a:r>
            <a:r>
              <a:rPr sz="1400" spc="-40" dirty="0">
                <a:latin typeface="Times New Roman" panose="02020603050405020304"/>
                <a:cs typeface="Times New Roman" panose="02020603050405020304"/>
              </a:rPr>
              <a:t>’</a:t>
            </a:r>
            <a:r>
              <a:rPr sz="1400" dirty="0">
                <a:latin typeface="Times New Roman" panose="02020603050405020304"/>
                <a:cs typeface="Times New Roman" panose="02020603050405020304"/>
              </a:rPr>
              <a:t>t Cheat</a:t>
            </a:r>
            <a:endParaRPr sz="1400">
              <a:latin typeface="Times New Roman" panose="02020603050405020304"/>
              <a:cs typeface="Times New Roman" panose="02020603050405020304"/>
            </a:endParaRPr>
          </a:p>
        </p:txBody>
      </p:sp>
      <p:sp>
        <p:nvSpPr>
          <p:cNvPr id="28" name="object 28"/>
          <p:cNvSpPr/>
          <p:nvPr/>
        </p:nvSpPr>
        <p:spPr>
          <a:xfrm>
            <a:off x="6019800" y="5867400"/>
            <a:ext cx="577850" cy="415925"/>
          </a:xfrm>
          <a:custGeom>
            <a:avLst/>
            <a:gdLst/>
            <a:ahLst/>
            <a:cxnLst/>
            <a:rect l="l" t="t" r="r" b="b"/>
            <a:pathLst>
              <a:path w="577850" h="415925">
                <a:moveTo>
                  <a:pt x="0" y="415925"/>
                </a:moveTo>
                <a:lnTo>
                  <a:pt x="577850" y="415925"/>
                </a:lnTo>
                <a:lnTo>
                  <a:pt x="577850" y="0"/>
                </a:lnTo>
                <a:lnTo>
                  <a:pt x="0" y="0"/>
                </a:lnTo>
                <a:lnTo>
                  <a:pt x="0" y="415925"/>
                </a:lnTo>
                <a:close/>
              </a:path>
            </a:pathLst>
          </a:custGeom>
          <a:solidFill>
            <a:srgbClr val="FFFFFF"/>
          </a:solidFill>
        </p:spPr>
        <p:txBody>
          <a:bodyPr wrap="square" lIns="0" tIns="0" rIns="0" bIns="0" rtlCol="0"/>
          <a:lstStyle/>
          <a:p>
            <a:endParaRPr/>
          </a:p>
        </p:txBody>
      </p:sp>
      <p:sp>
        <p:nvSpPr>
          <p:cNvPr id="29" name="object 29"/>
          <p:cNvSpPr txBox="1"/>
          <p:nvPr/>
        </p:nvSpPr>
        <p:spPr>
          <a:xfrm>
            <a:off x="6019800" y="5867400"/>
            <a:ext cx="577850" cy="326390"/>
          </a:xfrm>
          <a:prstGeom prst="rect">
            <a:avLst/>
          </a:prstGeom>
          <a:ln w="30479">
            <a:solidFill>
              <a:srgbClr val="000000"/>
            </a:solidFill>
          </a:ln>
        </p:spPr>
        <p:txBody>
          <a:bodyPr vert="horz" wrap="square" lIns="0" tIns="80645" rIns="0" bIns="0" rtlCol="0">
            <a:spAutoFit/>
          </a:bodyPr>
          <a:lstStyle/>
          <a:p>
            <a:pPr marL="52705">
              <a:lnSpc>
                <a:spcPct val="100000"/>
              </a:lnSpc>
              <a:spcBef>
                <a:spcPts val="635"/>
              </a:spcBef>
            </a:pPr>
            <a:r>
              <a:rPr sz="1600" spc="-5" dirty="0">
                <a:latin typeface="Times New Roman" panose="02020603050405020304"/>
                <a:cs typeface="Times New Roman" panose="02020603050405020304"/>
              </a:rPr>
              <a:t>Cheat</a:t>
            </a:r>
            <a:endParaRPr sz="1600">
              <a:latin typeface="Times New Roman" panose="02020603050405020304"/>
              <a:cs typeface="Times New Roman" panose="02020603050405020304"/>
            </a:endParaRPr>
          </a:p>
        </p:txBody>
      </p:sp>
      <p:sp>
        <p:nvSpPr>
          <p:cNvPr id="30" name="object 30"/>
          <p:cNvSpPr txBox="1"/>
          <p:nvPr/>
        </p:nvSpPr>
        <p:spPr>
          <a:xfrm>
            <a:off x="5109717" y="4340733"/>
            <a:ext cx="726440" cy="443230"/>
          </a:xfrm>
          <a:prstGeom prst="rect">
            <a:avLst/>
          </a:prstGeom>
        </p:spPr>
        <p:txBody>
          <a:bodyPr vert="horz" wrap="square" lIns="0" tIns="12700" rIns="0" bIns="0" rtlCol="0">
            <a:spAutoFit/>
          </a:bodyPr>
          <a:lstStyle/>
          <a:p>
            <a:pPr marL="12700" marR="5080" indent="77470">
              <a:lnSpc>
                <a:spcPct val="100000"/>
              </a:lnSpc>
              <a:spcBef>
                <a:spcPts val="100"/>
              </a:spcBef>
            </a:pPr>
            <a:r>
              <a:rPr sz="1400" spc="-5" dirty="0">
                <a:latin typeface="Arial" panose="020B0604020202020204"/>
                <a:cs typeface="Arial" panose="020B0604020202020204"/>
              </a:rPr>
              <a:t>Single,  </a:t>
            </a:r>
            <a:r>
              <a:rPr sz="1400" spc="-10" dirty="0">
                <a:latin typeface="Arial" panose="020B0604020202020204"/>
                <a:cs typeface="Arial" panose="020B0604020202020204"/>
              </a:rPr>
              <a:t>D</a:t>
            </a:r>
            <a:r>
              <a:rPr sz="1400" dirty="0">
                <a:latin typeface="Arial" panose="020B0604020202020204"/>
                <a:cs typeface="Arial" panose="020B0604020202020204"/>
              </a:rPr>
              <a:t>i</a:t>
            </a:r>
            <a:r>
              <a:rPr sz="1400" spc="-20" dirty="0">
                <a:latin typeface="Arial" panose="020B0604020202020204"/>
                <a:cs typeface="Arial" panose="020B0604020202020204"/>
              </a:rPr>
              <a:t>v</a:t>
            </a:r>
            <a:r>
              <a:rPr sz="1400" dirty="0">
                <a:latin typeface="Arial" panose="020B0604020202020204"/>
                <a:cs typeface="Arial" panose="020B0604020202020204"/>
              </a:rPr>
              <a:t>orced</a:t>
            </a:r>
            <a:endParaRPr sz="1400">
              <a:latin typeface="Arial" panose="020B0604020202020204"/>
              <a:cs typeface="Arial" panose="020B0604020202020204"/>
            </a:endParaRPr>
          </a:p>
        </p:txBody>
      </p:sp>
      <p:sp>
        <p:nvSpPr>
          <p:cNvPr id="31" name="object 31"/>
          <p:cNvSpPr txBox="1"/>
          <p:nvPr/>
        </p:nvSpPr>
        <p:spPr>
          <a:xfrm>
            <a:off x="6789801" y="4447413"/>
            <a:ext cx="629285" cy="2279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panose="020B0604020202020204"/>
                <a:cs typeface="Arial" panose="020B0604020202020204"/>
              </a:rPr>
              <a:t>M</a:t>
            </a:r>
            <a:r>
              <a:rPr sz="1400" dirty="0">
                <a:latin typeface="Arial" panose="020B0604020202020204"/>
                <a:cs typeface="Arial" panose="020B0604020202020204"/>
              </a:rPr>
              <a:t>arried</a:t>
            </a:r>
            <a:endParaRPr sz="1400">
              <a:latin typeface="Arial" panose="020B0604020202020204"/>
              <a:cs typeface="Arial" panose="020B0604020202020204"/>
            </a:endParaRPr>
          </a:p>
        </p:txBody>
      </p:sp>
      <p:sp>
        <p:nvSpPr>
          <p:cNvPr id="32" name="object 32"/>
          <p:cNvSpPr/>
          <p:nvPr/>
        </p:nvSpPr>
        <p:spPr>
          <a:xfrm>
            <a:off x="5029200" y="4876800"/>
            <a:ext cx="1219200" cy="609600"/>
          </a:xfrm>
          <a:custGeom>
            <a:avLst/>
            <a:gdLst/>
            <a:ahLst/>
            <a:cxnLst/>
            <a:rect l="l" t="t" r="r" b="b"/>
            <a:pathLst>
              <a:path w="1219200" h="609600">
                <a:moveTo>
                  <a:pt x="0" y="304800"/>
                </a:moveTo>
                <a:lnTo>
                  <a:pt x="12384" y="243389"/>
                </a:lnTo>
                <a:lnTo>
                  <a:pt x="47904" y="186183"/>
                </a:lnTo>
                <a:lnTo>
                  <a:pt x="104108" y="134410"/>
                </a:lnTo>
                <a:lnTo>
                  <a:pt x="139201" y="110944"/>
                </a:lnTo>
                <a:lnTo>
                  <a:pt x="178546" y="89296"/>
                </a:lnTo>
                <a:lnTo>
                  <a:pt x="221836" y="69621"/>
                </a:lnTo>
                <a:lnTo>
                  <a:pt x="268764" y="52071"/>
                </a:lnTo>
                <a:lnTo>
                  <a:pt x="319026" y="36800"/>
                </a:lnTo>
                <a:lnTo>
                  <a:pt x="372314" y="23961"/>
                </a:lnTo>
                <a:lnTo>
                  <a:pt x="428322" y="13708"/>
                </a:lnTo>
                <a:lnTo>
                  <a:pt x="486743" y="6194"/>
                </a:lnTo>
                <a:lnTo>
                  <a:pt x="547271" y="1574"/>
                </a:lnTo>
                <a:lnTo>
                  <a:pt x="609600" y="0"/>
                </a:lnTo>
                <a:lnTo>
                  <a:pt x="671928" y="1574"/>
                </a:lnTo>
                <a:lnTo>
                  <a:pt x="732456" y="6194"/>
                </a:lnTo>
                <a:lnTo>
                  <a:pt x="790877" y="13708"/>
                </a:lnTo>
                <a:lnTo>
                  <a:pt x="846885" y="23961"/>
                </a:lnTo>
                <a:lnTo>
                  <a:pt x="900173" y="36800"/>
                </a:lnTo>
                <a:lnTo>
                  <a:pt x="950435" y="52071"/>
                </a:lnTo>
                <a:lnTo>
                  <a:pt x="997363" y="69621"/>
                </a:lnTo>
                <a:lnTo>
                  <a:pt x="1040653" y="89296"/>
                </a:lnTo>
                <a:lnTo>
                  <a:pt x="1079998" y="110944"/>
                </a:lnTo>
                <a:lnTo>
                  <a:pt x="1115091" y="134410"/>
                </a:lnTo>
                <a:lnTo>
                  <a:pt x="1145625" y="159541"/>
                </a:lnTo>
                <a:lnTo>
                  <a:pt x="1191793" y="214184"/>
                </a:lnTo>
                <a:lnTo>
                  <a:pt x="1216052" y="273646"/>
                </a:lnTo>
                <a:lnTo>
                  <a:pt x="1219200" y="304800"/>
                </a:lnTo>
                <a:lnTo>
                  <a:pt x="1216052" y="335953"/>
                </a:lnTo>
                <a:lnTo>
                  <a:pt x="1191793" y="395415"/>
                </a:lnTo>
                <a:lnTo>
                  <a:pt x="1145625" y="450058"/>
                </a:lnTo>
                <a:lnTo>
                  <a:pt x="1115091" y="475189"/>
                </a:lnTo>
                <a:lnTo>
                  <a:pt x="1079998" y="498655"/>
                </a:lnTo>
                <a:lnTo>
                  <a:pt x="1040653" y="520303"/>
                </a:lnTo>
                <a:lnTo>
                  <a:pt x="997363" y="539978"/>
                </a:lnTo>
                <a:lnTo>
                  <a:pt x="950435" y="557528"/>
                </a:lnTo>
                <a:lnTo>
                  <a:pt x="900173" y="572799"/>
                </a:lnTo>
                <a:lnTo>
                  <a:pt x="846885" y="585638"/>
                </a:lnTo>
                <a:lnTo>
                  <a:pt x="790877" y="595891"/>
                </a:lnTo>
                <a:lnTo>
                  <a:pt x="732456" y="603405"/>
                </a:lnTo>
                <a:lnTo>
                  <a:pt x="671928" y="608025"/>
                </a:lnTo>
                <a:lnTo>
                  <a:pt x="609600" y="609600"/>
                </a:lnTo>
                <a:lnTo>
                  <a:pt x="547271" y="608025"/>
                </a:lnTo>
                <a:lnTo>
                  <a:pt x="486743" y="603405"/>
                </a:lnTo>
                <a:lnTo>
                  <a:pt x="428322" y="595891"/>
                </a:lnTo>
                <a:lnTo>
                  <a:pt x="372314" y="585638"/>
                </a:lnTo>
                <a:lnTo>
                  <a:pt x="319026" y="572799"/>
                </a:lnTo>
                <a:lnTo>
                  <a:pt x="268764" y="557528"/>
                </a:lnTo>
                <a:lnTo>
                  <a:pt x="221836" y="539978"/>
                </a:lnTo>
                <a:lnTo>
                  <a:pt x="178546" y="520303"/>
                </a:lnTo>
                <a:lnTo>
                  <a:pt x="139201" y="498655"/>
                </a:lnTo>
                <a:lnTo>
                  <a:pt x="104108" y="475189"/>
                </a:lnTo>
                <a:lnTo>
                  <a:pt x="73574" y="450058"/>
                </a:lnTo>
                <a:lnTo>
                  <a:pt x="27406" y="395415"/>
                </a:lnTo>
                <a:lnTo>
                  <a:pt x="3147" y="335953"/>
                </a:lnTo>
                <a:lnTo>
                  <a:pt x="0" y="304800"/>
                </a:lnTo>
                <a:close/>
              </a:path>
            </a:pathLst>
          </a:custGeom>
          <a:ln w="25400">
            <a:solidFill>
              <a:srgbClr val="3366FF"/>
            </a:solidFill>
          </a:ln>
        </p:spPr>
        <p:txBody>
          <a:bodyPr wrap="square" lIns="0" tIns="0" rIns="0" bIns="0" rtlCol="0"/>
          <a:lstStyle/>
          <a:p>
            <a:endParaRPr/>
          </a:p>
        </p:txBody>
      </p:sp>
      <p:sp>
        <p:nvSpPr>
          <p:cNvPr id="33" name="object 33"/>
          <p:cNvSpPr txBox="1"/>
          <p:nvPr/>
        </p:nvSpPr>
        <p:spPr>
          <a:xfrm>
            <a:off x="5306059" y="4919853"/>
            <a:ext cx="664845" cy="504190"/>
          </a:xfrm>
          <a:prstGeom prst="rect">
            <a:avLst/>
          </a:prstGeom>
        </p:spPr>
        <p:txBody>
          <a:bodyPr vert="horz" wrap="square" lIns="0" tIns="12065" rIns="0" bIns="0" rtlCol="0">
            <a:spAutoFit/>
          </a:bodyPr>
          <a:lstStyle/>
          <a:p>
            <a:pPr marL="30480" marR="5080" indent="-18415">
              <a:lnSpc>
                <a:spcPct val="100000"/>
              </a:lnSpc>
              <a:spcBef>
                <a:spcPts val="95"/>
              </a:spcBef>
            </a:pPr>
            <a:r>
              <a:rPr sz="1600" spc="-120" dirty="0">
                <a:solidFill>
                  <a:srgbClr val="0033CC"/>
                </a:solidFill>
                <a:latin typeface="Times New Roman" panose="02020603050405020304"/>
                <a:cs typeface="Times New Roman" panose="02020603050405020304"/>
              </a:rPr>
              <a:t>T</a:t>
            </a:r>
            <a:r>
              <a:rPr sz="1600" spc="-5" dirty="0">
                <a:solidFill>
                  <a:srgbClr val="0033CC"/>
                </a:solidFill>
                <a:latin typeface="Times New Roman" panose="02020603050405020304"/>
                <a:cs typeface="Times New Roman" panose="02020603050405020304"/>
              </a:rPr>
              <a:t>axable  </a:t>
            </a:r>
            <a:r>
              <a:rPr sz="1600" spc="-10" dirty="0">
                <a:solidFill>
                  <a:srgbClr val="0033CC"/>
                </a:solidFill>
                <a:latin typeface="Times New Roman" panose="02020603050405020304"/>
                <a:cs typeface="Times New Roman" panose="02020603050405020304"/>
              </a:rPr>
              <a:t>Income</a:t>
            </a:r>
            <a:endParaRPr sz="1600">
              <a:latin typeface="Times New Roman" panose="02020603050405020304"/>
              <a:cs typeface="Times New Roman" panose="02020603050405020304"/>
            </a:endParaRPr>
          </a:p>
        </p:txBody>
      </p:sp>
      <p:sp>
        <p:nvSpPr>
          <p:cNvPr id="34" name="object 34"/>
          <p:cNvSpPr/>
          <p:nvPr/>
        </p:nvSpPr>
        <p:spPr>
          <a:xfrm>
            <a:off x="4648200" y="5867400"/>
            <a:ext cx="576580" cy="474980"/>
          </a:xfrm>
          <a:custGeom>
            <a:avLst/>
            <a:gdLst/>
            <a:ahLst/>
            <a:cxnLst/>
            <a:rect l="l" t="t" r="r" b="b"/>
            <a:pathLst>
              <a:path w="576579" h="474979">
                <a:moveTo>
                  <a:pt x="0" y="474662"/>
                </a:moveTo>
                <a:lnTo>
                  <a:pt x="576262" y="474662"/>
                </a:lnTo>
                <a:lnTo>
                  <a:pt x="576262" y="0"/>
                </a:lnTo>
                <a:lnTo>
                  <a:pt x="0" y="0"/>
                </a:lnTo>
                <a:lnTo>
                  <a:pt x="0" y="474662"/>
                </a:lnTo>
                <a:close/>
              </a:path>
            </a:pathLst>
          </a:custGeom>
          <a:solidFill>
            <a:srgbClr val="FFFFFF"/>
          </a:solidFill>
        </p:spPr>
        <p:txBody>
          <a:bodyPr wrap="square" lIns="0" tIns="0" rIns="0" bIns="0" rtlCol="0"/>
          <a:lstStyle/>
          <a:p>
            <a:endParaRPr/>
          </a:p>
        </p:txBody>
      </p:sp>
      <p:sp>
        <p:nvSpPr>
          <p:cNvPr id="35" name="object 35"/>
          <p:cNvSpPr txBox="1"/>
          <p:nvPr/>
        </p:nvSpPr>
        <p:spPr>
          <a:xfrm>
            <a:off x="4648200" y="5867400"/>
            <a:ext cx="576580" cy="450215"/>
          </a:xfrm>
          <a:prstGeom prst="rect">
            <a:avLst/>
          </a:prstGeom>
          <a:ln w="30479">
            <a:solidFill>
              <a:srgbClr val="000000"/>
            </a:solidFill>
          </a:ln>
        </p:spPr>
        <p:txBody>
          <a:bodyPr vert="horz" wrap="square" lIns="0" tIns="19685" rIns="0" bIns="0" rtlCol="0">
            <a:spAutoFit/>
          </a:bodyPr>
          <a:lstStyle/>
          <a:p>
            <a:pPr marL="61595">
              <a:lnSpc>
                <a:spcPct val="100000"/>
              </a:lnSpc>
              <a:spcBef>
                <a:spcPts val="155"/>
              </a:spcBef>
            </a:pPr>
            <a:r>
              <a:rPr sz="1400" spc="-10" dirty="0">
                <a:latin typeface="Times New Roman" panose="02020603050405020304"/>
                <a:cs typeface="Times New Roman" panose="02020603050405020304"/>
              </a:rPr>
              <a:t>Don’t</a:t>
            </a:r>
            <a:endParaRPr sz="1400">
              <a:latin typeface="Times New Roman" panose="02020603050405020304"/>
              <a:cs typeface="Times New Roman" panose="02020603050405020304"/>
            </a:endParaRPr>
          </a:p>
          <a:p>
            <a:pPr marL="80010">
              <a:lnSpc>
                <a:spcPct val="100000"/>
              </a:lnSpc>
            </a:pPr>
            <a:r>
              <a:rPr sz="1400" dirty="0">
                <a:latin typeface="Times New Roman" panose="02020603050405020304"/>
                <a:cs typeface="Times New Roman" panose="02020603050405020304"/>
              </a:rPr>
              <a:t>Cheat</a:t>
            </a:r>
            <a:endParaRPr sz="1400">
              <a:latin typeface="Times New Roman" panose="02020603050405020304"/>
              <a:cs typeface="Times New Roman" panose="02020603050405020304"/>
            </a:endParaRPr>
          </a:p>
        </p:txBody>
      </p:sp>
      <p:sp>
        <p:nvSpPr>
          <p:cNvPr id="36" name="object 36"/>
          <p:cNvSpPr/>
          <p:nvPr/>
        </p:nvSpPr>
        <p:spPr>
          <a:xfrm>
            <a:off x="4953000" y="5486400"/>
            <a:ext cx="685800" cy="381000"/>
          </a:xfrm>
          <a:custGeom>
            <a:avLst/>
            <a:gdLst/>
            <a:ahLst/>
            <a:cxnLst/>
            <a:rect l="l" t="t" r="r" b="b"/>
            <a:pathLst>
              <a:path w="685800" h="381000">
                <a:moveTo>
                  <a:pt x="685800" y="0"/>
                </a:moveTo>
                <a:lnTo>
                  <a:pt x="0" y="381000"/>
                </a:lnTo>
              </a:path>
            </a:pathLst>
          </a:custGeom>
          <a:ln w="25400">
            <a:solidFill>
              <a:srgbClr val="3366FF"/>
            </a:solidFill>
          </a:ln>
        </p:spPr>
        <p:txBody>
          <a:bodyPr wrap="square" lIns="0" tIns="0" rIns="0" bIns="0" rtlCol="0"/>
          <a:lstStyle/>
          <a:p>
            <a:endParaRPr/>
          </a:p>
        </p:txBody>
      </p:sp>
      <p:sp>
        <p:nvSpPr>
          <p:cNvPr id="37" name="object 37"/>
          <p:cNvSpPr/>
          <p:nvPr/>
        </p:nvSpPr>
        <p:spPr>
          <a:xfrm>
            <a:off x="5638800" y="5486400"/>
            <a:ext cx="685800" cy="381000"/>
          </a:xfrm>
          <a:custGeom>
            <a:avLst/>
            <a:gdLst/>
            <a:ahLst/>
            <a:cxnLst/>
            <a:rect l="l" t="t" r="r" b="b"/>
            <a:pathLst>
              <a:path w="685800" h="381000">
                <a:moveTo>
                  <a:pt x="0" y="0"/>
                </a:moveTo>
                <a:lnTo>
                  <a:pt x="685800" y="381000"/>
                </a:lnTo>
              </a:path>
            </a:pathLst>
          </a:custGeom>
          <a:ln w="25400">
            <a:solidFill>
              <a:srgbClr val="3366FF"/>
            </a:solidFill>
          </a:ln>
        </p:spPr>
        <p:txBody>
          <a:bodyPr wrap="square" lIns="0" tIns="0" rIns="0" bIns="0" rtlCol="0"/>
          <a:lstStyle/>
          <a:p>
            <a:endParaRPr/>
          </a:p>
        </p:txBody>
      </p:sp>
      <p:sp>
        <p:nvSpPr>
          <p:cNvPr id="38" name="object 38"/>
          <p:cNvSpPr txBox="1"/>
          <p:nvPr/>
        </p:nvSpPr>
        <p:spPr>
          <a:xfrm>
            <a:off x="4732782" y="5514543"/>
            <a:ext cx="495300" cy="22796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0066FF"/>
                </a:solidFill>
                <a:latin typeface="Arial" panose="020B0604020202020204"/>
                <a:cs typeface="Arial" panose="020B0604020202020204"/>
              </a:rPr>
              <a:t>&lt;</a:t>
            </a:r>
            <a:r>
              <a:rPr sz="1400" spc="-85" dirty="0">
                <a:solidFill>
                  <a:srgbClr val="0066FF"/>
                </a:solidFill>
                <a:latin typeface="Arial" panose="020B0604020202020204"/>
                <a:cs typeface="Arial" panose="020B0604020202020204"/>
              </a:rPr>
              <a:t> </a:t>
            </a:r>
            <a:r>
              <a:rPr sz="1400" dirty="0">
                <a:solidFill>
                  <a:srgbClr val="0066FF"/>
                </a:solidFill>
                <a:latin typeface="Arial" panose="020B0604020202020204"/>
                <a:cs typeface="Arial" panose="020B0604020202020204"/>
              </a:rPr>
              <a:t>80K</a:t>
            </a:r>
            <a:endParaRPr sz="1400">
              <a:latin typeface="Arial" panose="020B0604020202020204"/>
              <a:cs typeface="Arial" panose="020B0604020202020204"/>
            </a:endParaRPr>
          </a:p>
        </p:txBody>
      </p:sp>
      <p:sp>
        <p:nvSpPr>
          <p:cNvPr id="39" name="object 39"/>
          <p:cNvSpPr txBox="1"/>
          <p:nvPr/>
        </p:nvSpPr>
        <p:spPr>
          <a:xfrm>
            <a:off x="6103111" y="5514543"/>
            <a:ext cx="598805" cy="22796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0066FF"/>
                </a:solidFill>
                <a:latin typeface="Arial" panose="020B0604020202020204"/>
                <a:cs typeface="Arial" panose="020B0604020202020204"/>
              </a:rPr>
              <a:t>&gt;=</a:t>
            </a:r>
            <a:r>
              <a:rPr sz="1400" spc="-85" dirty="0">
                <a:solidFill>
                  <a:srgbClr val="0066FF"/>
                </a:solidFill>
                <a:latin typeface="Arial" panose="020B0604020202020204"/>
                <a:cs typeface="Arial" panose="020B0604020202020204"/>
              </a:rPr>
              <a:t> </a:t>
            </a:r>
            <a:r>
              <a:rPr sz="1400" dirty="0">
                <a:solidFill>
                  <a:srgbClr val="0066FF"/>
                </a:solidFill>
                <a:latin typeface="Arial" panose="020B0604020202020204"/>
                <a:cs typeface="Arial" panose="020B0604020202020204"/>
              </a:rPr>
              <a:t>80K</a:t>
            </a:r>
            <a:endParaRPr sz="1400">
              <a:latin typeface="Arial" panose="020B0604020202020204"/>
              <a:cs typeface="Arial" panose="020B0604020202020204"/>
            </a:endParaRPr>
          </a:p>
        </p:txBody>
      </p:sp>
      <p:sp>
        <p:nvSpPr>
          <p:cNvPr id="40" name="object 40"/>
          <p:cNvSpPr/>
          <p:nvPr/>
        </p:nvSpPr>
        <p:spPr>
          <a:xfrm>
            <a:off x="4127500" y="3791061"/>
            <a:ext cx="431800" cy="342900"/>
          </a:xfrm>
          <a:custGeom>
            <a:avLst/>
            <a:gdLst/>
            <a:ahLst/>
            <a:cxnLst/>
            <a:rect l="l" t="t" r="r" b="b"/>
            <a:pathLst>
              <a:path w="431800" h="342900">
                <a:moveTo>
                  <a:pt x="271757" y="210020"/>
                </a:moveTo>
                <a:lnTo>
                  <a:pt x="194944" y="275859"/>
                </a:lnTo>
                <a:lnTo>
                  <a:pt x="185628" y="287736"/>
                </a:lnTo>
                <a:lnTo>
                  <a:pt x="181752" y="301815"/>
                </a:lnTo>
                <a:lnTo>
                  <a:pt x="183425" y="316347"/>
                </a:lnTo>
                <a:lnTo>
                  <a:pt x="190754" y="329580"/>
                </a:lnTo>
                <a:lnTo>
                  <a:pt x="202701" y="338841"/>
                </a:lnTo>
                <a:lnTo>
                  <a:pt x="216804" y="342709"/>
                </a:lnTo>
                <a:lnTo>
                  <a:pt x="231312" y="341028"/>
                </a:lnTo>
                <a:lnTo>
                  <a:pt x="244475" y="333644"/>
                </a:lnTo>
                <a:lnTo>
                  <a:pt x="387650" y="211089"/>
                </a:lnTo>
                <a:lnTo>
                  <a:pt x="373125" y="211089"/>
                </a:lnTo>
                <a:lnTo>
                  <a:pt x="271757" y="210020"/>
                </a:lnTo>
                <a:close/>
              </a:path>
              <a:path w="431800" h="342900">
                <a:moveTo>
                  <a:pt x="286395" y="197473"/>
                </a:moveTo>
                <a:lnTo>
                  <a:pt x="271757" y="210020"/>
                </a:lnTo>
                <a:lnTo>
                  <a:pt x="373125" y="211089"/>
                </a:lnTo>
                <a:lnTo>
                  <a:pt x="373222" y="201437"/>
                </a:lnTo>
                <a:lnTo>
                  <a:pt x="348106" y="201437"/>
                </a:lnTo>
                <a:lnTo>
                  <a:pt x="344356" y="198084"/>
                </a:lnTo>
                <a:lnTo>
                  <a:pt x="286395" y="197473"/>
                </a:lnTo>
                <a:close/>
              </a:path>
              <a:path w="431800" h="342900">
                <a:moveTo>
                  <a:pt x="348284" y="185425"/>
                </a:moveTo>
                <a:lnTo>
                  <a:pt x="348143" y="198124"/>
                </a:lnTo>
                <a:lnTo>
                  <a:pt x="373252" y="198389"/>
                </a:lnTo>
                <a:lnTo>
                  <a:pt x="373125" y="211089"/>
                </a:lnTo>
                <a:lnTo>
                  <a:pt x="387650" y="211089"/>
                </a:lnTo>
                <a:lnTo>
                  <a:pt x="417324" y="185689"/>
                </a:lnTo>
                <a:lnTo>
                  <a:pt x="373380" y="185689"/>
                </a:lnTo>
                <a:lnTo>
                  <a:pt x="348284" y="185425"/>
                </a:lnTo>
                <a:close/>
              </a:path>
              <a:path w="431800" h="342900">
                <a:moveTo>
                  <a:pt x="126" y="194452"/>
                </a:moveTo>
                <a:lnTo>
                  <a:pt x="0" y="207152"/>
                </a:lnTo>
                <a:lnTo>
                  <a:pt x="271757" y="210020"/>
                </a:lnTo>
                <a:lnTo>
                  <a:pt x="286395" y="197473"/>
                </a:lnTo>
                <a:lnTo>
                  <a:pt x="126" y="194452"/>
                </a:lnTo>
                <a:close/>
              </a:path>
              <a:path w="431800" h="342900">
                <a:moveTo>
                  <a:pt x="344356" y="198084"/>
                </a:moveTo>
                <a:lnTo>
                  <a:pt x="348106" y="201437"/>
                </a:lnTo>
                <a:lnTo>
                  <a:pt x="348143" y="198124"/>
                </a:lnTo>
                <a:lnTo>
                  <a:pt x="344356" y="198084"/>
                </a:lnTo>
                <a:close/>
              </a:path>
              <a:path w="431800" h="342900">
                <a:moveTo>
                  <a:pt x="348143" y="198124"/>
                </a:moveTo>
                <a:lnTo>
                  <a:pt x="348106" y="201437"/>
                </a:lnTo>
                <a:lnTo>
                  <a:pt x="373222" y="201437"/>
                </a:lnTo>
                <a:lnTo>
                  <a:pt x="373252" y="198389"/>
                </a:lnTo>
                <a:lnTo>
                  <a:pt x="348143" y="198124"/>
                </a:lnTo>
                <a:close/>
              </a:path>
              <a:path w="431800" h="342900">
                <a:moveTo>
                  <a:pt x="329980" y="185231"/>
                </a:moveTo>
                <a:lnTo>
                  <a:pt x="344356" y="198084"/>
                </a:lnTo>
                <a:lnTo>
                  <a:pt x="348143" y="198124"/>
                </a:lnTo>
                <a:lnTo>
                  <a:pt x="348284" y="185425"/>
                </a:lnTo>
                <a:lnTo>
                  <a:pt x="329980" y="185231"/>
                </a:lnTo>
                <a:close/>
              </a:path>
              <a:path w="431800" h="342900">
                <a:moveTo>
                  <a:pt x="301033" y="184926"/>
                </a:moveTo>
                <a:lnTo>
                  <a:pt x="286395" y="197473"/>
                </a:lnTo>
                <a:lnTo>
                  <a:pt x="344356" y="198084"/>
                </a:lnTo>
                <a:lnTo>
                  <a:pt x="329980" y="185231"/>
                </a:lnTo>
                <a:lnTo>
                  <a:pt x="301033" y="184926"/>
                </a:lnTo>
                <a:close/>
              </a:path>
              <a:path w="431800" h="342900">
                <a:moveTo>
                  <a:pt x="348565" y="160025"/>
                </a:moveTo>
                <a:lnTo>
                  <a:pt x="348284" y="185425"/>
                </a:lnTo>
                <a:lnTo>
                  <a:pt x="373380" y="185689"/>
                </a:lnTo>
                <a:lnTo>
                  <a:pt x="373633" y="160289"/>
                </a:lnTo>
                <a:lnTo>
                  <a:pt x="348565" y="160025"/>
                </a:lnTo>
                <a:close/>
              </a:path>
              <a:path w="431800" h="342900">
                <a:moveTo>
                  <a:pt x="348705" y="147325"/>
                </a:moveTo>
                <a:lnTo>
                  <a:pt x="348565" y="160025"/>
                </a:lnTo>
                <a:lnTo>
                  <a:pt x="373633" y="160289"/>
                </a:lnTo>
                <a:lnTo>
                  <a:pt x="373380" y="185689"/>
                </a:lnTo>
                <a:lnTo>
                  <a:pt x="417324" y="185689"/>
                </a:lnTo>
                <a:lnTo>
                  <a:pt x="431419" y="173624"/>
                </a:lnTo>
                <a:lnTo>
                  <a:pt x="402278" y="147589"/>
                </a:lnTo>
                <a:lnTo>
                  <a:pt x="373761" y="147589"/>
                </a:lnTo>
                <a:lnTo>
                  <a:pt x="348705" y="147325"/>
                </a:lnTo>
                <a:close/>
              </a:path>
              <a:path w="431800" h="342900">
                <a:moveTo>
                  <a:pt x="330309" y="159832"/>
                </a:moveTo>
                <a:lnTo>
                  <a:pt x="315637" y="172409"/>
                </a:lnTo>
                <a:lnTo>
                  <a:pt x="329980" y="185231"/>
                </a:lnTo>
                <a:lnTo>
                  <a:pt x="348284" y="185425"/>
                </a:lnTo>
                <a:lnTo>
                  <a:pt x="348565" y="160025"/>
                </a:lnTo>
                <a:lnTo>
                  <a:pt x="330309" y="159832"/>
                </a:lnTo>
                <a:close/>
              </a:path>
              <a:path w="431800" h="342900">
                <a:moveTo>
                  <a:pt x="315637" y="172409"/>
                </a:moveTo>
                <a:lnTo>
                  <a:pt x="301033" y="184926"/>
                </a:lnTo>
                <a:lnTo>
                  <a:pt x="329980" y="185231"/>
                </a:lnTo>
                <a:lnTo>
                  <a:pt x="315637" y="172409"/>
                </a:lnTo>
                <a:close/>
              </a:path>
              <a:path w="431800" h="342900">
                <a:moveTo>
                  <a:pt x="507" y="156352"/>
                </a:moveTo>
                <a:lnTo>
                  <a:pt x="254" y="181752"/>
                </a:lnTo>
                <a:lnTo>
                  <a:pt x="301033" y="184926"/>
                </a:lnTo>
                <a:lnTo>
                  <a:pt x="315637" y="172409"/>
                </a:lnTo>
                <a:lnTo>
                  <a:pt x="301227" y="159525"/>
                </a:lnTo>
                <a:lnTo>
                  <a:pt x="507" y="156352"/>
                </a:lnTo>
                <a:close/>
              </a:path>
              <a:path w="431800" h="342900">
                <a:moveTo>
                  <a:pt x="301227" y="159525"/>
                </a:moveTo>
                <a:lnTo>
                  <a:pt x="315637" y="172409"/>
                </a:lnTo>
                <a:lnTo>
                  <a:pt x="330309" y="159832"/>
                </a:lnTo>
                <a:lnTo>
                  <a:pt x="301227" y="159525"/>
                </a:lnTo>
                <a:close/>
              </a:path>
              <a:path w="431800" h="342900">
                <a:moveTo>
                  <a:pt x="344948" y="147285"/>
                </a:moveTo>
                <a:lnTo>
                  <a:pt x="330309" y="159832"/>
                </a:lnTo>
                <a:lnTo>
                  <a:pt x="348565" y="160025"/>
                </a:lnTo>
                <a:lnTo>
                  <a:pt x="348705" y="147325"/>
                </a:lnTo>
                <a:lnTo>
                  <a:pt x="344948" y="147285"/>
                </a:lnTo>
                <a:close/>
              </a:path>
              <a:path w="431800" h="342900">
                <a:moveTo>
                  <a:pt x="286850" y="146672"/>
                </a:moveTo>
                <a:lnTo>
                  <a:pt x="301227" y="159525"/>
                </a:lnTo>
                <a:lnTo>
                  <a:pt x="330309" y="159832"/>
                </a:lnTo>
                <a:lnTo>
                  <a:pt x="344948" y="147285"/>
                </a:lnTo>
                <a:lnTo>
                  <a:pt x="286850" y="146672"/>
                </a:lnTo>
                <a:close/>
              </a:path>
              <a:path w="431800" h="342900">
                <a:moveTo>
                  <a:pt x="373796" y="144033"/>
                </a:moveTo>
                <a:lnTo>
                  <a:pt x="348742" y="144033"/>
                </a:lnTo>
                <a:lnTo>
                  <a:pt x="348705" y="147325"/>
                </a:lnTo>
                <a:lnTo>
                  <a:pt x="373761" y="147589"/>
                </a:lnTo>
                <a:lnTo>
                  <a:pt x="373796" y="144033"/>
                </a:lnTo>
                <a:close/>
              </a:path>
              <a:path w="431800" h="342900">
                <a:moveTo>
                  <a:pt x="220360" y="0"/>
                </a:moveTo>
                <a:lnTo>
                  <a:pt x="206202" y="3613"/>
                </a:lnTo>
                <a:lnTo>
                  <a:pt x="194056" y="12715"/>
                </a:lnTo>
                <a:lnTo>
                  <a:pt x="186424" y="25735"/>
                </a:lnTo>
                <a:lnTo>
                  <a:pt x="184435" y="40195"/>
                </a:lnTo>
                <a:lnTo>
                  <a:pt x="188019" y="54346"/>
                </a:lnTo>
                <a:lnTo>
                  <a:pt x="197104" y="66436"/>
                </a:lnTo>
                <a:lnTo>
                  <a:pt x="272474" y="133819"/>
                </a:lnTo>
                <a:lnTo>
                  <a:pt x="373888" y="134889"/>
                </a:lnTo>
                <a:lnTo>
                  <a:pt x="373761" y="147589"/>
                </a:lnTo>
                <a:lnTo>
                  <a:pt x="402278" y="147589"/>
                </a:lnTo>
                <a:lnTo>
                  <a:pt x="247904" y="9667"/>
                </a:lnTo>
                <a:lnTo>
                  <a:pt x="234828" y="1982"/>
                </a:lnTo>
                <a:lnTo>
                  <a:pt x="220360" y="0"/>
                </a:lnTo>
                <a:close/>
              </a:path>
              <a:path w="431800" h="342900">
                <a:moveTo>
                  <a:pt x="348742" y="144033"/>
                </a:moveTo>
                <a:lnTo>
                  <a:pt x="344948" y="147285"/>
                </a:lnTo>
                <a:lnTo>
                  <a:pt x="348705" y="147325"/>
                </a:lnTo>
                <a:lnTo>
                  <a:pt x="348742" y="144033"/>
                </a:lnTo>
                <a:close/>
              </a:path>
              <a:path w="431800" h="342900">
                <a:moveTo>
                  <a:pt x="272474" y="133819"/>
                </a:moveTo>
                <a:lnTo>
                  <a:pt x="286850" y="146672"/>
                </a:lnTo>
                <a:lnTo>
                  <a:pt x="344948" y="147285"/>
                </a:lnTo>
                <a:lnTo>
                  <a:pt x="348742" y="144033"/>
                </a:lnTo>
                <a:lnTo>
                  <a:pt x="373796" y="144033"/>
                </a:lnTo>
                <a:lnTo>
                  <a:pt x="373888" y="134889"/>
                </a:lnTo>
                <a:lnTo>
                  <a:pt x="272474" y="133819"/>
                </a:lnTo>
                <a:close/>
              </a:path>
              <a:path w="431800" h="342900">
                <a:moveTo>
                  <a:pt x="762" y="130952"/>
                </a:moveTo>
                <a:lnTo>
                  <a:pt x="635" y="143652"/>
                </a:lnTo>
                <a:lnTo>
                  <a:pt x="286850" y="146672"/>
                </a:lnTo>
                <a:lnTo>
                  <a:pt x="272474" y="133819"/>
                </a:lnTo>
                <a:lnTo>
                  <a:pt x="762" y="130952"/>
                </a:lnTo>
                <a:close/>
              </a:path>
            </a:pathLst>
          </a:custGeom>
          <a:solidFill>
            <a:srgbClr val="CC3300"/>
          </a:solidFill>
        </p:spPr>
        <p:txBody>
          <a:bodyPr wrap="square" lIns="0" tIns="0" rIns="0" bIns="0" rtlCol="0"/>
          <a:lstStyle/>
          <a:p>
            <a:endParaRPr/>
          </a:p>
        </p:txBody>
      </p:sp>
      <p:sp>
        <p:nvSpPr>
          <p:cNvPr id="41" name="object 41"/>
          <p:cNvSpPr/>
          <p:nvPr/>
        </p:nvSpPr>
        <p:spPr>
          <a:xfrm>
            <a:off x="2119312" y="3124200"/>
            <a:ext cx="694055" cy="449580"/>
          </a:xfrm>
          <a:custGeom>
            <a:avLst/>
            <a:gdLst/>
            <a:ahLst/>
            <a:cxnLst/>
            <a:rect l="l" t="t" r="r" b="b"/>
            <a:pathLst>
              <a:path w="694055" h="449579">
                <a:moveTo>
                  <a:pt x="0" y="224662"/>
                </a:moveTo>
                <a:lnTo>
                  <a:pt x="17683" y="153651"/>
                </a:lnTo>
                <a:lnTo>
                  <a:pt x="38716" y="121416"/>
                </a:lnTo>
                <a:lnTo>
                  <a:pt x="66925" y="91979"/>
                </a:lnTo>
                <a:lnTo>
                  <a:pt x="101595" y="65801"/>
                </a:lnTo>
                <a:lnTo>
                  <a:pt x="142012" y="43346"/>
                </a:lnTo>
                <a:lnTo>
                  <a:pt x="187463" y="25076"/>
                </a:lnTo>
                <a:lnTo>
                  <a:pt x="237233" y="11453"/>
                </a:lnTo>
                <a:lnTo>
                  <a:pt x="290608" y="2940"/>
                </a:lnTo>
                <a:lnTo>
                  <a:pt x="346875" y="0"/>
                </a:lnTo>
                <a:lnTo>
                  <a:pt x="403137" y="2940"/>
                </a:lnTo>
                <a:lnTo>
                  <a:pt x="456510" y="11453"/>
                </a:lnTo>
                <a:lnTo>
                  <a:pt x="506278" y="25076"/>
                </a:lnTo>
                <a:lnTo>
                  <a:pt x="551727" y="43346"/>
                </a:lnTo>
                <a:lnTo>
                  <a:pt x="592143" y="65801"/>
                </a:lnTo>
                <a:lnTo>
                  <a:pt x="626813" y="91979"/>
                </a:lnTo>
                <a:lnTo>
                  <a:pt x="655021" y="121416"/>
                </a:lnTo>
                <a:lnTo>
                  <a:pt x="676054" y="153651"/>
                </a:lnTo>
                <a:lnTo>
                  <a:pt x="693737" y="224662"/>
                </a:lnTo>
                <a:lnTo>
                  <a:pt x="689197" y="261104"/>
                </a:lnTo>
                <a:lnTo>
                  <a:pt x="655021" y="327909"/>
                </a:lnTo>
                <a:lnTo>
                  <a:pt x="626813" y="357346"/>
                </a:lnTo>
                <a:lnTo>
                  <a:pt x="592143" y="383524"/>
                </a:lnTo>
                <a:lnTo>
                  <a:pt x="551727" y="405979"/>
                </a:lnTo>
                <a:lnTo>
                  <a:pt x="506278" y="424249"/>
                </a:lnTo>
                <a:lnTo>
                  <a:pt x="456510" y="437872"/>
                </a:lnTo>
                <a:lnTo>
                  <a:pt x="403137" y="446385"/>
                </a:lnTo>
                <a:lnTo>
                  <a:pt x="346875" y="449325"/>
                </a:lnTo>
                <a:lnTo>
                  <a:pt x="290608" y="446385"/>
                </a:lnTo>
                <a:lnTo>
                  <a:pt x="237233" y="437872"/>
                </a:lnTo>
                <a:lnTo>
                  <a:pt x="187463" y="424249"/>
                </a:lnTo>
                <a:lnTo>
                  <a:pt x="142012" y="405979"/>
                </a:lnTo>
                <a:lnTo>
                  <a:pt x="101595" y="383524"/>
                </a:lnTo>
                <a:lnTo>
                  <a:pt x="66925" y="357346"/>
                </a:lnTo>
                <a:lnTo>
                  <a:pt x="38716" y="327909"/>
                </a:lnTo>
                <a:lnTo>
                  <a:pt x="17683" y="295674"/>
                </a:lnTo>
                <a:lnTo>
                  <a:pt x="0" y="224662"/>
                </a:lnTo>
                <a:close/>
              </a:path>
            </a:pathLst>
          </a:custGeom>
          <a:ln w="9525">
            <a:solidFill>
              <a:srgbClr val="000000"/>
            </a:solidFill>
          </a:ln>
        </p:spPr>
        <p:txBody>
          <a:bodyPr wrap="square" lIns="0" tIns="0" rIns="0" bIns="0" rtlCol="0"/>
          <a:lstStyle/>
          <a:p>
            <a:endParaRPr/>
          </a:p>
        </p:txBody>
      </p:sp>
      <p:sp>
        <p:nvSpPr>
          <p:cNvPr id="42" name="object 42"/>
          <p:cNvSpPr txBox="1"/>
          <p:nvPr/>
        </p:nvSpPr>
        <p:spPr>
          <a:xfrm>
            <a:off x="2153818" y="3208781"/>
            <a:ext cx="624840" cy="25781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panose="02020603050405020304"/>
                <a:cs typeface="Times New Roman" panose="02020603050405020304"/>
              </a:rPr>
              <a:t>Refund</a:t>
            </a:r>
            <a:endParaRPr sz="1600">
              <a:latin typeface="Times New Roman" panose="02020603050405020304"/>
              <a:cs typeface="Times New Roman" panose="02020603050405020304"/>
            </a:endParaRPr>
          </a:p>
        </p:txBody>
      </p:sp>
      <p:sp>
        <p:nvSpPr>
          <p:cNvPr id="43" name="object 43"/>
          <p:cNvSpPr/>
          <p:nvPr/>
        </p:nvSpPr>
        <p:spPr>
          <a:xfrm>
            <a:off x="1889125" y="3573526"/>
            <a:ext cx="577850" cy="355600"/>
          </a:xfrm>
          <a:custGeom>
            <a:avLst/>
            <a:gdLst/>
            <a:ahLst/>
            <a:cxnLst/>
            <a:rect l="l" t="t" r="r" b="b"/>
            <a:pathLst>
              <a:path w="577850" h="355600">
                <a:moveTo>
                  <a:pt x="577850" y="0"/>
                </a:moveTo>
                <a:lnTo>
                  <a:pt x="0" y="355600"/>
                </a:lnTo>
              </a:path>
            </a:pathLst>
          </a:custGeom>
          <a:ln w="9525">
            <a:solidFill>
              <a:srgbClr val="000000"/>
            </a:solidFill>
          </a:ln>
        </p:spPr>
        <p:txBody>
          <a:bodyPr wrap="square" lIns="0" tIns="0" rIns="0" bIns="0" rtlCol="0"/>
          <a:lstStyle/>
          <a:p>
            <a:endParaRPr/>
          </a:p>
        </p:txBody>
      </p:sp>
      <p:sp>
        <p:nvSpPr>
          <p:cNvPr id="44" name="object 44"/>
          <p:cNvSpPr/>
          <p:nvPr/>
        </p:nvSpPr>
        <p:spPr>
          <a:xfrm>
            <a:off x="2466975" y="3573526"/>
            <a:ext cx="576580" cy="355600"/>
          </a:xfrm>
          <a:custGeom>
            <a:avLst/>
            <a:gdLst/>
            <a:ahLst/>
            <a:cxnLst/>
            <a:rect l="l" t="t" r="r" b="b"/>
            <a:pathLst>
              <a:path w="576580" h="355600">
                <a:moveTo>
                  <a:pt x="0" y="0"/>
                </a:moveTo>
                <a:lnTo>
                  <a:pt x="576326" y="355600"/>
                </a:lnTo>
              </a:path>
            </a:pathLst>
          </a:custGeom>
          <a:ln w="9525">
            <a:solidFill>
              <a:srgbClr val="000000"/>
            </a:solidFill>
          </a:ln>
        </p:spPr>
        <p:txBody>
          <a:bodyPr wrap="square" lIns="0" tIns="0" rIns="0" bIns="0" rtlCol="0"/>
          <a:lstStyle/>
          <a:p>
            <a:endParaRPr/>
          </a:p>
        </p:txBody>
      </p:sp>
      <p:sp>
        <p:nvSpPr>
          <p:cNvPr id="45" name="object 45"/>
          <p:cNvSpPr txBox="1"/>
          <p:nvPr/>
        </p:nvSpPr>
        <p:spPr>
          <a:xfrm>
            <a:off x="1600200" y="3929379"/>
            <a:ext cx="577850" cy="448310"/>
          </a:xfrm>
          <a:prstGeom prst="rect">
            <a:avLst/>
          </a:prstGeom>
          <a:ln w="30480">
            <a:solidFill>
              <a:srgbClr val="000000"/>
            </a:solidFill>
          </a:ln>
        </p:spPr>
        <p:txBody>
          <a:bodyPr vert="horz" wrap="square" lIns="0" tIns="17780" rIns="0" bIns="0" rtlCol="0">
            <a:spAutoFit/>
          </a:bodyPr>
          <a:lstStyle/>
          <a:p>
            <a:pPr marL="79375" marR="73660" indent="-18415">
              <a:lnSpc>
                <a:spcPct val="100000"/>
              </a:lnSpc>
              <a:spcBef>
                <a:spcPts val="140"/>
              </a:spcBef>
            </a:pPr>
            <a:r>
              <a:rPr sz="1400" spc="-10" dirty="0">
                <a:latin typeface="Times New Roman" panose="02020603050405020304"/>
                <a:cs typeface="Times New Roman" panose="02020603050405020304"/>
              </a:rPr>
              <a:t>D</a:t>
            </a:r>
            <a:r>
              <a:rPr sz="1400" dirty="0">
                <a:latin typeface="Times New Roman" panose="02020603050405020304"/>
                <a:cs typeface="Times New Roman" panose="02020603050405020304"/>
              </a:rPr>
              <a:t>on</a:t>
            </a:r>
            <a:r>
              <a:rPr sz="1400" spc="-40" dirty="0">
                <a:latin typeface="Times New Roman" panose="02020603050405020304"/>
                <a:cs typeface="Times New Roman" panose="02020603050405020304"/>
              </a:rPr>
              <a:t>’</a:t>
            </a:r>
            <a:r>
              <a:rPr sz="1400" dirty="0">
                <a:latin typeface="Times New Roman" panose="02020603050405020304"/>
                <a:cs typeface="Times New Roman" panose="02020603050405020304"/>
              </a:rPr>
              <a:t>t Cheat</a:t>
            </a:r>
            <a:endParaRPr sz="1400">
              <a:latin typeface="Times New Roman" panose="02020603050405020304"/>
              <a:cs typeface="Times New Roman" panose="02020603050405020304"/>
            </a:endParaRPr>
          </a:p>
        </p:txBody>
      </p:sp>
      <p:sp>
        <p:nvSpPr>
          <p:cNvPr id="46" name="object 46"/>
          <p:cNvSpPr txBox="1"/>
          <p:nvPr/>
        </p:nvSpPr>
        <p:spPr>
          <a:xfrm>
            <a:off x="1832863" y="3529710"/>
            <a:ext cx="314325" cy="228600"/>
          </a:xfrm>
          <a:prstGeom prst="rect">
            <a:avLst/>
          </a:prstGeom>
        </p:spPr>
        <p:txBody>
          <a:bodyPr vert="horz" wrap="square" lIns="0" tIns="13335" rIns="0" bIns="0" rtlCol="0">
            <a:spAutoFit/>
          </a:bodyPr>
          <a:lstStyle/>
          <a:p>
            <a:pPr marL="12700">
              <a:lnSpc>
                <a:spcPct val="100000"/>
              </a:lnSpc>
              <a:spcBef>
                <a:spcPts val="105"/>
              </a:spcBef>
            </a:pPr>
            <a:r>
              <a:rPr sz="1400" spc="-145" dirty="0">
                <a:latin typeface="Arial" panose="020B0604020202020204"/>
                <a:cs typeface="Arial" panose="020B0604020202020204"/>
              </a:rPr>
              <a:t>Y</a:t>
            </a:r>
            <a:r>
              <a:rPr sz="1400" dirty="0">
                <a:latin typeface="Arial" panose="020B0604020202020204"/>
                <a:cs typeface="Arial" panose="020B0604020202020204"/>
              </a:rPr>
              <a:t>es</a:t>
            </a:r>
            <a:endParaRPr sz="1400">
              <a:latin typeface="Arial" panose="020B0604020202020204"/>
              <a:cs typeface="Arial" panose="020B0604020202020204"/>
            </a:endParaRPr>
          </a:p>
        </p:txBody>
      </p:sp>
      <p:sp>
        <p:nvSpPr>
          <p:cNvPr id="47" name="object 47"/>
          <p:cNvSpPr txBox="1"/>
          <p:nvPr/>
        </p:nvSpPr>
        <p:spPr>
          <a:xfrm>
            <a:off x="2924047" y="3529710"/>
            <a:ext cx="252095" cy="228600"/>
          </a:xfrm>
          <a:prstGeom prst="rect">
            <a:avLst/>
          </a:prstGeom>
        </p:spPr>
        <p:txBody>
          <a:bodyPr vert="horz" wrap="square" lIns="0" tIns="13335" rIns="0" bIns="0" rtlCol="0">
            <a:spAutoFit/>
          </a:bodyPr>
          <a:lstStyle/>
          <a:p>
            <a:pPr marL="12700">
              <a:lnSpc>
                <a:spcPct val="100000"/>
              </a:lnSpc>
              <a:spcBef>
                <a:spcPts val="105"/>
              </a:spcBef>
            </a:pPr>
            <a:r>
              <a:rPr sz="1400" spc="-10" dirty="0">
                <a:latin typeface="Arial" panose="020B0604020202020204"/>
                <a:cs typeface="Arial" panose="020B0604020202020204"/>
              </a:rPr>
              <a:t>No</a:t>
            </a:r>
            <a:endParaRPr sz="1400">
              <a:latin typeface="Arial" panose="020B0604020202020204"/>
              <a:cs typeface="Arial" panose="020B0604020202020204"/>
            </a:endParaRPr>
          </a:p>
        </p:txBody>
      </p:sp>
      <p:sp>
        <p:nvSpPr>
          <p:cNvPr id="48" name="object 48"/>
          <p:cNvSpPr/>
          <p:nvPr/>
        </p:nvSpPr>
        <p:spPr>
          <a:xfrm>
            <a:off x="2640012" y="3928998"/>
            <a:ext cx="865505" cy="592455"/>
          </a:xfrm>
          <a:custGeom>
            <a:avLst/>
            <a:gdLst/>
            <a:ahLst/>
            <a:cxnLst/>
            <a:rect l="l" t="t" r="r" b="b"/>
            <a:pathLst>
              <a:path w="865505" h="592454">
                <a:moveTo>
                  <a:pt x="0" y="296163"/>
                </a:moveTo>
                <a:lnTo>
                  <a:pt x="13215" y="223237"/>
                </a:lnTo>
                <a:lnTo>
                  <a:pt x="50697" y="156931"/>
                </a:lnTo>
                <a:lnTo>
                  <a:pt x="77524" y="126955"/>
                </a:lnTo>
                <a:lnTo>
                  <a:pt x="109200" y="99466"/>
                </a:lnTo>
                <a:lnTo>
                  <a:pt x="145319" y="74741"/>
                </a:lnTo>
                <a:lnTo>
                  <a:pt x="185477" y="53060"/>
                </a:lnTo>
                <a:lnTo>
                  <a:pt x="229266" y="34698"/>
                </a:lnTo>
                <a:lnTo>
                  <a:pt x="276281" y="19934"/>
                </a:lnTo>
                <a:lnTo>
                  <a:pt x="326116" y="9044"/>
                </a:lnTo>
                <a:lnTo>
                  <a:pt x="378366" y="2307"/>
                </a:lnTo>
                <a:lnTo>
                  <a:pt x="432625" y="0"/>
                </a:lnTo>
                <a:lnTo>
                  <a:pt x="486883" y="2307"/>
                </a:lnTo>
                <a:lnTo>
                  <a:pt x="539130" y="9044"/>
                </a:lnTo>
                <a:lnTo>
                  <a:pt x="588961" y="19934"/>
                </a:lnTo>
                <a:lnTo>
                  <a:pt x="635970" y="34698"/>
                </a:lnTo>
                <a:lnTo>
                  <a:pt x="679752" y="53060"/>
                </a:lnTo>
                <a:lnTo>
                  <a:pt x="719902" y="74741"/>
                </a:lnTo>
                <a:lnTo>
                  <a:pt x="756015" y="99466"/>
                </a:lnTo>
                <a:lnTo>
                  <a:pt x="787683" y="126955"/>
                </a:lnTo>
                <a:lnTo>
                  <a:pt x="814504" y="156931"/>
                </a:lnTo>
                <a:lnTo>
                  <a:pt x="836069" y="189118"/>
                </a:lnTo>
                <a:lnTo>
                  <a:pt x="861817" y="259012"/>
                </a:lnTo>
                <a:lnTo>
                  <a:pt x="865187" y="296163"/>
                </a:lnTo>
                <a:lnTo>
                  <a:pt x="861817" y="333288"/>
                </a:lnTo>
                <a:lnTo>
                  <a:pt x="836069" y="403140"/>
                </a:lnTo>
                <a:lnTo>
                  <a:pt x="814504" y="435311"/>
                </a:lnTo>
                <a:lnTo>
                  <a:pt x="787683" y="465275"/>
                </a:lnTo>
                <a:lnTo>
                  <a:pt x="756015" y="492754"/>
                </a:lnTo>
                <a:lnTo>
                  <a:pt x="719902" y="517471"/>
                </a:lnTo>
                <a:lnTo>
                  <a:pt x="679752" y="539148"/>
                </a:lnTo>
                <a:lnTo>
                  <a:pt x="635970" y="557506"/>
                </a:lnTo>
                <a:lnTo>
                  <a:pt x="588961" y="572268"/>
                </a:lnTo>
                <a:lnTo>
                  <a:pt x="539130" y="583156"/>
                </a:lnTo>
                <a:lnTo>
                  <a:pt x="486883" y="589893"/>
                </a:lnTo>
                <a:lnTo>
                  <a:pt x="432625" y="592201"/>
                </a:lnTo>
                <a:lnTo>
                  <a:pt x="378366" y="589893"/>
                </a:lnTo>
                <a:lnTo>
                  <a:pt x="326116" y="583156"/>
                </a:lnTo>
                <a:lnTo>
                  <a:pt x="276281" y="572268"/>
                </a:lnTo>
                <a:lnTo>
                  <a:pt x="229266" y="557506"/>
                </a:lnTo>
                <a:lnTo>
                  <a:pt x="185477" y="539148"/>
                </a:lnTo>
                <a:lnTo>
                  <a:pt x="145319" y="517471"/>
                </a:lnTo>
                <a:lnTo>
                  <a:pt x="109200" y="492754"/>
                </a:lnTo>
                <a:lnTo>
                  <a:pt x="77524" y="465275"/>
                </a:lnTo>
                <a:lnTo>
                  <a:pt x="50697" y="435311"/>
                </a:lnTo>
                <a:lnTo>
                  <a:pt x="29126" y="403140"/>
                </a:lnTo>
                <a:lnTo>
                  <a:pt x="3371" y="333288"/>
                </a:lnTo>
                <a:lnTo>
                  <a:pt x="0" y="296163"/>
                </a:lnTo>
                <a:close/>
              </a:path>
            </a:pathLst>
          </a:custGeom>
          <a:ln w="25400">
            <a:solidFill>
              <a:srgbClr val="3366FF"/>
            </a:solidFill>
          </a:ln>
        </p:spPr>
        <p:txBody>
          <a:bodyPr wrap="square" lIns="0" tIns="0" rIns="0" bIns="0" rtlCol="0"/>
          <a:lstStyle/>
          <a:p>
            <a:endParaRPr/>
          </a:p>
        </p:txBody>
      </p:sp>
      <p:sp>
        <p:nvSpPr>
          <p:cNvPr id="49" name="object 49"/>
          <p:cNvSpPr txBox="1"/>
          <p:nvPr/>
        </p:nvSpPr>
        <p:spPr>
          <a:xfrm>
            <a:off x="2761894" y="3963415"/>
            <a:ext cx="621665" cy="504190"/>
          </a:xfrm>
          <a:prstGeom prst="rect">
            <a:avLst/>
          </a:prstGeom>
        </p:spPr>
        <p:txBody>
          <a:bodyPr vert="horz" wrap="square" lIns="0" tIns="12065" rIns="0" bIns="0" rtlCol="0">
            <a:spAutoFit/>
          </a:bodyPr>
          <a:lstStyle/>
          <a:p>
            <a:pPr marL="62865" marR="5080" indent="-50800">
              <a:lnSpc>
                <a:spcPct val="100000"/>
              </a:lnSpc>
              <a:spcBef>
                <a:spcPts val="95"/>
              </a:spcBef>
            </a:pPr>
            <a:r>
              <a:rPr sz="1600" spc="-5" dirty="0">
                <a:solidFill>
                  <a:srgbClr val="0033CC"/>
                </a:solidFill>
                <a:latin typeface="Times New Roman" panose="02020603050405020304"/>
                <a:cs typeface="Times New Roman" panose="02020603050405020304"/>
              </a:rPr>
              <a:t>Ma</a:t>
            </a:r>
            <a:r>
              <a:rPr sz="1600" spc="-15" dirty="0">
                <a:solidFill>
                  <a:srgbClr val="0033CC"/>
                </a:solidFill>
                <a:latin typeface="Times New Roman" panose="02020603050405020304"/>
                <a:cs typeface="Times New Roman" panose="02020603050405020304"/>
              </a:rPr>
              <a:t>r</a:t>
            </a:r>
            <a:r>
              <a:rPr sz="1600" spc="-5" dirty="0">
                <a:solidFill>
                  <a:srgbClr val="0033CC"/>
                </a:solidFill>
                <a:latin typeface="Times New Roman" panose="02020603050405020304"/>
                <a:cs typeface="Times New Roman" panose="02020603050405020304"/>
              </a:rPr>
              <a:t>ital  Status</a:t>
            </a:r>
            <a:endParaRPr sz="1600">
              <a:latin typeface="Times New Roman" panose="02020603050405020304"/>
              <a:cs typeface="Times New Roman" panose="02020603050405020304"/>
            </a:endParaRPr>
          </a:p>
        </p:txBody>
      </p:sp>
      <p:sp>
        <p:nvSpPr>
          <p:cNvPr id="50" name="object 50"/>
          <p:cNvSpPr/>
          <p:nvPr/>
        </p:nvSpPr>
        <p:spPr>
          <a:xfrm>
            <a:off x="2408237" y="4521200"/>
            <a:ext cx="692785" cy="414655"/>
          </a:xfrm>
          <a:custGeom>
            <a:avLst/>
            <a:gdLst/>
            <a:ahLst/>
            <a:cxnLst/>
            <a:rect l="l" t="t" r="r" b="b"/>
            <a:pathLst>
              <a:path w="692785" h="414654">
                <a:moveTo>
                  <a:pt x="692213" y="0"/>
                </a:moveTo>
                <a:lnTo>
                  <a:pt x="0" y="414400"/>
                </a:lnTo>
              </a:path>
            </a:pathLst>
          </a:custGeom>
          <a:ln w="25400">
            <a:solidFill>
              <a:srgbClr val="3366FF"/>
            </a:solidFill>
          </a:ln>
        </p:spPr>
        <p:txBody>
          <a:bodyPr wrap="square" lIns="0" tIns="0" rIns="0" bIns="0" rtlCol="0"/>
          <a:lstStyle/>
          <a:p>
            <a:endParaRPr/>
          </a:p>
        </p:txBody>
      </p:sp>
      <p:sp>
        <p:nvSpPr>
          <p:cNvPr id="51" name="object 51"/>
          <p:cNvSpPr/>
          <p:nvPr/>
        </p:nvSpPr>
        <p:spPr>
          <a:xfrm>
            <a:off x="3100450" y="4521200"/>
            <a:ext cx="635000" cy="414655"/>
          </a:xfrm>
          <a:custGeom>
            <a:avLst/>
            <a:gdLst/>
            <a:ahLst/>
            <a:cxnLst/>
            <a:rect l="l" t="t" r="r" b="b"/>
            <a:pathLst>
              <a:path w="635000" h="414654">
                <a:moveTo>
                  <a:pt x="0" y="0"/>
                </a:moveTo>
                <a:lnTo>
                  <a:pt x="635000" y="414400"/>
                </a:lnTo>
              </a:path>
            </a:pathLst>
          </a:custGeom>
          <a:ln w="25400">
            <a:solidFill>
              <a:srgbClr val="3366FF"/>
            </a:solidFill>
          </a:ln>
        </p:spPr>
        <p:txBody>
          <a:bodyPr wrap="square" lIns="0" tIns="0" rIns="0" bIns="0" rtlCol="0"/>
          <a:lstStyle/>
          <a:p>
            <a:endParaRPr/>
          </a:p>
        </p:txBody>
      </p:sp>
      <p:sp>
        <p:nvSpPr>
          <p:cNvPr id="52" name="object 52"/>
          <p:cNvSpPr/>
          <p:nvPr/>
        </p:nvSpPr>
        <p:spPr>
          <a:xfrm>
            <a:off x="3448050" y="4935537"/>
            <a:ext cx="576580" cy="474980"/>
          </a:xfrm>
          <a:custGeom>
            <a:avLst/>
            <a:gdLst/>
            <a:ahLst/>
            <a:cxnLst/>
            <a:rect l="l" t="t" r="r" b="b"/>
            <a:pathLst>
              <a:path w="576580" h="474979">
                <a:moveTo>
                  <a:pt x="0" y="474662"/>
                </a:moveTo>
                <a:lnTo>
                  <a:pt x="576262" y="474662"/>
                </a:lnTo>
                <a:lnTo>
                  <a:pt x="576262" y="0"/>
                </a:lnTo>
                <a:lnTo>
                  <a:pt x="0" y="0"/>
                </a:lnTo>
                <a:lnTo>
                  <a:pt x="0" y="474662"/>
                </a:lnTo>
                <a:close/>
              </a:path>
            </a:pathLst>
          </a:custGeom>
          <a:solidFill>
            <a:srgbClr val="FFFFFF"/>
          </a:solidFill>
        </p:spPr>
        <p:txBody>
          <a:bodyPr wrap="square" lIns="0" tIns="0" rIns="0" bIns="0" rtlCol="0"/>
          <a:lstStyle/>
          <a:p>
            <a:endParaRPr/>
          </a:p>
        </p:txBody>
      </p:sp>
      <p:sp>
        <p:nvSpPr>
          <p:cNvPr id="53" name="object 53"/>
          <p:cNvSpPr txBox="1"/>
          <p:nvPr/>
        </p:nvSpPr>
        <p:spPr>
          <a:xfrm>
            <a:off x="3448050" y="4935220"/>
            <a:ext cx="576580" cy="450215"/>
          </a:xfrm>
          <a:prstGeom prst="rect">
            <a:avLst/>
          </a:prstGeom>
          <a:ln w="30479">
            <a:solidFill>
              <a:srgbClr val="000000"/>
            </a:solidFill>
          </a:ln>
        </p:spPr>
        <p:txBody>
          <a:bodyPr vert="horz" wrap="square" lIns="0" tIns="19685" rIns="0" bIns="0" rtlCol="0">
            <a:spAutoFit/>
          </a:bodyPr>
          <a:lstStyle/>
          <a:p>
            <a:pPr marL="80010" marR="71755" indent="-18415">
              <a:lnSpc>
                <a:spcPct val="100000"/>
              </a:lnSpc>
              <a:spcBef>
                <a:spcPts val="155"/>
              </a:spcBef>
            </a:pPr>
            <a:r>
              <a:rPr sz="1400" spc="-10" dirty="0">
                <a:latin typeface="Times New Roman" panose="02020603050405020304"/>
                <a:cs typeface="Times New Roman" panose="02020603050405020304"/>
              </a:rPr>
              <a:t>D</a:t>
            </a:r>
            <a:r>
              <a:rPr sz="1400" dirty="0">
                <a:latin typeface="Times New Roman" panose="02020603050405020304"/>
                <a:cs typeface="Times New Roman" panose="02020603050405020304"/>
              </a:rPr>
              <a:t>on</a:t>
            </a:r>
            <a:r>
              <a:rPr sz="1400" spc="-40" dirty="0">
                <a:latin typeface="Times New Roman" panose="02020603050405020304"/>
                <a:cs typeface="Times New Roman" panose="02020603050405020304"/>
              </a:rPr>
              <a:t>’</a:t>
            </a:r>
            <a:r>
              <a:rPr sz="1400" dirty="0">
                <a:latin typeface="Times New Roman" panose="02020603050405020304"/>
                <a:cs typeface="Times New Roman" panose="02020603050405020304"/>
              </a:rPr>
              <a:t>t Cheat</a:t>
            </a:r>
            <a:endParaRPr sz="1400">
              <a:latin typeface="Times New Roman" panose="02020603050405020304"/>
              <a:cs typeface="Times New Roman" panose="02020603050405020304"/>
            </a:endParaRPr>
          </a:p>
        </p:txBody>
      </p:sp>
      <p:sp>
        <p:nvSpPr>
          <p:cNvPr id="54" name="object 54"/>
          <p:cNvSpPr/>
          <p:nvPr/>
        </p:nvSpPr>
        <p:spPr>
          <a:xfrm>
            <a:off x="2119312" y="4935601"/>
            <a:ext cx="577850" cy="415925"/>
          </a:xfrm>
          <a:custGeom>
            <a:avLst/>
            <a:gdLst/>
            <a:ahLst/>
            <a:cxnLst/>
            <a:rect l="l" t="t" r="r" b="b"/>
            <a:pathLst>
              <a:path w="577850" h="415925">
                <a:moveTo>
                  <a:pt x="0" y="415925"/>
                </a:moveTo>
                <a:lnTo>
                  <a:pt x="577850" y="415925"/>
                </a:lnTo>
                <a:lnTo>
                  <a:pt x="577850" y="0"/>
                </a:lnTo>
                <a:lnTo>
                  <a:pt x="0" y="0"/>
                </a:lnTo>
                <a:lnTo>
                  <a:pt x="0" y="415925"/>
                </a:lnTo>
                <a:close/>
              </a:path>
            </a:pathLst>
          </a:custGeom>
          <a:solidFill>
            <a:srgbClr val="FFFFFF"/>
          </a:solidFill>
        </p:spPr>
        <p:txBody>
          <a:bodyPr wrap="square" lIns="0" tIns="0" rIns="0" bIns="0" rtlCol="0"/>
          <a:lstStyle/>
          <a:p>
            <a:endParaRPr/>
          </a:p>
        </p:txBody>
      </p:sp>
      <p:sp>
        <p:nvSpPr>
          <p:cNvPr id="55" name="object 55"/>
          <p:cNvSpPr txBox="1"/>
          <p:nvPr/>
        </p:nvSpPr>
        <p:spPr>
          <a:xfrm>
            <a:off x="2119312" y="4935601"/>
            <a:ext cx="577850" cy="325755"/>
          </a:xfrm>
          <a:prstGeom prst="rect">
            <a:avLst/>
          </a:prstGeom>
          <a:ln w="25400">
            <a:solidFill>
              <a:srgbClr val="3366FF"/>
            </a:solidFill>
          </a:ln>
        </p:spPr>
        <p:txBody>
          <a:bodyPr vert="horz" wrap="square" lIns="0" tIns="80010" rIns="0" bIns="0" rtlCol="0">
            <a:spAutoFit/>
          </a:bodyPr>
          <a:lstStyle/>
          <a:p>
            <a:pPr marL="52070">
              <a:lnSpc>
                <a:spcPct val="100000"/>
              </a:lnSpc>
              <a:spcBef>
                <a:spcPts val="630"/>
              </a:spcBef>
            </a:pPr>
            <a:r>
              <a:rPr sz="1600" spc="-5" dirty="0">
                <a:latin typeface="Times New Roman" panose="02020603050405020304"/>
                <a:cs typeface="Times New Roman" panose="02020603050405020304"/>
              </a:rPr>
              <a:t>Cheat</a:t>
            </a:r>
            <a:endParaRPr sz="1600">
              <a:latin typeface="Times New Roman" panose="02020603050405020304"/>
              <a:cs typeface="Times New Roman" panose="02020603050405020304"/>
            </a:endParaRPr>
          </a:p>
        </p:txBody>
      </p:sp>
      <p:sp>
        <p:nvSpPr>
          <p:cNvPr id="56" name="object 56"/>
          <p:cNvSpPr txBox="1"/>
          <p:nvPr/>
        </p:nvSpPr>
        <p:spPr>
          <a:xfrm>
            <a:off x="1832559" y="4416933"/>
            <a:ext cx="726440" cy="443230"/>
          </a:xfrm>
          <a:prstGeom prst="rect">
            <a:avLst/>
          </a:prstGeom>
        </p:spPr>
        <p:txBody>
          <a:bodyPr vert="horz" wrap="square" lIns="0" tIns="12700" rIns="0" bIns="0" rtlCol="0">
            <a:spAutoFit/>
          </a:bodyPr>
          <a:lstStyle/>
          <a:p>
            <a:pPr marL="12700" marR="5080" indent="77470">
              <a:lnSpc>
                <a:spcPct val="100000"/>
              </a:lnSpc>
              <a:spcBef>
                <a:spcPts val="100"/>
              </a:spcBef>
            </a:pPr>
            <a:r>
              <a:rPr sz="1400" spc="-5" dirty="0">
                <a:solidFill>
                  <a:srgbClr val="0066FF"/>
                </a:solidFill>
                <a:latin typeface="Arial" panose="020B0604020202020204"/>
                <a:cs typeface="Arial" panose="020B0604020202020204"/>
              </a:rPr>
              <a:t>Single,  </a:t>
            </a:r>
            <a:r>
              <a:rPr sz="1400" spc="-10" dirty="0">
                <a:solidFill>
                  <a:srgbClr val="0066FF"/>
                </a:solidFill>
                <a:latin typeface="Arial" panose="020B0604020202020204"/>
                <a:cs typeface="Arial" panose="020B0604020202020204"/>
              </a:rPr>
              <a:t>D</a:t>
            </a:r>
            <a:r>
              <a:rPr sz="1400" dirty="0">
                <a:solidFill>
                  <a:srgbClr val="0066FF"/>
                </a:solidFill>
                <a:latin typeface="Arial" panose="020B0604020202020204"/>
                <a:cs typeface="Arial" panose="020B0604020202020204"/>
              </a:rPr>
              <a:t>i</a:t>
            </a:r>
            <a:r>
              <a:rPr sz="1400" spc="-20" dirty="0">
                <a:solidFill>
                  <a:srgbClr val="0066FF"/>
                </a:solidFill>
                <a:latin typeface="Arial" panose="020B0604020202020204"/>
                <a:cs typeface="Arial" panose="020B0604020202020204"/>
              </a:rPr>
              <a:t>v</a:t>
            </a:r>
            <a:r>
              <a:rPr sz="1400" dirty="0">
                <a:solidFill>
                  <a:srgbClr val="0066FF"/>
                </a:solidFill>
                <a:latin typeface="Arial" panose="020B0604020202020204"/>
                <a:cs typeface="Arial" panose="020B0604020202020204"/>
              </a:rPr>
              <a:t>orced</a:t>
            </a:r>
            <a:endParaRPr sz="1400">
              <a:latin typeface="Arial" panose="020B0604020202020204"/>
              <a:cs typeface="Arial" panose="020B0604020202020204"/>
            </a:endParaRPr>
          </a:p>
        </p:txBody>
      </p:sp>
      <p:sp>
        <p:nvSpPr>
          <p:cNvPr id="57" name="object 57"/>
          <p:cNvSpPr txBox="1"/>
          <p:nvPr/>
        </p:nvSpPr>
        <p:spPr>
          <a:xfrm>
            <a:off x="3526917" y="4523613"/>
            <a:ext cx="629285" cy="22796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0066FF"/>
                </a:solidFill>
                <a:latin typeface="Arial" panose="020B0604020202020204"/>
                <a:cs typeface="Arial" panose="020B0604020202020204"/>
              </a:rPr>
              <a:t>M</a:t>
            </a:r>
            <a:r>
              <a:rPr sz="1400" dirty="0">
                <a:solidFill>
                  <a:srgbClr val="0066FF"/>
                </a:solidFill>
                <a:latin typeface="Arial" panose="020B0604020202020204"/>
                <a:cs typeface="Arial" panose="020B0604020202020204"/>
              </a:rPr>
              <a:t>arried</a:t>
            </a:r>
            <a:endParaRPr sz="1400">
              <a:latin typeface="Arial" panose="020B0604020202020204"/>
              <a:cs typeface="Arial" panose="020B0604020202020204"/>
            </a:endParaRPr>
          </a:p>
        </p:txBody>
      </p:sp>
      <p:sp>
        <p:nvSpPr>
          <p:cNvPr id="58" name="object 58"/>
          <p:cNvSpPr/>
          <p:nvPr/>
        </p:nvSpPr>
        <p:spPr>
          <a:xfrm>
            <a:off x="2754845" y="2572511"/>
            <a:ext cx="509905" cy="448309"/>
          </a:xfrm>
          <a:custGeom>
            <a:avLst/>
            <a:gdLst/>
            <a:ahLst/>
            <a:cxnLst/>
            <a:rect l="l" t="t" r="r" b="b"/>
            <a:pathLst>
              <a:path w="509905" h="448310">
                <a:moveTo>
                  <a:pt x="77762" y="169925"/>
                </a:moveTo>
                <a:lnTo>
                  <a:pt x="39750" y="188053"/>
                </a:lnTo>
                <a:lnTo>
                  <a:pt x="0" y="445897"/>
                </a:lnTo>
                <a:lnTo>
                  <a:pt x="246037" y="447928"/>
                </a:lnTo>
                <a:lnTo>
                  <a:pt x="260908" y="445033"/>
                </a:lnTo>
                <a:lnTo>
                  <a:pt x="273016" y="437007"/>
                </a:lnTo>
                <a:lnTo>
                  <a:pt x="68745" y="437007"/>
                </a:lnTo>
                <a:lnTo>
                  <a:pt x="60490" y="427354"/>
                </a:lnTo>
                <a:lnTo>
                  <a:pt x="71709" y="417702"/>
                </a:lnTo>
                <a:lnTo>
                  <a:pt x="52108" y="417702"/>
                </a:lnTo>
                <a:lnTo>
                  <a:pt x="35585" y="398525"/>
                </a:lnTo>
                <a:lnTo>
                  <a:pt x="46801" y="388874"/>
                </a:lnTo>
                <a:lnTo>
                  <a:pt x="27304" y="388874"/>
                </a:lnTo>
                <a:lnTo>
                  <a:pt x="19011" y="379222"/>
                </a:lnTo>
                <a:lnTo>
                  <a:pt x="95879" y="313106"/>
                </a:lnTo>
                <a:lnTo>
                  <a:pt x="110147" y="212978"/>
                </a:lnTo>
                <a:lnTo>
                  <a:pt x="109248" y="197875"/>
                </a:lnTo>
                <a:lnTo>
                  <a:pt x="102860" y="184737"/>
                </a:lnTo>
                <a:lnTo>
                  <a:pt x="92019" y="174956"/>
                </a:lnTo>
                <a:lnTo>
                  <a:pt x="77762" y="169925"/>
                </a:lnTo>
                <a:close/>
              </a:path>
              <a:path w="509905" h="448310">
                <a:moveTo>
                  <a:pt x="79450" y="411043"/>
                </a:moveTo>
                <a:lnTo>
                  <a:pt x="60490" y="427354"/>
                </a:lnTo>
                <a:lnTo>
                  <a:pt x="68745" y="437007"/>
                </a:lnTo>
                <a:lnTo>
                  <a:pt x="96047" y="413512"/>
                </a:lnTo>
                <a:lnTo>
                  <a:pt x="81572" y="413512"/>
                </a:lnTo>
                <a:lnTo>
                  <a:pt x="79450" y="411043"/>
                </a:lnTo>
                <a:close/>
              </a:path>
              <a:path w="509905" h="448310">
                <a:moveTo>
                  <a:pt x="145558" y="370904"/>
                </a:moveTo>
                <a:lnTo>
                  <a:pt x="68745" y="437007"/>
                </a:lnTo>
                <a:lnTo>
                  <a:pt x="273016" y="437007"/>
                </a:lnTo>
                <a:lnTo>
                  <a:pt x="281362" y="424908"/>
                </a:lnTo>
                <a:lnTo>
                  <a:pt x="284518" y="410083"/>
                </a:lnTo>
                <a:lnTo>
                  <a:pt x="281622" y="395267"/>
                </a:lnTo>
                <a:lnTo>
                  <a:pt x="273548" y="383095"/>
                </a:lnTo>
                <a:lnTo>
                  <a:pt x="261497" y="374828"/>
                </a:lnTo>
                <a:lnTo>
                  <a:pt x="246672" y="371728"/>
                </a:lnTo>
                <a:lnTo>
                  <a:pt x="145558" y="370904"/>
                </a:lnTo>
                <a:close/>
              </a:path>
              <a:path w="509905" h="448310">
                <a:moveTo>
                  <a:pt x="54613" y="382151"/>
                </a:moveTo>
                <a:lnTo>
                  <a:pt x="35585" y="398525"/>
                </a:lnTo>
                <a:lnTo>
                  <a:pt x="52108" y="417702"/>
                </a:lnTo>
                <a:lnTo>
                  <a:pt x="71119" y="401352"/>
                </a:lnTo>
                <a:lnTo>
                  <a:pt x="54613" y="382151"/>
                </a:lnTo>
                <a:close/>
              </a:path>
              <a:path w="509905" h="448310">
                <a:moveTo>
                  <a:pt x="71119" y="401352"/>
                </a:moveTo>
                <a:lnTo>
                  <a:pt x="52108" y="417702"/>
                </a:lnTo>
                <a:lnTo>
                  <a:pt x="71709" y="417702"/>
                </a:lnTo>
                <a:lnTo>
                  <a:pt x="79450" y="411043"/>
                </a:lnTo>
                <a:lnTo>
                  <a:pt x="71119" y="401352"/>
                </a:lnTo>
                <a:close/>
              </a:path>
              <a:path w="509905" h="448310">
                <a:moveTo>
                  <a:pt x="82269" y="408618"/>
                </a:moveTo>
                <a:lnTo>
                  <a:pt x="79450" y="411043"/>
                </a:lnTo>
                <a:lnTo>
                  <a:pt x="81572" y="413512"/>
                </a:lnTo>
                <a:lnTo>
                  <a:pt x="82269" y="408618"/>
                </a:lnTo>
                <a:close/>
              </a:path>
              <a:path w="509905" h="448310">
                <a:moveTo>
                  <a:pt x="126292" y="370747"/>
                </a:moveTo>
                <a:lnTo>
                  <a:pt x="82269" y="408618"/>
                </a:lnTo>
                <a:lnTo>
                  <a:pt x="81572" y="413512"/>
                </a:lnTo>
                <a:lnTo>
                  <a:pt x="96047" y="413512"/>
                </a:lnTo>
                <a:lnTo>
                  <a:pt x="145558" y="370904"/>
                </a:lnTo>
                <a:lnTo>
                  <a:pt x="126292" y="370747"/>
                </a:lnTo>
                <a:close/>
              </a:path>
              <a:path w="509905" h="448310">
                <a:moveTo>
                  <a:pt x="85006" y="389409"/>
                </a:moveTo>
                <a:lnTo>
                  <a:pt x="71119" y="401352"/>
                </a:lnTo>
                <a:lnTo>
                  <a:pt x="79450" y="411043"/>
                </a:lnTo>
                <a:lnTo>
                  <a:pt x="82269" y="408618"/>
                </a:lnTo>
                <a:lnTo>
                  <a:pt x="85006" y="389409"/>
                </a:lnTo>
                <a:close/>
              </a:path>
              <a:path w="509905" h="448310">
                <a:moveTo>
                  <a:pt x="106890" y="370588"/>
                </a:moveTo>
                <a:lnTo>
                  <a:pt x="85006" y="389409"/>
                </a:lnTo>
                <a:lnTo>
                  <a:pt x="82269" y="408618"/>
                </a:lnTo>
                <a:lnTo>
                  <a:pt x="126292" y="370747"/>
                </a:lnTo>
                <a:lnTo>
                  <a:pt x="106890" y="370588"/>
                </a:lnTo>
                <a:close/>
              </a:path>
              <a:path w="509905" h="448310">
                <a:moveTo>
                  <a:pt x="68414" y="370275"/>
                </a:moveTo>
                <a:lnTo>
                  <a:pt x="54613" y="382151"/>
                </a:lnTo>
                <a:lnTo>
                  <a:pt x="71119" y="401352"/>
                </a:lnTo>
                <a:lnTo>
                  <a:pt x="85006" y="389409"/>
                </a:lnTo>
                <a:lnTo>
                  <a:pt x="87710" y="370432"/>
                </a:lnTo>
                <a:lnTo>
                  <a:pt x="68414" y="370275"/>
                </a:lnTo>
                <a:close/>
              </a:path>
              <a:path w="509905" h="448310">
                <a:moveTo>
                  <a:pt x="87710" y="370432"/>
                </a:moveTo>
                <a:lnTo>
                  <a:pt x="85006" y="389409"/>
                </a:lnTo>
                <a:lnTo>
                  <a:pt x="106890" y="370588"/>
                </a:lnTo>
                <a:lnTo>
                  <a:pt x="87710" y="370432"/>
                </a:lnTo>
                <a:close/>
              </a:path>
              <a:path w="509905" h="448310">
                <a:moveTo>
                  <a:pt x="95879" y="313106"/>
                </a:moveTo>
                <a:lnTo>
                  <a:pt x="19011" y="379222"/>
                </a:lnTo>
                <a:lnTo>
                  <a:pt x="27304" y="388874"/>
                </a:lnTo>
                <a:lnTo>
                  <a:pt x="46323" y="372508"/>
                </a:lnTo>
                <a:lnTo>
                  <a:pt x="44234" y="370077"/>
                </a:lnTo>
                <a:lnTo>
                  <a:pt x="49148" y="370077"/>
                </a:lnTo>
                <a:lnTo>
                  <a:pt x="93157" y="332209"/>
                </a:lnTo>
                <a:lnTo>
                  <a:pt x="95879" y="313106"/>
                </a:lnTo>
                <a:close/>
              </a:path>
              <a:path w="509905" h="448310">
                <a:moveTo>
                  <a:pt x="46323" y="372508"/>
                </a:moveTo>
                <a:lnTo>
                  <a:pt x="27304" y="388874"/>
                </a:lnTo>
                <a:lnTo>
                  <a:pt x="46801" y="388874"/>
                </a:lnTo>
                <a:lnTo>
                  <a:pt x="54613" y="382151"/>
                </a:lnTo>
                <a:lnTo>
                  <a:pt x="46323" y="372508"/>
                </a:lnTo>
                <a:close/>
              </a:path>
              <a:path w="509905" h="448310">
                <a:moveTo>
                  <a:pt x="49102" y="370117"/>
                </a:moveTo>
                <a:lnTo>
                  <a:pt x="46323" y="372508"/>
                </a:lnTo>
                <a:lnTo>
                  <a:pt x="54613" y="382151"/>
                </a:lnTo>
                <a:lnTo>
                  <a:pt x="68414" y="370275"/>
                </a:lnTo>
                <a:lnTo>
                  <a:pt x="49102" y="370117"/>
                </a:lnTo>
                <a:close/>
              </a:path>
              <a:path w="509905" h="448310">
                <a:moveTo>
                  <a:pt x="44234" y="370077"/>
                </a:moveTo>
                <a:lnTo>
                  <a:pt x="46323" y="372508"/>
                </a:lnTo>
                <a:lnTo>
                  <a:pt x="49102" y="370117"/>
                </a:lnTo>
                <a:lnTo>
                  <a:pt x="44234" y="370077"/>
                </a:lnTo>
                <a:close/>
              </a:path>
              <a:path w="509905" h="448310">
                <a:moveTo>
                  <a:pt x="501307" y="48133"/>
                </a:moveTo>
                <a:lnTo>
                  <a:pt x="126292" y="370747"/>
                </a:lnTo>
                <a:lnTo>
                  <a:pt x="145558" y="370904"/>
                </a:lnTo>
                <a:lnTo>
                  <a:pt x="509562" y="57658"/>
                </a:lnTo>
                <a:lnTo>
                  <a:pt x="501307" y="48133"/>
                </a:lnTo>
                <a:close/>
              </a:path>
              <a:path w="509905" h="448310">
                <a:moveTo>
                  <a:pt x="476415" y="19176"/>
                </a:moveTo>
                <a:lnTo>
                  <a:pt x="90433" y="351327"/>
                </a:lnTo>
                <a:lnTo>
                  <a:pt x="87710" y="370432"/>
                </a:lnTo>
                <a:lnTo>
                  <a:pt x="106890" y="370588"/>
                </a:lnTo>
                <a:lnTo>
                  <a:pt x="493052" y="38480"/>
                </a:lnTo>
                <a:lnTo>
                  <a:pt x="476415" y="19176"/>
                </a:lnTo>
                <a:close/>
              </a:path>
              <a:path w="509905" h="448310">
                <a:moveTo>
                  <a:pt x="90433" y="351327"/>
                </a:moveTo>
                <a:lnTo>
                  <a:pt x="68414" y="370275"/>
                </a:lnTo>
                <a:lnTo>
                  <a:pt x="87710" y="370432"/>
                </a:lnTo>
                <a:lnTo>
                  <a:pt x="90433" y="351327"/>
                </a:lnTo>
                <a:close/>
              </a:path>
              <a:path w="509905" h="448310">
                <a:moveTo>
                  <a:pt x="93157" y="332209"/>
                </a:moveTo>
                <a:lnTo>
                  <a:pt x="49102" y="370117"/>
                </a:lnTo>
                <a:lnTo>
                  <a:pt x="68414" y="370275"/>
                </a:lnTo>
                <a:lnTo>
                  <a:pt x="90433" y="351327"/>
                </a:lnTo>
                <a:lnTo>
                  <a:pt x="93157" y="332209"/>
                </a:lnTo>
                <a:close/>
              </a:path>
              <a:path w="509905" h="448310">
                <a:moveTo>
                  <a:pt x="49148" y="370077"/>
                </a:moveTo>
                <a:lnTo>
                  <a:pt x="44234" y="370077"/>
                </a:lnTo>
                <a:lnTo>
                  <a:pt x="49102" y="370117"/>
                </a:lnTo>
                <a:close/>
              </a:path>
              <a:path w="509905" h="448310">
                <a:moveTo>
                  <a:pt x="459905" y="0"/>
                </a:moveTo>
                <a:lnTo>
                  <a:pt x="95879" y="313106"/>
                </a:lnTo>
                <a:lnTo>
                  <a:pt x="93157" y="332209"/>
                </a:lnTo>
                <a:lnTo>
                  <a:pt x="468160" y="9525"/>
                </a:lnTo>
                <a:lnTo>
                  <a:pt x="459905" y="0"/>
                </a:lnTo>
                <a:close/>
              </a:path>
            </a:pathLst>
          </a:custGeom>
          <a:solidFill>
            <a:srgbClr val="CC3300"/>
          </a:solidFill>
        </p:spPr>
        <p:txBody>
          <a:bodyPr wrap="square" lIns="0" tIns="0" rIns="0" bIns="0" rtlCol="0"/>
          <a:lstStyle/>
          <a:p>
            <a:endParaRPr/>
          </a:p>
        </p:txBody>
      </p:sp>
      <p:graphicFrame>
        <p:nvGraphicFramePr>
          <p:cNvPr id="59" name="object 59"/>
          <p:cNvGraphicFramePr>
            <a:graphicFrameLocks noGrp="1"/>
          </p:cNvGraphicFramePr>
          <p:nvPr/>
        </p:nvGraphicFramePr>
        <p:xfrm>
          <a:off x="7146874" y="234539"/>
          <a:ext cx="3274695" cy="3577590"/>
        </p:xfrm>
        <a:graphic>
          <a:graphicData uri="http://schemas.openxmlformats.org/drawingml/2006/table">
            <a:tbl>
              <a:tblPr firstRow="1" bandRow="1">
                <a:tableStyleId>{2D5ABB26-0587-4C30-8999-92F81FD0307C}</a:tableStyleId>
              </a:tblPr>
              <a:tblGrid>
                <a:gridCol w="382905"/>
                <a:gridCol w="711200"/>
                <a:gridCol w="812165"/>
                <a:gridCol w="777875"/>
                <a:gridCol w="590550"/>
              </a:tblGrid>
              <a:tr h="504825">
                <a:tc>
                  <a:txBody>
                    <a:bodyPr/>
                    <a:lstStyle/>
                    <a:p>
                      <a:pPr marL="21590">
                        <a:lnSpc>
                          <a:spcPts val="1445"/>
                        </a:lnSpc>
                      </a:pPr>
                      <a:r>
                        <a:rPr sz="1250" i="1" spc="25" dirty="0">
                          <a:solidFill>
                            <a:srgbClr val="FFFFFF"/>
                          </a:solidFill>
                          <a:latin typeface="Arial" panose="020B0604020202020204"/>
                          <a:cs typeface="Arial" panose="020B0604020202020204"/>
                        </a:rPr>
                        <a:t>Tid</a:t>
                      </a:r>
                      <a:endParaRPr sz="1250">
                        <a:latin typeface="Arial" panose="020B0604020202020204"/>
                        <a:cs typeface="Arial" panose="020B0604020202020204"/>
                      </a:endParaRPr>
                    </a:p>
                  </a:txBody>
                  <a:tcPr marL="0" marR="0" marT="0" marB="0">
                    <a:solidFill>
                      <a:srgbClr val="000080"/>
                    </a:solidFill>
                  </a:tcPr>
                </a:tc>
                <a:tc>
                  <a:txBody>
                    <a:bodyPr/>
                    <a:lstStyle/>
                    <a:p>
                      <a:pPr marL="22225">
                        <a:lnSpc>
                          <a:spcPts val="1445"/>
                        </a:lnSpc>
                      </a:pPr>
                      <a:r>
                        <a:rPr sz="1250" b="1" spc="35" dirty="0">
                          <a:solidFill>
                            <a:srgbClr val="FFFFFF"/>
                          </a:solidFill>
                          <a:latin typeface="Arial" panose="020B0604020202020204"/>
                          <a:cs typeface="Arial" panose="020B0604020202020204"/>
                        </a:rPr>
                        <a:t>Refund</a:t>
                      </a:r>
                      <a:endParaRPr sz="1250">
                        <a:latin typeface="Arial" panose="020B0604020202020204"/>
                        <a:cs typeface="Arial" panose="020B0604020202020204"/>
                      </a:endParaRPr>
                    </a:p>
                  </a:txBody>
                  <a:tcPr marL="0" marR="0" marT="0" marB="0">
                    <a:solidFill>
                      <a:srgbClr val="000080"/>
                    </a:solidFill>
                  </a:tcPr>
                </a:tc>
                <a:tc>
                  <a:txBody>
                    <a:bodyPr/>
                    <a:lstStyle/>
                    <a:p>
                      <a:pPr marL="45085" marR="216535">
                        <a:lnSpc>
                          <a:spcPts val="1460"/>
                        </a:lnSpc>
                        <a:spcBef>
                          <a:spcPts val="25"/>
                        </a:spcBef>
                      </a:pPr>
                      <a:r>
                        <a:rPr sz="1250" b="1" dirty="0">
                          <a:solidFill>
                            <a:srgbClr val="FFFFFF"/>
                          </a:solidFill>
                          <a:latin typeface="Arial" panose="020B0604020202020204"/>
                          <a:cs typeface="Arial" panose="020B0604020202020204"/>
                        </a:rPr>
                        <a:t>Marital  </a:t>
                      </a:r>
                      <a:r>
                        <a:rPr sz="1250" b="1" spc="30" dirty="0">
                          <a:solidFill>
                            <a:srgbClr val="FFFFFF"/>
                          </a:solidFill>
                          <a:latin typeface="Arial" panose="020B0604020202020204"/>
                          <a:cs typeface="Arial" panose="020B0604020202020204"/>
                        </a:rPr>
                        <a:t>Status</a:t>
                      </a:r>
                      <a:endParaRPr sz="1250">
                        <a:latin typeface="Arial" panose="020B0604020202020204"/>
                        <a:cs typeface="Arial" panose="020B0604020202020204"/>
                      </a:endParaRPr>
                    </a:p>
                  </a:txBody>
                  <a:tcPr marL="0" marR="0" marT="3175" marB="0">
                    <a:solidFill>
                      <a:srgbClr val="000080"/>
                    </a:solidFill>
                  </a:tcPr>
                </a:tc>
                <a:tc>
                  <a:txBody>
                    <a:bodyPr/>
                    <a:lstStyle/>
                    <a:p>
                      <a:pPr marL="45085" marR="97155">
                        <a:lnSpc>
                          <a:spcPts val="1460"/>
                        </a:lnSpc>
                        <a:spcBef>
                          <a:spcPts val="25"/>
                        </a:spcBef>
                      </a:pPr>
                      <a:r>
                        <a:rPr sz="1250" b="1" dirty="0">
                          <a:solidFill>
                            <a:srgbClr val="FFFFFF"/>
                          </a:solidFill>
                          <a:latin typeface="Arial" panose="020B0604020202020204"/>
                          <a:cs typeface="Arial" panose="020B0604020202020204"/>
                        </a:rPr>
                        <a:t>Taxable  </a:t>
                      </a:r>
                      <a:r>
                        <a:rPr sz="1250" b="1" spc="35" dirty="0">
                          <a:solidFill>
                            <a:srgbClr val="FFFFFF"/>
                          </a:solidFill>
                          <a:latin typeface="Arial" panose="020B0604020202020204"/>
                          <a:cs typeface="Arial" panose="020B0604020202020204"/>
                        </a:rPr>
                        <a:t>Income</a:t>
                      </a:r>
                      <a:endParaRPr sz="1250">
                        <a:latin typeface="Arial" panose="020B0604020202020204"/>
                        <a:cs typeface="Arial" panose="020B0604020202020204"/>
                      </a:endParaRPr>
                    </a:p>
                  </a:txBody>
                  <a:tcPr marL="0" marR="0" marT="3175" marB="0">
                    <a:solidFill>
                      <a:srgbClr val="000080"/>
                    </a:solidFill>
                  </a:tcPr>
                </a:tc>
                <a:tc>
                  <a:txBody>
                    <a:bodyPr/>
                    <a:lstStyle/>
                    <a:p>
                      <a:pPr marL="45085">
                        <a:lnSpc>
                          <a:spcPct val="100000"/>
                        </a:lnSpc>
                        <a:spcBef>
                          <a:spcPts val="1190"/>
                        </a:spcBef>
                      </a:pPr>
                      <a:r>
                        <a:rPr sz="1250" b="1" spc="35" dirty="0">
                          <a:solidFill>
                            <a:srgbClr val="FFFFFF"/>
                          </a:solidFill>
                          <a:latin typeface="Arial" panose="020B0604020202020204"/>
                          <a:cs typeface="Arial" panose="020B0604020202020204"/>
                        </a:rPr>
                        <a:t>Cheat</a:t>
                      </a:r>
                      <a:endParaRPr sz="1250">
                        <a:latin typeface="Arial" panose="020B0604020202020204"/>
                        <a:cs typeface="Arial" panose="020B0604020202020204"/>
                      </a:endParaRPr>
                    </a:p>
                  </a:txBody>
                  <a:tcPr marL="0" marR="0" marT="151130" marB="0">
                    <a:solidFill>
                      <a:srgbClr val="000080"/>
                    </a:solidFill>
                  </a:tcPr>
                </a:tc>
              </a:tr>
              <a:tr h="307340">
                <a:tc>
                  <a:txBody>
                    <a:bodyPr/>
                    <a:lstStyle/>
                    <a:p>
                      <a:pPr marL="45085">
                        <a:lnSpc>
                          <a:spcPct val="100000"/>
                        </a:lnSpc>
                        <a:spcBef>
                          <a:spcPts val="400"/>
                        </a:spcBef>
                      </a:pPr>
                      <a:r>
                        <a:rPr sz="1250" dirty="0">
                          <a:latin typeface="Arial" panose="020B0604020202020204"/>
                          <a:cs typeface="Arial" panose="020B0604020202020204"/>
                        </a:rPr>
                        <a:t>1</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400"/>
                        </a:spcBef>
                      </a:pPr>
                      <a:r>
                        <a:rPr sz="1250" spc="40" dirty="0">
                          <a:latin typeface="Arial" panose="020B0604020202020204"/>
                          <a:cs typeface="Arial" panose="020B0604020202020204"/>
                        </a:rPr>
                        <a:t>Yes</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spc="30" dirty="0">
                          <a:latin typeface="Arial" panose="020B0604020202020204"/>
                          <a:cs typeface="Arial" panose="020B0604020202020204"/>
                        </a:rPr>
                        <a:t>Single</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400"/>
                        </a:spcBef>
                      </a:pPr>
                      <a:r>
                        <a:rPr sz="1250" spc="40" dirty="0">
                          <a:latin typeface="Arial" panose="020B0604020202020204"/>
                          <a:cs typeface="Arial" panose="020B0604020202020204"/>
                        </a:rPr>
                        <a:t>125K</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1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2069"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395"/>
                        </a:spcBef>
                      </a:pPr>
                      <a:r>
                        <a:rPr sz="1250" dirty="0">
                          <a:latin typeface="Arial" panose="020B0604020202020204"/>
                          <a:cs typeface="Arial" panose="020B0604020202020204"/>
                        </a:rPr>
                        <a:t>2</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Married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100K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395"/>
                        </a:spcBef>
                      </a:pPr>
                      <a:r>
                        <a:rPr sz="1250" dirty="0">
                          <a:latin typeface="Arial" panose="020B0604020202020204"/>
                          <a:cs typeface="Arial" panose="020B0604020202020204"/>
                        </a:rPr>
                        <a:t>3</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Single</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70K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395"/>
                        </a:spcBef>
                      </a:pPr>
                      <a:r>
                        <a:rPr sz="1250" dirty="0">
                          <a:latin typeface="Arial" panose="020B0604020202020204"/>
                          <a:cs typeface="Arial" panose="020B0604020202020204"/>
                        </a:rPr>
                        <a:t>4</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Yes</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Married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120K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5"/>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395"/>
                        </a:spcBef>
                      </a:pPr>
                      <a:r>
                        <a:rPr sz="1250" dirty="0">
                          <a:latin typeface="Arial" panose="020B0604020202020204"/>
                          <a:cs typeface="Arial" panose="020B0604020202020204"/>
                        </a:rPr>
                        <a:t>5</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Divorced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95K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5"/>
                        </a:spcBef>
                      </a:pPr>
                      <a:r>
                        <a:rPr sz="1250" b="1" spc="40" dirty="0">
                          <a:solidFill>
                            <a:srgbClr val="FF0000"/>
                          </a:solidFill>
                          <a:latin typeface="Arial" panose="020B0604020202020204"/>
                          <a:cs typeface="Arial" panose="020B0604020202020204"/>
                        </a:rPr>
                        <a:t>Yes</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395"/>
                        </a:spcBef>
                      </a:pPr>
                      <a:r>
                        <a:rPr sz="1250" dirty="0">
                          <a:latin typeface="Arial" panose="020B0604020202020204"/>
                          <a:cs typeface="Arial" panose="020B0604020202020204"/>
                        </a:rPr>
                        <a:t>6</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Married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60K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395"/>
                        </a:spcBef>
                      </a:pPr>
                      <a:r>
                        <a:rPr sz="1250" dirty="0">
                          <a:latin typeface="Arial" panose="020B0604020202020204"/>
                          <a:cs typeface="Arial" panose="020B0604020202020204"/>
                        </a:rPr>
                        <a:t>7</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Yes</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Divorced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220K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5"/>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1435" marB="0">
                    <a:lnL w="6350">
                      <a:solidFill>
                        <a:srgbClr val="000080"/>
                      </a:solidFill>
                      <a:prstDash val="solid"/>
                    </a:lnL>
                    <a:lnR w="6350">
                      <a:solidFill>
                        <a:srgbClr val="000080"/>
                      </a:solidFill>
                      <a:prstDash val="solid"/>
                    </a:lnR>
                    <a:solidFill>
                      <a:srgbClr val="C0C0C0"/>
                    </a:solidFill>
                  </a:tcPr>
                </a:tc>
              </a:tr>
              <a:tr h="306705">
                <a:tc>
                  <a:txBody>
                    <a:bodyPr/>
                    <a:lstStyle/>
                    <a:p>
                      <a:pPr marL="45085">
                        <a:lnSpc>
                          <a:spcPct val="100000"/>
                        </a:lnSpc>
                        <a:spcBef>
                          <a:spcPts val="395"/>
                        </a:spcBef>
                      </a:pPr>
                      <a:r>
                        <a:rPr sz="1250" dirty="0">
                          <a:latin typeface="Arial" panose="020B0604020202020204"/>
                          <a:cs typeface="Arial" panose="020B0604020202020204"/>
                        </a:rPr>
                        <a:t>8</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Single</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85K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0" dirty="0">
                          <a:solidFill>
                            <a:srgbClr val="FF0000"/>
                          </a:solidFill>
                          <a:latin typeface="Arial" panose="020B0604020202020204"/>
                          <a:cs typeface="Arial" panose="020B0604020202020204"/>
                        </a:rPr>
                        <a:t>Yes</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7340">
                <a:tc>
                  <a:txBody>
                    <a:bodyPr/>
                    <a:lstStyle/>
                    <a:p>
                      <a:pPr marL="45085">
                        <a:lnSpc>
                          <a:spcPct val="100000"/>
                        </a:lnSpc>
                        <a:spcBef>
                          <a:spcPts val="395"/>
                        </a:spcBef>
                      </a:pPr>
                      <a:r>
                        <a:rPr sz="1250" dirty="0">
                          <a:latin typeface="Arial" panose="020B0604020202020204"/>
                          <a:cs typeface="Arial" panose="020B0604020202020204"/>
                        </a:rPr>
                        <a:t>9</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395"/>
                        </a:spcBef>
                      </a:pPr>
                      <a:r>
                        <a:rPr sz="1250" spc="30" dirty="0">
                          <a:latin typeface="Arial" panose="020B0604020202020204"/>
                          <a:cs typeface="Arial" panose="020B0604020202020204"/>
                        </a:rPr>
                        <a:t>Married</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C0C0C0"/>
                    </a:solidFill>
                  </a:tcPr>
                </a:tc>
                <a:tc>
                  <a:txBody>
                    <a:bodyPr/>
                    <a:lstStyle/>
                    <a:p>
                      <a:pPr marL="45085">
                        <a:lnSpc>
                          <a:spcPct val="100000"/>
                        </a:lnSpc>
                        <a:spcBef>
                          <a:spcPts val="395"/>
                        </a:spcBef>
                      </a:pPr>
                      <a:r>
                        <a:rPr sz="1250" spc="40" dirty="0">
                          <a:latin typeface="Arial" panose="020B0604020202020204"/>
                          <a:cs typeface="Arial" panose="020B0604020202020204"/>
                        </a:rPr>
                        <a:t>75K</a:t>
                      </a:r>
                      <a:endParaRPr sz="1250">
                        <a:latin typeface="Arial" panose="020B0604020202020204"/>
                        <a:cs typeface="Arial" panose="020B0604020202020204"/>
                      </a:endParaRPr>
                    </a:p>
                  </a:txBody>
                  <a:tcPr marL="0" marR="0" marT="50165" marB="0">
                    <a:lnL w="6350">
                      <a:solidFill>
                        <a:srgbClr val="000080"/>
                      </a:solidFill>
                      <a:prstDash val="solid"/>
                    </a:lnL>
                    <a:lnR w="6350">
                      <a:solidFill>
                        <a:srgbClr val="000080"/>
                      </a:solidFill>
                      <a:prstDash val="solid"/>
                    </a:lnR>
                    <a:solidFill>
                      <a:srgbClr val="E4E4E4"/>
                    </a:solidFill>
                  </a:tcPr>
                </a:tc>
                <a:tc>
                  <a:txBody>
                    <a:bodyPr/>
                    <a:lstStyle/>
                    <a:p>
                      <a:pPr marL="45085">
                        <a:lnSpc>
                          <a:spcPct val="100000"/>
                        </a:lnSpc>
                        <a:spcBef>
                          <a:spcPts val="400"/>
                        </a:spcBef>
                      </a:pPr>
                      <a:r>
                        <a:rPr sz="1250" b="1" spc="45" dirty="0">
                          <a:solidFill>
                            <a:srgbClr val="FF0000"/>
                          </a:solidFill>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solidFill>
                      <a:srgbClr val="C0C0C0"/>
                    </a:solidFill>
                  </a:tcPr>
                </a:tc>
              </a:tr>
              <a:tr h="309245">
                <a:tc>
                  <a:txBody>
                    <a:bodyPr/>
                    <a:lstStyle/>
                    <a:p>
                      <a:pPr marL="45085">
                        <a:lnSpc>
                          <a:spcPct val="100000"/>
                        </a:lnSpc>
                        <a:spcBef>
                          <a:spcPts val="400"/>
                        </a:spcBef>
                      </a:pPr>
                      <a:r>
                        <a:rPr sz="1250" spc="35" dirty="0">
                          <a:latin typeface="Arial" panose="020B0604020202020204"/>
                          <a:cs typeface="Arial" panose="020B0604020202020204"/>
                        </a:rPr>
                        <a:t>10</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c>
                  <a:txBody>
                    <a:bodyPr/>
                    <a:lstStyle/>
                    <a:p>
                      <a:pPr marL="45085">
                        <a:lnSpc>
                          <a:spcPct val="100000"/>
                        </a:lnSpc>
                        <a:spcBef>
                          <a:spcPts val="400"/>
                        </a:spcBef>
                      </a:pPr>
                      <a:r>
                        <a:rPr sz="1250" spc="45" dirty="0">
                          <a:latin typeface="Arial" panose="020B0604020202020204"/>
                          <a:cs typeface="Arial" panose="020B0604020202020204"/>
                        </a:rPr>
                        <a:t>No</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45085">
                        <a:lnSpc>
                          <a:spcPct val="100000"/>
                        </a:lnSpc>
                        <a:spcBef>
                          <a:spcPts val="400"/>
                        </a:spcBef>
                      </a:pPr>
                      <a:r>
                        <a:rPr sz="1250" spc="30" dirty="0">
                          <a:latin typeface="Arial" panose="020B0604020202020204"/>
                          <a:cs typeface="Arial" panose="020B0604020202020204"/>
                        </a:rPr>
                        <a:t>Single</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c>
                  <a:txBody>
                    <a:bodyPr/>
                    <a:lstStyle/>
                    <a:p>
                      <a:pPr marL="45085">
                        <a:lnSpc>
                          <a:spcPct val="100000"/>
                        </a:lnSpc>
                        <a:spcBef>
                          <a:spcPts val="400"/>
                        </a:spcBef>
                      </a:pPr>
                      <a:r>
                        <a:rPr sz="1250" spc="40" dirty="0">
                          <a:latin typeface="Arial" panose="020B0604020202020204"/>
                          <a:cs typeface="Arial" panose="020B0604020202020204"/>
                        </a:rPr>
                        <a:t>90K</a:t>
                      </a:r>
                      <a:endParaRPr sz="1250">
                        <a:latin typeface="Arial" panose="020B0604020202020204"/>
                        <a:cs typeface="Arial" panose="020B0604020202020204"/>
                      </a:endParaRPr>
                    </a:p>
                  </a:txBody>
                  <a:tcPr marL="0" marR="0" marT="50800" marB="0">
                    <a:lnL w="6350">
                      <a:solidFill>
                        <a:srgbClr val="000080"/>
                      </a:solidFill>
                      <a:prstDash val="solid"/>
                    </a:lnL>
                    <a:lnR w="6350">
                      <a:solidFill>
                        <a:srgbClr val="000080"/>
                      </a:solidFill>
                      <a:prstDash val="solid"/>
                    </a:lnR>
                    <a:lnB w="6350">
                      <a:solidFill>
                        <a:srgbClr val="000080"/>
                      </a:solidFill>
                      <a:prstDash val="solid"/>
                    </a:lnB>
                    <a:solidFill>
                      <a:srgbClr val="E4E4E4"/>
                    </a:solidFill>
                  </a:tcPr>
                </a:tc>
                <a:tc>
                  <a:txBody>
                    <a:bodyPr/>
                    <a:lstStyle/>
                    <a:p>
                      <a:pPr marL="45085">
                        <a:lnSpc>
                          <a:spcPct val="100000"/>
                        </a:lnSpc>
                        <a:spcBef>
                          <a:spcPts val="410"/>
                        </a:spcBef>
                      </a:pPr>
                      <a:r>
                        <a:rPr sz="1250" b="1" spc="40" dirty="0">
                          <a:solidFill>
                            <a:srgbClr val="FF0000"/>
                          </a:solidFill>
                          <a:latin typeface="Arial" panose="020B0604020202020204"/>
                          <a:cs typeface="Arial" panose="020B0604020202020204"/>
                        </a:rPr>
                        <a:t>Yes</a:t>
                      </a:r>
                      <a:endParaRPr sz="1250">
                        <a:latin typeface="Arial" panose="020B0604020202020204"/>
                        <a:cs typeface="Arial" panose="020B0604020202020204"/>
                      </a:endParaRPr>
                    </a:p>
                  </a:txBody>
                  <a:tcPr marL="0" marR="0" marT="52069" marB="0">
                    <a:lnL w="6350">
                      <a:solidFill>
                        <a:srgbClr val="000080"/>
                      </a:solidFill>
                      <a:prstDash val="solid"/>
                    </a:lnL>
                    <a:lnR w="6350">
                      <a:solidFill>
                        <a:srgbClr val="000080"/>
                      </a:solidFill>
                      <a:prstDash val="solid"/>
                    </a:lnR>
                    <a:lnB w="6350">
                      <a:solidFill>
                        <a:srgbClr val="000080"/>
                      </a:solidFill>
                      <a:prstDash val="solid"/>
                    </a:lnB>
                    <a:solidFill>
                      <a:srgbClr val="C0C0C0"/>
                    </a:solidFill>
                  </a:tcPr>
                </a:tc>
              </a:tr>
            </a:tbl>
          </a:graphicData>
        </a:graphic>
      </p:graphicFrame>
      <p:sp>
        <p:nvSpPr>
          <p:cNvPr id="60" name="object 60"/>
          <p:cNvSpPr txBox="1"/>
          <p:nvPr/>
        </p:nvSpPr>
        <p:spPr>
          <a:xfrm>
            <a:off x="7122119" y="3798134"/>
            <a:ext cx="33655" cy="30480"/>
          </a:xfrm>
          <a:prstGeom prst="rect">
            <a:avLst/>
          </a:prstGeom>
        </p:spPr>
        <p:txBody>
          <a:bodyPr vert="horz" wrap="square" lIns="0" tIns="0" rIns="0" bIns="0" rtlCol="0">
            <a:spAutoFit/>
          </a:bodyPr>
          <a:lstStyle/>
          <a:p>
            <a:pPr>
              <a:lnSpc>
                <a:spcPct val="100000"/>
              </a:lnSpc>
            </a:pPr>
            <a:endParaRPr sz="100">
              <a:latin typeface="Times New Roman" panose="02020603050405020304"/>
              <a:cs typeface="Times New Roman" panose="02020603050405020304"/>
            </a:endParaRPr>
          </a:p>
          <a:p>
            <a:pPr algn="ctr">
              <a:lnSpc>
                <a:spcPct val="100000"/>
              </a:lnSpc>
            </a:pPr>
            <a:r>
              <a:rPr sz="100" dirty="0">
                <a:latin typeface="Arial" panose="020B0604020202020204"/>
                <a:cs typeface="Arial" panose="020B0604020202020204"/>
              </a:rPr>
              <a:t>10</a:t>
            </a:r>
            <a:endParaRPr sz="100">
              <a:latin typeface="Arial" panose="020B0604020202020204"/>
              <a:cs typeface="Arial" panose="020B0604020202020204"/>
            </a:endParaRPr>
          </a:p>
        </p:txBody>
      </p:sp>
      <p:sp>
        <p:nvSpPr>
          <p:cNvPr id="63" name="Slide Number Placeholder 62"/>
          <p:cNvSpPr>
            <a:spLocks noGrp="1"/>
          </p:cNvSpPr>
          <p:nvPr>
            <p:ph type="sldNum" sz="quarter" idx="12"/>
          </p:nvPr>
        </p:nvSpPr>
        <p:spPr/>
        <p:txBody>
          <a:bodyPr/>
          <a:lstStyle/>
          <a:p>
            <a:fld id="{E8366257-D7B9-47E0-9D98-9493A294C6AB}" type="slidenum">
              <a:rPr lang="en-US" smtClean="0"/>
              <a:t>61</a:t>
            </a:fld>
            <a:endParaRPr lang="en-US" dirty="0"/>
          </a:p>
        </p:txBody>
      </p:sp>
      <p:sp>
        <p:nvSpPr>
          <p:cNvPr id="64" name="Footer Placeholder 63"/>
          <p:cNvSpPr>
            <a:spLocks noGrp="1"/>
          </p:cNvSpPr>
          <p:nvPr>
            <p:ph type="ftr" sz="quarter" idx="11"/>
          </p:nvPr>
        </p:nvSpPr>
        <p:spPr/>
        <p:txBody>
          <a:bodyPr/>
          <a:lstStyle/>
          <a:p>
            <a:r>
              <a:rPr lang="en-US" dirty="0" smtClean="0">
                <a:sym typeface="+mn-ea"/>
              </a:rPr>
              <a:t>UECS3213 / UECS3453 Data Mining</a:t>
            </a:r>
            <a:endParaRPr lang="en-US" dirty="0"/>
          </a:p>
        </p:txBody>
      </p:sp>
      <p:sp>
        <p:nvSpPr>
          <p:cNvPr id="2" name="Text Box 1"/>
          <p:cNvSpPr txBox="1"/>
          <p:nvPr/>
        </p:nvSpPr>
        <p:spPr>
          <a:xfrm>
            <a:off x="1229995" y="1980565"/>
            <a:ext cx="1755140" cy="368300"/>
          </a:xfrm>
          <a:prstGeom prst="rect">
            <a:avLst/>
          </a:prstGeom>
          <a:noFill/>
        </p:spPr>
        <p:txBody>
          <a:bodyPr wrap="none" rtlCol="0">
            <a:spAutoFit/>
          </a:bodyPr>
          <a:lstStyle/>
          <a:p>
            <a:r>
              <a:rPr lang="en-MY" altLang="en-US">
                <a:solidFill>
                  <a:srgbClr val="FF0000"/>
                </a:solidFill>
              </a:rPr>
              <a:t>(default class, y</a:t>
            </a:r>
            <a:r>
              <a:rPr lang="en-MY" altLang="en-US" baseline="-25000">
                <a:solidFill>
                  <a:srgbClr val="FF0000"/>
                </a:solidFill>
              </a:rPr>
              <a:t>d</a:t>
            </a:r>
            <a:r>
              <a:rPr lang="en-MY" altLang="en-US">
                <a:solidFill>
                  <a:srgbClr val="FF0000"/>
                </a:solidFill>
              </a:rPr>
              <a:t>)</a:t>
            </a:r>
          </a:p>
        </p:txBody>
      </p:sp>
      <p:sp>
        <p:nvSpPr>
          <p:cNvPr id="62" name="Text Box 61"/>
          <p:cNvSpPr txBox="1"/>
          <p:nvPr/>
        </p:nvSpPr>
        <p:spPr>
          <a:xfrm>
            <a:off x="3054985" y="5424170"/>
            <a:ext cx="1415415" cy="368300"/>
          </a:xfrm>
          <a:prstGeom prst="rect">
            <a:avLst/>
          </a:prstGeom>
          <a:noFill/>
        </p:spPr>
        <p:txBody>
          <a:bodyPr wrap="none" rtlCol="0">
            <a:spAutoFit/>
          </a:bodyPr>
          <a:lstStyle/>
          <a:p>
            <a:r>
              <a:rPr lang="en-MY" altLang="en-US">
                <a:solidFill>
                  <a:srgbClr val="FF0000"/>
                </a:solidFill>
              </a:rPr>
              <a:t>(leaf class, y</a:t>
            </a:r>
            <a:r>
              <a:rPr lang="en-MY" altLang="en-US" baseline="-25000">
                <a:solidFill>
                  <a:srgbClr val="FF0000"/>
                </a:solidFill>
              </a:rPr>
              <a:t>t</a:t>
            </a:r>
            <a:r>
              <a:rPr lang="en-MY" altLang="en-US">
                <a:solidFill>
                  <a:srgbClr val="FF0000"/>
                </a:solidFill>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b="1" dirty="0">
                <a:solidFill>
                  <a:srgbClr val="FF0000"/>
                </a:solidFill>
              </a:rPr>
              <a:t>Greedy</a:t>
            </a:r>
            <a:r>
              <a:rPr b="1" dirty="0"/>
              <a:t> </a:t>
            </a:r>
            <a:r>
              <a:rPr dirty="0"/>
              <a:t>strategy</a:t>
            </a:r>
          </a:p>
          <a:p>
            <a:pPr lvl="1"/>
            <a:r>
              <a:rPr dirty="0"/>
              <a:t>Split the records based on an attribute test that </a:t>
            </a:r>
            <a:r>
              <a:rPr b="1" dirty="0"/>
              <a:t>optimizes </a:t>
            </a:r>
            <a:r>
              <a:rPr dirty="0"/>
              <a:t>certain criterion.</a:t>
            </a:r>
          </a:p>
          <a:p>
            <a:r>
              <a:rPr b="1" dirty="0" smtClean="0"/>
              <a:t>Issues</a:t>
            </a:r>
            <a:endParaRPr b="1" dirty="0"/>
          </a:p>
          <a:p>
            <a:pPr lvl="1"/>
            <a:r>
              <a:rPr dirty="0"/>
              <a:t>Determine </a:t>
            </a:r>
            <a:r>
              <a:rPr b="1" dirty="0"/>
              <a:t>how to </a:t>
            </a:r>
            <a:r>
              <a:rPr b="1" dirty="0">
                <a:solidFill>
                  <a:srgbClr val="FF0000"/>
                </a:solidFill>
              </a:rPr>
              <a:t>split</a:t>
            </a:r>
            <a:r>
              <a:rPr dirty="0">
                <a:solidFill>
                  <a:srgbClr val="FF0000"/>
                </a:solidFill>
              </a:rPr>
              <a:t> </a:t>
            </a:r>
            <a:r>
              <a:rPr dirty="0"/>
              <a:t>the records </a:t>
            </a:r>
            <a:r>
              <a:rPr lang="en-MY" dirty="0"/>
              <a:t>(induction)?</a:t>
            </a:r>
          </a:p>
          <a:p>
            <a:pPr lvl="2"/>
            <a:r>
              <a:rPr dirty="0"/>
              <a:t>How to specify the </a:t>
            </a:r>
            <a:r>
              <a:rPr b="1" dirty="0"/>
              <a:t>attribute test condition</a:t>
            </a:r>
            <a:r>
              <a:rPr dirty="0"/>
              <a:t>?</a:t>
            </a:r>
          </a:p>
          <a:p>
            <a:pPr lvl="2"/>
            <a:r>
              <a:rPr dirty="0"/>
              <a:t>How to determine the </a:t>
            </a:r>
            <a:r>
              <a:rPr b="1" dirty="0"/>
              <a:t>best split</a:t>
            </a:r>
            <a:r>
              <a:rPr dirty="0"/>
              <a:t>?</a:t>
            </a:r>
          </a:p>
          <a:p>
            <a:pPr lvl="1"/>
            <a:r>
              <a:rPr dirty="0"/>
              <a:t>Determine </a:t>
            </a:r>
            <a:r>
              <a:rPr b="1" dirty="0"/>
              <a:t>when to </a:t>
            </a:r>
            <a:r>
              <a:rPr b="1" dirty="0">
                <a:solidFill>
                  <a:srgbClr val="FF0000"/>
                </a:solidFill>
              </a:rPr>
              <a:t>stop</a:t>
            </a:r>
            <a:r>
              <a:rPr dirty="0">
                <a:solidFill>
                  <a:srgbClr val="FF0000"/>
                </a:solidFill>
              </a:rPr>
              <a:t> </a:t>
            </a:r>
            <a:r>
              <a:rPr dirty="0"/>
              <a:t>splitting</a:t>
            </a:r>
            <a:r>
              <a:rPr lang="en-MY" dirty="0"/>
              <a:t>?</a:t>
            </a:r>
          </a:p>
          <a:p>
            <a:pPr lvl="2"/>
            <a:r>
              <a:rPr lang="en-MY" dirty="0"/>
              <a:t>At what point do you decide to stop the tree-growing process?</a:t>
            </a:r>
          </a:p>
          <a:p>
            <a:pPr lvl="2"/>
            <a:r>
              <a:rPr lang="en-MY" dirty="0"/>
              <a:t>(One might assume that all we need to is to allow the recursive steps play out all the way through to the end but this might prove counterproductive and might be fruitless.) </a:t>
            </a:r>
          </a:p>
          <a:p>
            <a:endParaRPr lang="en-US" dirty="0"/>
          </a:p>
        </p:txBody>
      </p:sp>
      <p:sp>
        <p:nvSpPr>
          <p:cNvPr id="3" name="object 3"/>
          <p:cNvSpPr txBox="1">
            <a:spLocks noGrp="1"/>
          </p:cNvSpPr>
          <p:nvPr>
            <p:ph type="title"/>
          </p:nvPr>
        </p:nvSpPr>
        <p:spPr>
          <a:prstGeom prst="rect">
            <a:avLst/>
          </a:prstGeom>
        </p:spPr>
        <p:txBody>
          <a:bodyPr>
            <a:normAutofit/>
          </a:bodyPr>
          <a:lstStyle/>
          <a:p>
            <a:r>
              <a:rPr lang="en-MY" dirty="0"/>
              <a:t>Decision Tree Induction</a:t>
            </a:r>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Title 15365"/>
          <p:cNvSpPr>
            <a:spLocks noGrp="1"/>
          </p:cNvSpPr>
          <p:nvPr>
            <p:ph type="title"/>
          </p:nvPr>
        </p:nvSpPr>
        <p:spPr/>
        <p:txBody>
          <a:bodyPr/>
          <a:lstStyle/>
          <a:p>
            <a:r>
              <a:rPr lang="en-US" altLang="zh-CN"/>
              <a:t>Issues</a:t>
            </a:r>
            <a:r>
              <a:rPr lang="en-MY" altLang="en-US"/>
              <a:t>: </a:t>
            </a:r>
            <a:r>
              <a:rPr lang="en-US" altLang="zh-CN"/>
              <a:t>Illustration</a:t>
            </a:r>
          </a:p>
        </p:txBody>
      </p:sp>
      <p:pic>
        <p:nvPicPr>
          <p:cNvPr id="3" name="Content Placeholder 15364" descr="small-dt"/>
          <p:cNvPicPr>
            <a:picLocks noChangeAspect="1"/>
          </p:cNvPicPr>
          <p:nvPr/>
        </p:nvPicPr>
        <p:blipFill>
          <a:blip r:embed="rId2"/>
          <a:stretch>
            <a:fillRect/>
          </a:stretch>
        </p:blipFill>
        <p:spPr>
          <a:xfrm>
            <a:off x="2237105" y="2117725"/>
            <a:ext cx="2759075" cy="2041525"/>
          </a:xfrm>
          <a:prstGeom prst="rect">
            <a:avLst/>
          </a:prstGeom>
        </p:spPr>
      </p:pic>
      <p:sp>
        <p:nvSpPr>
          <p:cNvPr id="4" name="Rectangle 3"/>
          <p:cNvSpPr/>
          <p:nvPr/>
        </p:nvSpPr>
        <p:spPr>
          <a:xfrm>
            <a:off x="4754880" y="3117850"/>
            <a:ext cx="3611563" cy="429895"/>
          </a:xfrm>
          <a:prstGeom prst="rect">
            <a:avLst/>
          </a:prstGeom>
          <a:solidFill>
            <a:srgbClr val="FFFF00"/>
          </a:solidFill>
          <a:ln w="9525" cap="flat" cmpd="sng">
            <a:solidFill>
              <a:schemeClr val="tx1"/>
            </a:solidFill>
            <a:prstDash val="solid"/>
            <a:miter/>
            <a:headEnd type="none" w="med" len="med"/>
            <a:tailEnd type="none" w="med" len="med"/>
          </a:ln>
        </p:spPr>
        <p:txBody>
          <a:bodyPr>
            <a:spAutoFit/>
          </a:bodyPr>
          <a:lstStyle/>
          <a:p>
            <a:r>
              <a:rPr lang="en-US" altLang="zh-CN" sz="2200">
                <a:solidFill>
                  <a:schemeClr val="tx2"/>
                </a:solidFill>
                <a:latin typeface="Arial" panose="020B0604020202020204" pitchFamily="34" charset="0"/>
              </a:rPr>
              <a:t>(2) Which node to proceed?</a:t>
            </a:r>
          </a:p>
        </p:txBody>
      </p:sp>
      <p:sp>
        <p:nvSpPr>
          <p:cNvPr id="5" name="Rectangle 4"/>
          <p:cNvSpPr/>
          <p:nvPr/>
        </p:nvSpPr>
        <p:spPr>
          <a:xfrm>
            <a:off x="4538980" y="4198938"/>
            <a:ext cx="5040313" cy="429895"/>
          </a:xfrm>
          <a:prstGeom prst="rect">
            <a:avLst/>
          </a:prstGeom>
          <a:solidFill>
            <a:srgbClr val="FFFF00"/>
          </a:solidFill>
          <a:ln w="9525" cap="flat" cmpd="sng">
            <a:solidFill>
              <a:schemeClr val="tx1"/>
            </a:solidFill>
            <a:prstDash val="solid"/>
            <a:miter/>
            <a:headEnd type="none" w="med" len="med"/>
            <a:tailEnd type="none" w="med" len="med"/>
          </a:ln>
        </p:spPr>
        <p:txBody>
          <a:bodyPr>
            <a:spAutoFit/>
          </a:bodyPr>
          <a:lstStyle/>
          <a:p>
            <a:r>
              <a:rPr lang="en-US" altLang="zh-CN" sz="2200">
                <a:solidFill>
                  <a:schemeClr val="tx2"/>
                </a:solidFill>
                <a:latin typeface="Arial" panose="020B0604020202020204" pitchFamily="34" charset="0"/>
              </a:rPr>
              <a:t>(3) When to stop/ come to conclusion?</a:t>
            </a:r>
          </a:p>
        </p:txBody>
      </p:sp>
      <p:sp>
        <p:nvSpPr>
          <p:cNvPr id="6" name="Rectangle 5"/>
          <p:cNvSpPr/>
          <p:nvPr/>
        </p:nvSpPr>
        <p:spPr>
          <a:xfrm>
            <a:off x="3819843" y="2109788"/>
            <a:ext cx="3671887" cy="429895"/>
          </a:xfrm>
          <a:prstGeom prst="rect">
            <a:avLst/>
          </a:prstGeom>
          <a:solidFill>
            <a:srgbClr val="FFFF00"/>
          </a:solidFill>
          <a:ln w="9525" cap="flat" cmpd="sng">
            <a:solidFill>
              <a:schemeClr val="tx1"/>
            </a:solidFill>
            <a:prstDash val="solid"/>
            <a:miter/>
            <a:headEnd type="none" w="med" len="med"/>
            <a:tailEnd type="none" w="med" len="med"/>
          </a:ln>
        </p:spPr>
        <p:txBody>
          <a:bodyPr>
            <a:spAutoFit/>
          </a:bodyPr>
          <a:lstStyle/>
          <a:p>
            <a:r>
              <a:rPr lang="en-US" altLang="zh-CN" sz="2200">
                <a:solidFill>
                  <a:schemeClr val="tx2"/>
                </a:solidFill>
                <a:latin typeface="Arial" panose="020B0604020202020204" pitchFamily="34" charset="0"/>
              </a:rPr>
              <a:t>(1) Which to start? (root)</a:t>
            </a:r>
          </a:p>
        </p:txBody>
      </p:sp>
      <p:sp>
        <p:nvSpPr>
          <p:cNvPr id="7" name="Slide Number Placeholder 6"/>
          <p:cNvSpPr>
            <a:spLocks noGrp="1"/>
          </p:cNvSpPr>
          <p:nvPr>
            <p:ph type="sldNum" sz="quarter" idx="12"/>
          </p:nvPr>
        </p:nvSpPr>
        <p:spPr/>
        <p:txBody>
          <a:bodyPr/>
          <a:lstStyle/>
          <a:p>
            <a:fld id="{E8366257-D7B9-47E0-9D98-9493A294C6AB}" type="slidenum">
              <a:rPr lang="en-US" smtClean="0"/>
              <a:t>63</a:t>
            </a:fld>
            <a:endParaRPr lang="en-US" dirty="0"/>
          </a:p>
        </p:txBody>
      </p:sp>
      <p:sp>
        <p:nvSpPr>
          <p:cNvPr id="8" name="Footer Placeholder 7"/>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dirty="0"/>
              <a:t>Depends on </a:t>
            </a:r>
            <a:r>
              <a:rPr b="1" dirty="0"/>
              <a:t>attribute</a:t>
            </a:r>
            <a:r>
              <a:rPr dirty="0"/>
              <a:t> </a:t>
            </a:r>
            <a:r>
              <a:rPr lang="en-MY" dirty="0"/>
              <a:t>(data)</a:t>
            </a:r>
            <a:r>
              <a:rPr dirty="0"/>
              <a:t> </a:t>
            </a:r>
            <a:r>
              <a:rPr b="1" dirty="0"/>
              <a:t>types </a:t>
            </a:r>
            <a:r>
              <a:rPr lang="en-MY" dirty="0"/>
              <a:t>(Chapter 2)</a:t>
            </a:r>
          </a:p>
          <a:p>
            <a:pPr lvl="1"/>
            <a:r>
              <a:rPr b="1" dirty="0">
                <a:solidFill>
                  <a:srgbClr val="0070C0"/>
                </a:solidFill>
              </a:rPr>
              <a:t>Nominal</a:t>
            </a:r>
          </a:p>
          <a:p>
            <a:pPr lvl="1"/>
            <a:r>
              <a:rPr b="1" dirty="0">
                <a:solidFill>
                  <a:srgbClr val="0070C0"/>
                </a:solidFill>
              </a:rPr>
              <a:t>Ordinal</a:t>
            </a:r>
          </a:p>
          <a:p>
            <a:pPr lvl="1"/>
            <a:r>
              <a:rPr b="1" dirty="0">
                <a:solidFill>
                  <a:srgbClr val="0070C0"/>
                </a:solidFill>
              </a:rPr>
              <a:t>Continuous</a:t>
            </a:r>
          </a:p>
          <a:p>
            <a:endParaRPr b="1" dirty="0"/>
          </a:p>
          <a:p>
            <a:r>
              <a:rPr dirty="0"/>
              <a:t>Depends on number of ways to split</a:t>
            </a:r>
          </a:p>
          <a:p>
            <a:pPr lvl="1"/>
            <a:r>
              <a:rPr b="1" dirty="0">
                <a:solidFill>
                  <a:srgbClr val="0070C0"/>
                </a:solidFill>
              </a:rPr>
              <a:t>2-way split</a:t>
            </a:r>
          </a:p>
          <a:p>
            <a:pPr lvl="1"/>
            <a:r>
              <a:rPr b="1" dirty="0">
                <a:solidFill>
                  <a:srgbClr val="0070C0"/>
                </a:solidFill>
              </a:rPr>
              <a:t>Multi-way split</a:t>
            </a:r>
          </a:p>
          <a:p>
            <a:endParaRPr b="1" dirty="0"/>
          </a:p>
          <a:p>
            <a:endParaRPr lang="en-US" dirty="0"/>
          </a:p>
        </p:txBody>
      </p:sp>
      <p:sp>
        <p:nvSpPr>
          <p:cNvPr id="3" name="object 3"/>
          <p:cNvSpPr txBox="1">
            <a:spLocks noGrp="1"/>
          </p:cNvSpPr>
          <p:nvPr>
            <p:ph type="title"/>
          </p:nvPr>
        </p:nvSpPr>
        <p:spPr>
          <a:prstGeom prst="rect">
            <a:avLst/>
          </a:prstGeom>
        </p:spPr>
        <p:txBody>
          <a:bodyPr>
            <a:normAutofit/>
          </a:bodyPr>
          <a:lstStyle/>
          <a:p>
            <a:r>
              <a:rPr lang="en-MY" dirty="0"/>
              <a:t>How to Specify Test Condition (how to split)?</a:t>
            </a:r>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dirty="0">
                <a:sym typeface="+mn-ea"/>
              </a:rPr>
              <a:t>Splitting Based on </a:t>
            </a:r>
            <a:r>
              <a:rPr lang="en-MY" dirty="0">
                <a:solidFill>
                  <a:srgbClr val="0070C0"/>
                </a:solidFill>
                <a:sym typeface="+mn-ea"/>
              </a:rPr>
              <a:t>Nominal</a:t>
            </a:r>
            <a:r>
              <a:rPr lang="en-MY" dirty="0">
                <a:sym typeface="+mn-ea"/>
              </a:rPr>
              <a:t> Attributes</a:t>
            </a:r>
            <a:endParaRPr lang="en-US" dirty="0"/>
          </a:p>
        </p:txBody>
      </p:sp>
      <p:sp>
        <p:nvSpPr>
          <p:cNvPr id="3" name="Content Placeholder 2"/>
          <p:cNvSpPr>
            <a:spLocks noGrp="1"/>
          </p:cNvSpPr>
          <p:nvPr>
            <p:ph idx="1"/>
          </p:nvPr>
        </p:nvSpPr>
        <p:spPr/>
        <p:txBody>
          <a:bodyPr/>
          <a:lstStyle/>
          <a:p>
            <a:r>
              <a:rPr b="1" dirty="0">
                <a:solidFill>
                  <a:srgbClr val="0070C0"/>
                </a:solidFill>
                <a:sym typeface="+mn-ea"/>
              </a:rPr>
              <a:t>Multi-way </a:t>
            </a:r>
            <a:r>
              <a:rPr b="1" dirty="0">
                <a:sym typeface="+mn-ea"/>
              </a:rPr>
              <a:t>split</a:t>
            </a:r>
            <a:r>
              <a:rPr dirty="0">
                <a:sym typeface="+mn-ea"/>
              </a:rPr>
              <a:t>: </a:t>
            </a:r>
          </a:p>
          <a:p>
            <a:pPr lvl="1"/>
            <a:r>
              <a:rPr dirty="0">
                <a:sym typeface="+mn-ea"/>
              </a:rPr>
              <a:t>Use as many partitions as distinct values.</a:t>
            </a:r>
          </a:p>
          <a:p>
            <a:endParaRPr lang="en-US" dirty="0"/>
          </a:p>
          <a:p>
            <a:r>
              <a:rPr b="1" dirty="0">
                <a:solidFill>
                  <a:srgbClr val="0070C0"/>
                </a:solidFill>
                <a:sym typeface="+mn-ea"/>
              </a:rPr>
              <a:t>Binary</a:t>
            </a:r>
            <a:r>
              <a:rPr b="1" dirty="0">
                <a:sym typeface="+mn-ea"/>
              </a:rPr>
              <a:t> split</a:t>
            </a:r>
            <a:r>
              <a:rPr dirty="0">
                <a:sym typeface="+mn-ea"/>
              </a:rPr>
              <a:t>: </a:t>
            </a:r>
          </a:p>
          <a:p>
            <a:pPr lvl="1"/>
            <a:r>
              <a:rPr dirty="0">
                <a:sym typeface="+mn-ea"/>
              </a:rPr>
              <a:t>Divides values into two subsets.</a:t>
            </a:r>
          </a:p>
          <a:p>
            <a:pPr lvl="1"/>
            <a:r>
              <a:rPr dirty="0">
                <a:sym typeface="+mn-ea"/>
              </a:rPr>
              <a:t>Need to find optimal partitioning.</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65</a:t>
            </a:fld>
            <a:endParaRPr lang="en-US" dirty="0"/>
          </a:p>
        </p:txBody>
      </p:sp>
      <p:graphicFrame>
        <p:nvGraphicFramePr>
          <p:cNvPr id="6" name="Object 5"/>
          <p:cNvGraphicFramePr/>
          <p:nvPr/>
        </p:nvGraphicFramePr>
        <p:xfrm>
          <a:off x="7366000" y="1995170"/>
          <a:ext cx="2769235" cy="1175385"/>
        </p:xfrm>
        <a:graphic>
          <a:graphicData uri="http://schemas.openxmlformats.org/presentationml/2006/ole">
            <mc:AlternateContent xmlns:mc="http://schemas.openxmlformats.org/markup-compatibility/2006">
              <mc:Choice xmlns:v="urn:schemas-microsoft-com:vml" Requires="v">
                <p:oleObj spid="_x0000_s17531" r:id="rId3" imgW="2114550" imgH="914400" progId="Paint.Picture">
                  <p:embed/>
                </p:oleObj>
              </mc:Choice>
              <mc:Fallback>
                <p:oleObj r:id="rId3" imgW="2114550" imgH="914400" progId="Paint.Picture">
                  <p:embed/>
                  <p:pic>
                    <p:nvPicPr>
                      <p:cNvPr id="0" name="Picture 6"/>
                      <p:cNvPicPr/>
                      <p:nvPr/>
                    </p:nvPicPr>
                    <p:blipFill>
                      <a:blip r:embed="rId4"/>
                      <a:stretch>
                        <a:fillRect/>
                      </a:stretch>
                    </p:blipFill>
                    <p:spPr>
                      <a:xfrm>
                        <a:off x="7366000" y="1995170"/>
                        <a:ext cx="2769235" cy="1175385"/>
                      </a:xfrm>
                      <a:prstGeom prst="rect">
                        <a:avLst/>
                      </a:prstGeom>
                    </p:spPr>
                  </p:pic>
                </p:oleObj>
              </mc:Fallback>
            </mc:AlternateContent>
          </a:graphicData>
        </a:graphic>
      </p:graphicFrame>
      <p:graphicFrame>
        <p:nvGraphicFramePr>
          <p:cNvPr id="8" name="Object 7"/>
          <p:cNvGraphicFramePr/>
          <p:nvPr/>
        </p:nvGraphicFramePr>
        <p:xfrm>
          <a:off x="2816225" y="4838065"/>
          <a:ext cx="6891655" cy="1048385"/>
        </p:xfrm>
        <a:graphic>
          <a:graphicData uri="http://schemas.openxmlformats.org/presentationml/2006/ole">
            <mc:AlternateContent xmlns:mc="http://schemas.openxmlformats.org/markup-compatibility/2006">
              <mc:Choice xmlns:v="urn:schemas-microsoft-com:vml" Requires="v">
                <p:oleObj spid="_x0000_s17532" r:id="rId5" imgW="6886575" imgH="1047750" progId="Paint.Picture">
                  <p:embed/>
                </p:oleObj>
              </mc:Choice>
              <mc:Fallback>
                <p:oleObj r:id="rId5" imgW="6886575" imgH="1047750" progId="Paint.Picture">
                  <p:embed/>
                  <p:pic>
                    <p:nvPicPr>
                      <p:cNvPr id="0" name="Picture 8"/>
                      <p:cNvPicPr/>
                      <p:nvPr/>
                    </p:nvPicPr>
                    <p:blipFill>
                      <a:blip r:embed="rId6"/>
                      <a:stretch>
                        <a:fillRect/>
                      </a:stretch>
                    </p:blipFill>
                    <p:spPr>
                      <a:xfrm>
                        <a:off x="2816225" y="4838065"/>
                        <a:ext cx="6891655" cy="1048385"/>
                      </a:xfrm>
                      <a:prstGeom prst="rect">
                        <a:avLst/>
                      </a:prstGeom>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dirty="0">
                <a:sym typeface="+mn-ea"/>
              </a:rPr>
              <a:t>Splitting Based on </a:t>
            </a:r>
            <a:r>
              <a:rPr lang="en-MY" dirty="0">
                <a:solidFill>
                  <a:srgbClr val="0070C0"/>
                </a:solidFill>
                <a:sym typeface="+mn-ea"/>
              </a:rPr>
              <a:t>Ordinal</a:t>
            </a:r>
            <a:r>
              <a:rPr lang="en-MY" dirty="0">
                <a:sym typeface="+mn-ea"/>
              </a:rPr>
              <a:t> Attributes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solidFill>
                  <a:srgbClr val="0070C0"/>
                </a:solidFill>
              </a:rPr>
              <a:t>Multi-way</a:t>
            </a:r>
            <a:r>
              <a:rPr lang="en-US" b="1" dirty="0"/>
              <a:t> split</a:t>
            </a:r>
            <a:r>
              <a:rPr lang="en-US" dirty="0"/>
              <a:t>: </a:t>
            </a:r>
          </a:p>
          <a:p>
            <a:pPr lvl="1"/>
            <a:r>
              <a:rPr lang="en-US" dirty="0"/>
              <a:t>Use as many partitions as </a:t>
            </a:r>
            <a:r>
              <a:rPr lang="en-US" i="1" dirty="0"/>
              <a:t>distinct</a:t>
            </a:r>
            <a:r>
              <a:rPr lang="en-US" dirty="0"/>
              <a:t> </a:t>
            </a:r>
            <a:r>
              <a:rPr lang="en-US" i="1" dirty="0"/>
              <a:t>values</a:t>
            </a:r>
            <a:r>
              <a:rPr lang="en-US" dirty="0"/>
              <a:t>.</a:t>
            </a:r>
          </a:p>
          <a:p>
            <a:endParaRPr lang="en-US" dirty="0"/>
          </a:p>
          <a:p>
            <a:endParaRPr lang="en-US" dirty="0"/>
          </a:p>
          <a:p>
            <a:r>
              <a:rPr lang="en-US" b="1" dirty="0">
                <a:solidFill>
                  <a:srgbClr val="0070C0"/>
                </a:solidFill>
              </a:rPr>
              <a:t>Binary</a:t>
            </a:r>
            <a:r>
              <a:rPr lang="en-US" b="1" dirty="0"/>
              <a:t> split</a:t>
            </a:r>
            <a:r>
              <a:rPr lang="en-US" dirty="0"/>
              <a:t>: </a:t>
            </a:r>
          </a:p>
          <a:p>
            <a:pPr lvl="1"/>
            <a:r>
              <a:rPr lang="en-US" dirty="0"/>
              <a:t>Divides values into two subsets.</a:t>
            </a:r>
          </a:p>
          <a:p>
            <a:pPr lvl="1"/>
            <a:r>
              <a:rPr lang="en-US" dirty="0"/>
              <a:t>Need to find optimal partitioning.</a:t>
            </a:r>
          </a:p>
          <a:p>
            <a:endParaRPr lang="en-US" dirty="0"/>
          </a:p>
          <a:p>
            <a:endParaRPr lang="en-US" dirty="0"/>
          </a:p>
          <a:p>
            <a:r>
              <a:rPr lang="en-MY" altLang="en-US" dirty="0"/>
              <a:t>What about this split?</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66</a:t>
            </a:fld>
            <a:endParaRPr lang="en-US" dirty="0"/>
          </a:p>
        </p:txBody>
      </p:sp>
      <p:graphicFrame>
        <p:nvGraphicFramePr>
          <p:cNvPr id="6" name="Object 5"/>
          <p:cNvGraphicFramePr/>
          <p:nvPr/>
        </p:nvGraphicFramePr>
        <p:xfrm>
          <a:off x="7689850" y="1825625"/>
          <a:ext cx="2613660" cy="1066165"/>
        </p:xfrm>
        <a:graphic>
          <a:graphicData uri="http://schemas.openxmlformats.org/presentationml/2006/ole">
            <mc:AlternateContent xmlns:mc="http://schemas.openxmlformats.org/markup-compatibility/2006">
              <mc:Choice xmlns:v="urn:schemas-microsoft-com:vml" Requires="v">
                <p:oleObj spid="_x0000_s18615" r:id="rId3" imgW="2124075" imgH="952500" progId="Paint.Picture">
                  <p:embed/>
                </p:oleObj>
              </mc:Choice>
              <mc:Fallback>
                <p:oleObj r:id="rId3" imgW="2124075" imgH="952500" progId="Paint.Picture">
                  <p:embed/>
                  <p:pic>
                    <p:nvPicPr>
                      <p:cNvPr id="0" name="Picture 6"/>
                      <p:cNvPicPr/>
                      <p:nvPr/>
                    </p:nvPicPr>
                    <p:blipFill>
                      <a:blip r:embed="rId4"/>
                      <a:stretch>
                        <a:fillRect/>
                      </a:stretch>
                    </p:blipFill>
                    <p:spPr>
                      <a:xfrm>
                        <a:off x="7689850" y="1825625"/>
                        <a:ext cx="2613660" cy="1066165"/>
                      </a:xfrm>
                      <a:prstGeom prst="rect">
                        <a:avLst/>
                      </a:prstGeom>
                    </p:spPr>
                  </p:pic>
                </p:oleObj>
              </mc:Fallback>
            </mc:AlternateContent>
          </a:graphicData>
        </a:graphic>
      </p:graphicFrame>
      <p:graphicFrame>
        <p:nvGraphicFramePr>
          <p:cNvPr id="8" name="Object 7"/>
          <p:cNvGraphicFramePr/>
          <p:nvPr/>
        </p:nvGraphicFramePr>
        <p:xfrm>
          <a:off x="5941060" y="3489325"/>
          <a:ext cx="6111875" cy="1024890"/>
        </p:xfrm>
        <a:graphic>
          <a:graphicData uri="http://schemas.openxmlformats.org/presentationml/2006/ole">
            <mc:AlternateContent xmlns:mc="http://schemas.openxmlformats.org/markup-compatibility/2006">
              <mc:Choice xmlns:v="urn:schemas-microsoft-com:vml" Requires="v">
                <p:oleObj spid="_x0000_s18616" r:id="rId5" imgW="6619875" imgH="1114425" progId="Paint.Picture">
                  <p:embed/>
                </p:oleObj>
              </mc:Choice>
              <mc:Fallback>
                <p:oleObj r:id="rId5" imgW="6619875" imgH="1114425" progId="Paint.Picture">
                  <p:embed/>
                  <p:pic>
                    <p:nvPicPr>
                      <p:cNvPr id="0" name="Picture 8"/>
                      <p:cNvPicPr/>
                      <p:nvPr/>
                    </p:nvPicPr>
                    <p:blipFill>
                      <a:blip r:embed="rId6"/>
                      <a:stretch>
                        <a:fillRect/>
                      </a:stretch>
                    </p:blipFill>
                    <p:spPr>
                      <a:xfrm>
                        <a:off x="5941060" y="3489325"/>
                        <a:ext cx="6111875" cy="1024890"/>
                      </a:xfrm>
                      <a:prstGeom prst="rect">
                        <a:avLst/>
                      </a:prstGeom>
                    </p:spPr>
                  </p:pic>
                </p:oleObj>
              </mc:Fallback>
            </mc:AlternateContent>
          </a:graphicData>
        </a:graphic>
      </p:graphicFrame>
      <p:graphicFrame>
        <p:nvGraphicFramePr>
          <p:cNvPr id="10" name="Object 9"/>
          <p:cNvGraphicFramePr/>
          <p:nvPr/>
        </p:nvGraphicFramePr>
        <p:xfrm>
          <a:off x="4861560" y="4842510"/>
          <a:ext cx="2860675" cy="974725"/>
        </p:xfrm>
        <a:graphic>
          <a:graphicData uri="http://schemas.openxmlformats.org/presentationml/2006/ole">
            <mc:AlternateContent xmlns:mc="http://schemas.openxmlformats.org/markup-compatibility/2006">
              <mc:Choice xmlns:v="urn:schemas-microsoft-com:vml" Requires="v">
                <p:oleObj spid="_x0000_s18617" r:id="rId7" imgW="2466975" imgH="876300" progId="Paint.Picture">
                  <p:embed/>
                </p:oleObj>
              </mc:Choice>
              <mc:Fallback>
                <p:oleObj r:id="rId7" imgW="2466975" imgH="876300" progId="Paint.Picture">
                  <p:embed/>
                  <p:pic>
                    <p:nvPicPr>
                      <p:cNvPr id="0" name="Picture 10"/>
                      <p:cNvPicPr/>
                      <p:nvPr/>
                    </p:nvPicPr>
                    <p:blipFill>
                      <a:blip r:embed="rId8"/>
                      <a:stretch>
                        <a:fillRect/>
                      </a:stretch>
                    </p:blipFill>
                    <p:spPr>
                      <a:xfrm>
                        <a:off x="4861560" y="4842510"/>
                        <a:ext cx="2860675" cy="974725"/>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92500"/>
          </a:bodyPr>
          <a:lstStyle/>
          <a:p>
            <a:r>
              <a:rPr lang="en-US" sz="2200" b="1" dirty="0">
                <a:solidFill>
                  <a:srgbClr val="0070C0"/>
                </a:solidFill>
              </a:rPr>
              <a:t>Discretization</a:t>
            </a:r>
            <a:r>
              <a:rPr lang="en-US" sz="2200" dirty="0">
                <a:solidFill>
                  <a:srgbClr val="0070C0"/>
                </a:solidFill>
              </a:rPr>
              <a:t> </a:t>
            </a:r>
            <a:r>
              <a:rPr lang="en-US" sz="2200" dirty="0"/>
              <a:t>to form an </a:t>
            </a:r>
            <a:r>
              <a:rPr lang="en-US" sz="2200" b="1" dirty="0"/>
              <a:t>ordinal</a:t>
            </a:r>
            <a:r>
              <a:rPr lang="en-MY" altLang="en-US" sz="2200" dirty="0"/>
              <a:t>,</a:t>
            </a:r>
            <a:r>
              <a:rPr lang="en-US" sz="2200" dirty="0"/>
              <a:t> </a:t>
            </a:r>
            <a:r>
              <a:rPr lang="en-US" sz="2200" b="1" dirty="0"/>
              <a:t>categorical </a:t>
            </a:r>
            <a:r>
              <a:rPr lang="en-US" sz="2200" dirty="0"/>
              <a:t>attribute</a:t>
            </a:r>
          </a:p>
          <a:p>
            <a:pPr lvl="1"/>
            <a:r>
              <a:rPr lang="en-US" sz="2200" b="1" dirty="0">
                <a:solidFill>
                  <a:srgbClr val="002060"/>
                </a:solidFill>
              </a:rPr>
              <a:t>Static</a:t>
            </a:r>
            <a:r>
              <a:rPr lang="en-US" sz="2200" dirty="0"/>
              <a:t> – discretize once at the beginning</a:t>
            </a:r>
          </a:p>
          <a:p>
            <a:pPr lvl="1"/>
            <a:r>
              <a:rPr lang="en-US" sz="2200" b="1" dirty="0">
                <a:solidFill>
                  <a:srgbClr val="002060"/>
                </a:solidFill>
              </a:rPr>
              <a:t>Dynamic</a:t>
            </a:r>
            <a:r>
              <a:rPr lang="en-US" sz="2200" dirty="0"/>
              <a:t> – ranges can be found by equal interval</a:t>
            </a:r>
            <a:r>
              <a:rPr lang="en-MY" altLang="en-US" sz="2200" dirty="0"/>
              <a:t>/width</a:t>
            </a:r>
            <a:r>
              <a:rPr lang="en-US" sz="2200" dirty="0"/>
              <a:t> bucketing</a:t>
            </a:r>
            <a:r>
              <a:rPr lang="en-MY" altLang="en-US" sz="2200" dirty="0"/>
              <a:t>/binning</a:t>
            </a:r>
            <a:r>
              <a:rPr lang="en-US" sz="2200" dirty="0"/>
              <a:t>, equal frequency bucketing (percentiles), or clustering </a:t>
            </a:r>
            <a:r>
              <a:rPr lang="en-MY" altLang="en-US" sz="2200" dirty="0"/>
              <a:t>(interval varies based on cluster)</a:t>
            </a:r>
            <a:r>
              <a:rPr lang="en-US" sz="2200" dirty="0"/>
              <a:t>.</a:t>
            </a:r>
          </a:p>
          <a:p>
            <a:r>
              <a:rPr lang="en-US" sz="2200" b="1" dirty="0"/>
              <a:t>Binary Decision</a:t>
            </a:r>
            <a:r>
              <a:rPr lang="en-US" sz="2200" dirty="0"/>
              <a:t>: (A &lt; v) or (A ≥ v)</a:t>
            </a:r>
          </a:p>
          <a:p>
            <a:pPr lvl="1"/>
            <a:r>
              <a:rPr lang="en-US" sz="2200" dirty="0"/>
              <a:t>consider all possible splits and finds the best </a:t>
            </a:r>
            <a:r>
              <a:rPr lang="en-US" sz="2200" dirty="0" smtClean="0"/>
              <a:t>cut</a:t>
            </a:r>
            <a:r>
              <a:rPr lang="en-MY" sz="2200" dirty="0"/>
              <a:t> </a:t>
            </a:r>
            <a:r>
              <a:rPr lang="en-MY" sz="2200" dirty="0" smtClean="0"/>
              <a:t>(what is v?)</a:t>
            </a:r>
            <a:endParaRPr lang="en-US" sz="2200" dirty="0"/>
          </a:p>
          <a:p>
            <a:pPr lvl="1"/>
            <a:r>
              <a:rPr lang="en-US" sz="2200" dirty="0"/>
              <a:t>can be more </a:t>
            </a:r>
            <a:r>
              <a:rPr lang="en-US" sz="2200" dirty="0" err="1">
                <a:solidFill>
                  <a:srgbClr val="FF0000"/>
                </a:solidFill>
              </a:rPr>
              <a:t>comput</a:t>
            </a:r>
            <a:r>
              <a:rPr lang="en-MY" altLang="en-US" sz="2200" dirty="0" err="1">
                <a:solidFill>
                  <a:srgbClr val="FF0000"/>
                </a:solidFill>
              </a:rPr>
              <a:t>ationally</a:t>
            </a:r>
            <a:r>
              <a:rPr lang="en-US" sz="2200" dirty="0">
                <a:solidFill>
                  <a:srgbClr val="FF0000"/>
                </a:solidFill>
              </a:rPr>
              <a:t> intensive</a:t>
            </a:r>
            <a:r>
              <a:rPr lang="en-MY" altLang="en-US" sz="2200" dirty="0"/>
              <a:t>.</a:t>
            </a:r>
          </a:p>
        </p:txBody>
      </p:sp>
      <p:sp>
        <p:nvSpPr>
          <p:cNvPr id="2" name="Title 1"/>
          <p:cNvSpPr>
            <a:spLocks noGrp="1"/>
          </p:cNvSpPr>
          <p:nvPr>
            <p:ph type="title"/>
          </p:nvPr>
        </p:nvSpPr>
        <p:spPr/>
        <p:txBody>
          <a:bodyPr/>
          <a:lstStyle/>
          <a:p>
            <a:r>
              <a:rPr lang="en-US" dirty="0"/>
              <a:t>Splitting Based on </a:t>
            </a:r>
            <a:r>
              <a:rPr lang="en-MY" altLang="en-US" dirty="0">
                <a:solidFill>
                  <a:srgbClr val="0070C0"/>
                </a:solidFill>
              </a:rPr>
              <a:t>Continuous</a:t>
            </a:r>
            <a:r>
              <a:rPr lang="en-MY" altLang="en-US" dirty="0"/>
              <a:t> </a:t>
            </a:r>
            <a:r>
              <a:rPr lang="en-US" dirty="0"/>
              <a:t>Attributes</a:t>
            </a:r>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graphicFrame>
        <p:nvGraphicFramePr>
          <p:cNvPr id="7" name="Object 6"/>
          <p:cNvGraphicFramePr/>
          <p:nvPr/>
        </p:nvGraphicFramePr>
        <p:xfrm>
          <a:off x="7332980" y="3598545"/>
          <a:ext cx="3905885" cy="2478405"/>
        </p:xfrm>
        <a:graphic>
          <a:graphicData uri="http://schemas.openxmlformats.org/presentationml/2006/ole">
            <mc:AlternateContent xmlns:mc="http://schemas.openxmlformats.org/markup-compatibility/2006">
              <mc:Choice xmlns:v="urn:schemas-microsoft-com:vml" Requires="v">
                <p:oleObj spid="_x0000_s19519" r:id="rId4" imgW="3657600" imgH="2476500" progId="Paint.Picture">
                  <p:embed/>
                </p:oleObj>
              </mc:Choice>
              <mc:Fallback>
                <p:oleObj r:id="rId4" imgW="3657600" imgH="2476500" progId="Paint.Picture">
                  <p:embed/>
                  <p:pic>
                    <p:nvPicPr>
                      <p:cNvPr id="0" name="Picture 7"/>
                      <p:cNvPicPr/>
                      <p:nvPr/>
                    </p:nvPicPr>
                    <p:blipFill>
                      <a:blip r:embed="rId5"/>
                      <a:stretch>
                        <a:fillRect/>
                      </a:stretch>
                    </p:blipFill>
                    <p:spPr>
                      <a:xfrm>
                        <a:off x="7332980" y="3598545"/>
                        <a:ext cx="3905885" cy="2478405"/>
                      </a:xfrm>
                      <a:prstGeom prst="rect">
                        <a:avLst/>
                      </a:prstGeom>
                    </p:spPr>
                  </p:pic>
                </p:oleObj>
              </mc:Fallback>
            </mc:AlternateContent>
          </a:graphicData>
        </a:graphic>
      </p:graphicFrame>
      <p:pic>
        <p:nvPicPr>
          <p:cNvPr id="9" name="Content Placeholder 8" descr="Binning_2"/>
          <p:cNvPicPr>
            <a:picLocks noGrp="1" noChangeAspect="1"/>
          </p:cNvPicPr>
          <p:nvPr>
            <p:ph sz="half" idx="2"/>
          </p:nvPr>
        </p:nvPicPr>
        <p:blipFill>
          <a:blip r:embed="rId6"/>
          <a:stretch>
            <a:fillRect/>
          </a:stretch>
        </p:blipFill>
        <p:spPr>
          <a:xfrm>
            <a:off x="6694805" y="1659255"/>
            <a:ext cx="5181600" cy="193929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Splitting Based on Continuous Attributes</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68</a:t>
            </a:fld>
            <a:endParaRPr lang="en-US" dirty="0"/>
          </a:p>
        </p:txBody>
      </p:sp>
      <p:graphicFrame>
        <p:nvGraphicFramePr>
          <p:cNvPr id="6" name="Content Placeholder 5"/>
          <p:cNvGraphicFramePr>
            <a:graphicFrameLocks noGrp="1" noChangeAspect="1"/>
          </p:cNvGraphicFramePr>
          <p:nvPr>
            <p:ph idx="1"/>
          </p:nvPr>
        </p:nvGraphicFramePr>
        <p:xfrm>
          <a:off x="1768475" y="1836420"/>
          <a:ext cx="8655685" cy="3910330"/>
        </p:xfrm>
        <a:graphic>
          <a:graphicData uri="http://schemas.openxmlformats.org/presentationml/2006/ole">
            <mc:AlternateContent xmlns:mc="http://schemas.openxmlformats.org/markup-compatibility/2006">
              <mc:Choice xmlns:v="urn:schemas-microsoft-com:vml" Requires="v">
                <p:oleObj spid="_x0000_s20543" r:id="rId3" imgW="6515100" imgH="2943225" progId="Paint.Picture">
                  <p:embed/>
                </p:oleObj>
              </mc:Choice>
              <mc:Fallback>
                <p:oleObj r:id="rId3" imgW="6515100" imgH="2943225" progId="Paint.Picture">
                  <p:embed/>
                  <p:pic>
                    <p:nvPicPr>
                      <p:cNvPr id="0" name="Picture 6"/>
                      <p:cNvPicPr/>
                      <p:nvPr/>
                    </p:nvPicPr>
                    <p:blipFill>
                      <a:blip r:embed="rId4"/>
                      <a:stretch>
                        <a:fillRect/>
                      </a:stretch>
                    </p:blipFill>
                    <p:spPr>
                      <a:xfrm>
                        <a:off x="1768475" y="1836420"/>
                        <a:ext cx="8655685" cy="3910330"/>
                      </a:xfrm>
                      <a:prstGeom prst="rect">
                        <a:avLst/>
                      </a:prstGeom>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dirty="0"/>
              <a:t>Determine </a:t>
            </a:r>
            <a:r>
              <a:rPr b="1" dirty="0"/>
              <a:t>how to split</a:t>
            </a:r>
            <a:r>
              <a:rPr dirty="0"/>
              <a:t> the records</a:t>
            </a:r>
            <a:r>
              <a:rPr lang="en-MY" dirty="0"/>
              <a:t>?</a:t>
            </a:r>
          </a:p>
          <a:p>
            <a:pPr lvl="1"/>
            <a:r>
              <a:rPr dirty="0"/>
              <a:t>How to specify the attribute test condition?</a:t>
            </a:r>
          </a:p>
          <a:p>
            <a:pPr lvl="1"/>
            <a:r>
              <a:rPr b="1" dirty="0">
                <a:solidFill>
                  <a:srgbClr val="FF0000"/>
                </a:solidFill>
              </a:rPr>
              <a:t>How to determine the best split?</a:t>
            </a:r>
          </a:p>
          <a:p>
            <a:pPr lvl="1"/>
            <a:endParaRPr dirty="0">
              <a:solidFill>
                <a:srgbClr val="FF0000"/>
              </a:solidFill>
            </a:endParaRPr>
          </a:p>
          <a:p>
            <a:pPr lvl="0"/>
            <a:r>
              <a:rPr dirty="0"/>
              <a:t>Determine </a:t>
            </a:r>
            <a:r>
              <a:rPr b="1" dirty="0"/>
              <a:t>when to stop </a:t>
            </a:r>
            <a:r>
              <a:rPr dirty="0"/>
              <a:t>splitting</a:t>
            </a:r>
            <a:r>
              <a:rPr lang="en-MY" dirty="0"/>
              <a:t>? </a:t>
            </a:r>
          </a:p>
          <a:p>
            <a:pPr lvl="1"/>
            <a:r>
              <a:rPr lang="en-MY" dirty="0">
                <a:sym typeface="+mn-ea"/>
              </a:rPr>
              <a:t>At what point do you decide to stop the tree-growing process? </a:t>
            </a:r>
          </a:p>
          <a:p>
            <a:pPr lvl="1"/>
            <a:r>
              <a:rPr lang="en-MY" dirty="0">
                <a:sym typeface="+mn-ea"/>
              </a:rPr>
              <a:t>(One might assume that all we need to is to allow the recursive steps play out all the way through to the end but this might prove counterproductive and might be fruitless.) </a:t>
            </a:r>
            <a:endParaRPr lang="en-MY" dirty="0"/>
          </a:p>
        </p:txBody>
      </p:sp>
      <p:sp>
        <p:nvSpPr>
          <p:cNvPr id="3" name="object 3"/>
          <p:cNvSpPr txBox="1">
            <a:spLocks noGrp="1"/>
          </p:cNvSpPr>
          <p:nvPr>
            <p:ph type="title"/>
          </p:nvPr>
        </p:nvSpPr>
        <p:spPr>
          <a:prstGeom prst="rect">
            <a:avLst/>
          </a:prstGeom>
        </p:spPr>
        <p:txBody>
          <a:bodyPr>
            <a:normAutofit/>
          </a:bodyPr>
          <a:lstStyle/>
          <a:p>
            <a:r>
              <a:rPr lang="en-MY"/>
              <a:t>Decision Tree Induction: Issues</a:t>
            </a:r>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Content Placeholder 32771" descr="flowchart"/>
          <p:cNvPicPr>
            <a:picLocks noGrp="1" noChangeAspect="1"/>
          </p:cNvPicPr>
          <p:nvPr>
            <p:ph sz="half" idx="2"/>
          </p:nvPr>
        </p:nvPicPr>
        <p:blipFill>
          <a:blip r:embed="rId2"/>
          <a:stretch>
            <a:fillRect/>
          </a:stretch>
        </p:blipFill>
        <p:spPr>
          <a:xfrm>
            <a:off x="6019800" y="2043430"/>
            <a:ext cx="5821045" cy="2770505"/>
          </a:xfrm>
        </p:spPr>
      </p:pic>
      <p:sp>
        <p:nvSpPr>
          <p:cNvPr id="32770" name="Title 32769"/>
          <p:cNvSpPr>
            <a:spLocks noGrp="1"/>
          </p:cNvSpPr>
          <p:nvPr>
            <p:ph type="title"/>
          </p:nvPr>
        </p:nvSpPr>
        <p:spPr/>
        <p:txBody>
          <a:bodyPr/>
          <a:lstStyle/>
          <a:p>
            <a:r>
              <a:rPr lang="en-US" altLang="zh-CN"/>
              <a:t>The problem</a:t>
            </a:r>
          </a:p>
        </p:txBody>
      </p:sp>
      <p:sp>
        <p:nvSpPr>
          <p:cNvPr id="32771" name="Text Placeholder 32770"/>
          <p:cNvSpPr>
            <a:spLocks noGrp="1"/>
          </p:cNvSpPr>
          <p:nvPr>
            <p:ph type="body" sz="half" idx="1"/>
          </p:nvPr>
        </p:nvSpPr>
        <p:spPr/>
        <p:txBody>
          <a:bodyPr/>
          <a:lstStyle/>
          <a:p>
            <a:r>
              <a:rPr lang="en-US" altLang="zh-CN"/>
              <a:t>Given a set of </a:t>
            </a:r>
            <a:r>
              <a:rPr lang="en-US" altLang="zh-CN">
                <a:solidFill>
                  <a:srgbClr val="0070C0"/>
                </a:solidFill>
              </a:rPr>
              <a:t>training </a:t>
            </a:r>
            <a:r>
              <a:rPr lang="en-US" altLang="zh-CN"/>
              <a:t>cases/objects and their attribute values, try to determine the </a:t>
            </a:r>
            <a:r>
              <a:rPr lang="en-US" altLang="zh-CN">
                <a:solidFill>
                  <a:srgbClr val="0070C0"/>
                </a:solidFill>
              </a:rPr>
              <a:t>target </a:t>
            </a:r>
            <a:r>
              <a:rPr lang="en-US" altLang="zh-CN"/>
              <a:t>attribute value </a:t>
            </a:r>
            <a:r>
              <a:rPr lang="en-MY" altLang="en-US"/>
              <a:t>(</a:t>
            </a:r>
            <a:r>
              <a:rPr lang="en-MY" altLang="en-US">
                <a:solidFill>
                  <a:srgbClr val="0070C0"/>
                </a:solidFill>
              </a:rPr>
              <a:t>class</a:t>
            </a:r>
            <a:r>
              <a:rPr lang="en-MY" altLang="en-US"/>
              <a:t>) </a:t>
            </a:r>
            <a:r>
              <a:rPr lang="en-US" altLang="zh-CN"/>
              <a:t>of new examples </a:t>
            </a:r>
            <a:r>
              <a:rPr lang="en-MY" altLang="en-US"/>
              <a:t>(</a:t>
            </a:r>
            <a:r>
              <a:rPr lang="en-MY" altLang="en-US">
                <a:solidFill>
                  <a:srgbClr val="0070C0"/>
                </a:solidFill>
              </a:rPr>
              <a:t>test </a:t>
            </a:r>
            <a:r>
              <a:rPr lang="en-MY" altLang="en-US"/>
              <a:t>case)</a:t>
            </a:r>
            <a:r>
              <a:rPr lang="en-US" altLang="zh-CN"/>
              <a:t>.</a:t>
            </a:r>
          </a:p>
          <a:p>
            <a:pPr lvl="1"/>
            <a:r>
              <a:rPr lang="en-US" altLang="zh-CN" b="1"/>
              <a:t>Classification</a:t>
            </a:r>
          </a:p>
          <a:p>
            <a:pPr lvl="1"/>
            <a:r>
              <a:rPr lang="en-US" altLang="zh-CN" b="1"/>
              <a:t>Prediction</a:t>
            </a:r>
            <a:endParaRPr lang="en-US" altLang="zh-CN"/>
          </a:p>
          <a:p>
            <a:endParaRPr lang="en-US" altLang="zh-CN" sz="2400"/>
          </a:p>
        </p:txBody>
      </p:sp>
      <p:sp>
        <p:nvSpPr>
          <p:cNvPr id="2" name="Slide Number Placeholder 1"/>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20204" pitchFamily="34" charset="0"/>
              </a:rPr>
              <a:t>7</a:t>
            </a:fld>
            <a:endParaRPr lang="zh-CN" altLang="en-US" dirty="0">
              <a:latin typeface="Arial" panose="020B0604020202020204" pitchFamily="34" charset="0"/>
            </a:endParaRPr>
          </a:p>
        </p:txBody>
      </p:sp>
      <p:sp>
        <p:nvSpPr>
          <p:cNvPr id="3" name="Footer Placeholder 2"/>
          <p:cNvSpPr>
            <a:spLocks noGrp="1"/>
          </p:cNvSpPr>
          <p:nvPr>
            <p:ph type="ftr" sz="quarter" idx="11"/>
          </p:nvPr>
        </p:nvSpPr>
        <p:spPr/>
        <p:txBody>
          <a:bodyPr/>
          <a:lstStyle/>
          <a:p>
            <a:pPr lvl="0">
              <a:buClr>
                <a:schemeClr val="bg1"/>
              </a:buClr>
            </a:pPr>
            <a:r>
              <a:rPr lang="zh-CN" altLang="en-US" dirty="0">
                <a:latin typeface="Arial" panose="020B0604020202020204" pitchFamily="34" charset="0"/>
              </a:rPr>
              <a:t>UECS3213 / UECS3453 Data Mining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9457"/>
          <p:cNvSpPr>
            <a:spLocks noGrp="1"/>
          </p:cNvSpPr>
          <p:nvPr>
            <p:ph type="title"/>
          </p:nvPr>
        </p:nvSpPr>
        <p:spPr/>
        <p:txBody>
          <a:bodyPr>
            <a:normAutofit/>
          </a:bodyPr>
          <a:lstStyle/>
          <a:p>
            <a:r>
              <a:rPr lang="en-US" altLang="zh-CN"/>
              <a:t>How to determine the best split?</a:t>
            </a:r>
            <a:br>
              <a:rPr lang="en-US" altLang="zh-CN"/>
            </a:br>
            <a:r>
              <a:rPr lang="en-US" altLang="zh-CN"/>
              <a:t>Principle Criterion</a:t>
            </a:r>
          </a:p>
        </p:txBody>
      </p:sp>
      <p:sp>
        <p:nvSpPr>
          <p:cNvPr id="19459" name="Text Placeholder 19458"/>
          <p:cNvSpPr>
            <a:spLocks noGrp="1"/>
          </p:cNvSpPr>
          <p:nvPr>
            <p:ph type="body" idx="1"/>
          </p:nvPr>
        </p:nvSpPr>
        <p:spPr/>
        <p:txBody>
          <a:bodyPr/>
          <a:lstStyle/>
          <a:p>
            <a:r>
              <a:rPr lang="en-US" altLang="zh-CN"/>
              <a:t>Selection of an attribute to test at each node - choosing </a:t>
            </a:r>
            <a:r>
              <a:rPr lang="en-US" altLang="zh-CN" b="1"/>
              <a:t>the most useful attribute </a:t>
            </a:r>
            <a:r>
              <a:rPr lang="en-US" altLang="zh-CN"/>
              <a:t>for classifying examples. </a:t>
            </a:r>
          </a:p>
          <a:p>
            <a:endParaRPr lang="en-US" altLang="zh-CN" b="1"/>
          </a:p>
          <a:p>
            <a:r>
              <a:rPr lang="en-MY" altLang="en-US" b="1"/>
              <a:t>I</a:t>
            </a:r>
            <a:r>
              <a:rPr lang="en-US" altLang="zh-CN" b="1"/>
              <a:t>nformation gain </a:t>
            </a:r>
            <a:r>
              <a:rPr lang="en-MY" altLang="en-US" b="1"/>
              <a:t>/ Impurity</a:t>
            </a:r>
            <a:endParaRPr lang="en-US" altLang="zh-CN"/>
          </a:p>
          <a:p>
            <a:pPr lvl="1"/>
            <a:r>
              <a:rPr lang="en-MY" altLang="en-US"/>
              <a:t>M</a:t>
            </a:r>
            <a:r>
              <a:rPr lang="en-US" altLang="zh-CN"/>
              <a:t>easures how well a given attribute separates the training examples according to their target classification</a:t>
            </a:r>
          </a:p>
          <a:p>
            <a:pPr lvl="1"/>
            <a:r>
              <a:rPr lang="en-US" altLang="zh-CN"/>
              <a:t>This measure is used to select among the candidate attributes at each step while growing the tree</a:t>
            </a:r>
          </a:p>
        </p:txBody>
      </p:sp>
      <p:sp>
        <p:nvSpPr>
          <p:cNvPr id="2" name="Slide Number Placeholder 1"/>
          <p:cNvSpPr>
            <a:spLocks noGrp="1"/>
          </p:cNvSpPr>
          <p:nvPr>
            <p:ph type="sldNum" sz="quarter" idx="12"/>
          </p:nvPr>
        </p:nvSpPr>
        <p:spPr/>
        <p:txBody>
          <a:bodyPr/>
          <a:lstStyle/>
          <a:p>
            <a:fld id="{E8366257-D7B9-47E0-9D98-9493A294C6AB}" type="slidenum">
              <a:rPr lang="en-US" smtClean="0"/>
              <a:t>70</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How to determine the best split?</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71</a:t>
            </a:fld>
            <a:endParaRPr lang="en-US" dirty="0"/>
          </a:p>
        </p:txBody>
      </p:sp>
      <p:graphicFrame>
        <p:nvGraphicFramePr>
          <p:cNvPr id="6" name="Content Placeholder 5"/>
          <p:cNvGraphicFramePr>
            <a:graphicFrameLocks noGrp="1" noChangeAspect="1"/>
          </p:cNvGraphicFramePr>
          <p:nvPr>
            <p:ph idx="1"/>
          </p:nvPr>
        </p:nvGraphicFramePr>
        <p:xfrm>
          <a:off x="976630" y="1691005"/>
          <a:ext cx="10097135" cy="4457065"/>
        </p:xfrm>
        <a:graphic>
          <a:graphicData uri="http://schemas.openxmlformats.org/presentationml/2006/ole">
            <mc:AlternateContent xmlns:mc="http://schemas.openxmlformats.org/markup-compatibility/2006">
              <mc:Choice xmlns:v="urn:schemas-microsoft-com:vml" Requires="v">
                <p:oleObj spid="_x0000_s21567" r:id="rId3" imgW="7458075" imgH="3733800" progId="Paint.Picture">
                  <p:embed/>
                </p:oleObj>
              </mc:Choice>
              <mc:Fallback>
                <p:oleObj r:id="rId3" imgW="7458075" imgH="3733800" progId="Paint.Picture">
                  <p:embed/>
                  <p:pic>
                    <p:nvPicPr>
                      <p:cNvPr id="0" name="Picture 6"/>
                      <p:cNvPicPr/>
                      <p:nvPr/>
                    </p:nvPicPr>
                    <p:blipFill>
                      <a:blip r:embed="rId4"/>
                      <a:stretch>
                        <a:fillRect/>
                      </a:stretch>
                    </p:blipFill>
                    <p:spPr>
                      <a:xfrm>
                        <a:off x="976630" y="1691005"/>
                        <a:ext cx="10097135" cy="4457065"/>
                      </a:xfrm>
                      <a:prstGeom prst="rect">
                        <a:avLst/>
                      </a:prstGeom>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sym typeface="+mn-ea"/>
              </a:rPr>
              <a:t>How to determine the best split?</a:t>
            </a:r>
            <a:endParaRPr lang="en-US"/>
          </a:p>
        </p:txBody>
      </p:sp>
      <p:sp>
        <p:nvSpPr>
          <p:cNvPr id="3" name="Content Placeholder 2"/>
          <p:cNvSpPr>
            <a:spLocks noGrp="1"/>
          </p:cNvSpPr>
          <p:nvPr>
            <p:ph idx="1"/>
          </p:nvPr>
        </p:nvSpPr>
        <p:spPr/>
        <p:txBody>
          <a:bodyPr/>
          <a:lstStyle/>
          <a:p>
            <a:r>
              <a:rPr lang="en-US" b="1" dirty="0">
                <a:solidFill>
                  <a:srgbClr val="FF0000"/>
                </a:solidFill>
              </a:rPr>
              <a:t>Greedy</a:t>
            </a:r>
            <a:r>
              <a:rPr lang="en-US" b="1" dirty="0"/>
              <a:t> approach</a:t>
            </a:r>
            <a:r>
              <a:rPr lang="en-US" dirty="0"/>
              <a:t>:</a:t>
            </a:r>
          </a:p>
          <a:p>
            <a:pPr lvl="1"/>
            <a:r>
              <a:rPr lang="en-US" dirty="0"/>
              <a:t>Nodes with </a:t>
            </a:r>
            <a:r>
              <a:rPr lang="en-US" b="1" dirty="0"/>
              <a:t>homogeneous </a:t>
            </a:r>
            <a:r>
              <a:rPr lang="en-US" dirty="0"/>
              <a:t>class distribution are preferred </a:t>
            </a:r>
            <a:r>
              <a:rPr lang="en-MY" altLang="en-US" dirty="0"/>
              <a:t>(most or all the of the samples belongs to one class)</a:t>
            </a:r>
            <a:endParaRPr lang="en-US" dirty="0"/>
          </a:p>
          <a:p>
            <a:pPr lvl="1"/>
            <a:r>
              <a:rPr lang="en-US" dirty="0"/>
              <a:t>Need a measure of node </a:t>
            </a:r>
            <a:r>
              <a:rPr lang="en-US" b="1" dirty="0">
                <a:solidFill>
                  <a:srgbClr val="FF0000"/>
                </a:solidFill>
              </a:rPr>
              <a:t>impurity</a:t>
            </a:r>
            <a:r>
              <a:rPr lang="en-US" dirty="0"/>
              <a:t>:</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72</a:t>
            </a:fld>
            <a:endParaRPr lang="en-US" dirty="0"/>
          </a:p>
        </p:txBody>
      </p:sp>
      <p:graphicFrame>
        <p:nvGraphicFramePr>
          <p:cNvPr id="6" name="Object 5"/>
          <p:cNvGraphicFramePr/>
          <p:nvPr/>
        </p:nvGraphicFramePr>
        <p:xfrm>
          <a:off x="2248535" y="3571875"/>
          <a:ext cx="6584950" cy="2205990"/>
        </p:xfrm>
        <a:graphic>
          <a:graphicData uri="http://schemas.openxmlformats.org/presentationml/2006/ole">
            <mc:AlternateContent xmlns:mc="http://schemas.openxmlformats.org/markup-compatibility/2006">
              <mc:Choice xmlns:v="urn:schemas-microsoft-com:vml" Requires="v">
                <p:oleObj spid="_x0000_s22591" r:id="rId3" imgW="5553075" imgH="1857375" progId="Paint.Picture">
                  <p:embed/>
                </p:oleObj>
              </mc:Choice>
              <mc:Fallback>
                <p:oleObj r:id="rId3" imgW="5553075" imgH="1857375" progId="Paint.Picture">
                  <p:embed/>
                  <p:pic>
                    <p:nvPicPr>
                      <p:cNvPr id="0" name="Picture 6"/>
                      <p:cNvPicPr/>
                      <p:nvPr/>
                    </p:nvPicPr>
                    <p:blipFill>
                      <a:blip r:embed="rId4"/>
                      <a:stretch>
                        <a:fillRect/>
                      </a:stretch>
                    </p:blipFill>
                    <p:spPr>
                      <a:xfrm>
                        <a:off x="2248535" y="3571875"/>
                        <a:ext cx="6584950" cy="2205990"/>
                      </a:xfrm>
                      <a:prstGeom prst="rect">
                        <a:avLst/>
                      </a:prstGeom>
                    </p:spPr>
                  </p:pic>
                </p:oleObj>
              </mc:Fallback>
            </mc:AlternateContent>
          </a:graphicData>
        </a:graphic>
      </p:graphicFrame>
      <p:sp>
        <p:nvSpPr>
          <p:cNvPr id="8" name="Rounded Rectangle 7"/>
          <p:cNvSpPr/>
          <p:nvPr/>
        </p:nvSpPr>
        <p:spPr>
          <a:xfrm>
            <a:off x="6164580" y="3442335"/>
            <a:ext cx="2668270" cy="231394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MY" altLang="en-US"/>
              <a:t>Measure of Node Impurity</a:t>
            </a:r>
          </a:p>
        </p:txBody>
      </p:sp>
      <p:sp>
        <p:nvSpPr>
          <p:cNvPr id="5" name="Content Placeholder 4"/>
          <p:cNvSpPr>
            <a:spLocks noGrp="1"/>
          </p:cNvSpPr>
          <p:nvPr>
            <p:ph idx="1"/>
          </p:nvPr>
        </p:nvSpPr>
        <p:spPr/>
        <p:txBody>
          <a:bodyPr/>
          <a:lstStyle/>
          <a:p>
            <a:r>
              <a:rPr b="1" dirty="0" err="1"/>
              <a:t>Gini</a:t>
            </a:r>
            <a:r>
              <a:rPr b="1" dirty="0"/>
              <a:t> Index</a:t>
            </a:r>
            <a:r>
              <a:rPr dirty="0"/>
              <a:t> </a:t>
            </a:r>
            <a:r>
              <a:rPr lang="en-MY" dirty="0"/>
              <a:t>- used in the CART algorithm</a:t>
            </a:r>
          </a:p>
          <a:p>
            <a:r>
              <a:rPr b="1" dirty="0"/>
              <a:t>Entropy</a:t>
            </a:r>
          </a:p>
          <a:p>
            <a:r>
              <a:rPr b="1" dirty="0"/>
              <a:t>Gain ratio </a:t>
            </a:r>
            <a:r>
              <a:rPr dirty="0"/>
              <a:t>- used in the C4.5 algorithm </a:t>
            </a:r>
          </a:p>
          <a:p>
            <a:r>
              <a:rPr b="1" dirty="0"/>
              <a:t>Information gain</a:t>
            </a:r>
            <a:r>
              <a:rPr dirty="0"/>
              <a:t> - used in the ID3 algorithm </a:t>
            </a:r>
          </a:p>
          <a:p>
            <a:r>
              <a:rPr b="1" dirty="0"/>
              <a:t>Misclassification error</a:t>
            </a:r>
          </a:p>
          <a:p>
            <a:endParaRPr lang="en-US" dirty="0"/>
          </a:p>
        </p:txBody>
      </p:sp>
      <p:sp>
        <p:nvSpPr>
          <p:cNvPr id="6" name="Slide Number Placeholder 5"/>
          <p:cNvSpPr>
            <a:spLocks noGrp="1"/>
          </p:cNvSpPr>
          <p:nvPr>
            <p:ph type="sldNum" sz="quarter" idx="12"/>
          </p:nvPr>
        </p:nvSpPr>
        <p:spPr/>
        <p:txBody>
          <a:bodyPr/>
          <a:lstStyle/>
          <a:p>
            <a:r>
              <a:rPr lang="en-US"/>
              <a:t>*</a:t>
            </a:r>
            <a:endParaRPr lang="en-US" dirty="0"/>
          </a:p>
        </p:txBody>
      </p:sp>
      <p:sp>
        <p:nvSpPr>
          <p:cNvPr id="7" name="Footer Placeholder 6"/>
          <p:cNvSpPr>
            <a:spLocks noGrp="1"/>
          </p:cNvSpPr>
          <p:nvPr>
            <p:ph type="ftr" sz="quarter" idx="11"/>
          </p:nvPr>
        </p:nvSpPr>
        <p:spPr/>
        <p:txBody>
          <a:bodyPr/>
          <a:lstStyle/>
          <a:p>
            <a:r>
              <a:rPr lang="en-US"/>
              <a:t>UECS3213 / UECS3453 Data Mining</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p:nvPr/>
        </p:nvGraphicFramePr>
        <p:xfrm>
          <a:off x="6372860" y="2305685"/>
          <a:ext cx="5633720" cy="810260"/>
        </p:xfrm>
        <a:graphic>
          <a:graphicData uri="http://schemas.openxmlformats.org/presentationml/2006/ole">
            <mc:AlternateContent xmlns:mc="http://schemas.openxmlformats.org/markup-compatibility/2006">
              <mc:Choice xmlns:v="urn:schemas-microsoft-com:vml" Requires="v">
                <p:oleObj spid="_x0000_s23675" r:id="rId3" imgW="5629275" imgH="809625" progId="Paint.Picture">
                  <p:embed/>
                </p:oleObj>
              </mc:Choice>
              <mc:Fallback>
                <p:oleObj r:id="rId3" imgW="5629275" imgH="809625" progId="Paint.Picture">
                  <p:embed/>
                  <p:pic>
                    <p:nvPicPr>
                      <p:cNvPr id="0" name="Picture 8"/>
                      <p:cNvPicPr/>
                      <p:nvPr/>
                    </p:nvPicPr>
                    <p:blipFill>
                      <a:blip r:embed="rId4"/>
                      <a:stretch>
                        <a:fillRect/>
                      </a:stretch>
                    </p:blipFill>
                    <p:spPr>
                      <a:xfrm>
                        <a:off x="6372860" y="2305685"/>
                        <a:ext cx="5633720" cy="81026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MY" altLang="en-US"/>
              <a:t>Measure of Impurity: </a:t>
            </a:r>
            <a:r>
              <a:rPr lang="en-MY" altLang="en-US" b="1"/>
              <a:t>GINI </a:t>
            </a:r>
          </a:p>
        </p:txBody>
      </p:sp>
      <p:sp>
        <p:nvSpPr>
          <p:cNvPr id="3" name="Content Placeholder 2"/>
          <p:cNvSpPr>
            <a:spLocks noGrp="1"/>
          </p:cNvSpPr>
          <p:nvPr>
            <p:ph idx="1"/>
          </p:nvPr>
        </p:nvSpPr>
        <p:spPr/>
        <p:txBody>
          <a:bodyPr>
            <a:normAutofit lnSpcReduction="10000"/>
          </a:bodyPr>
          <a:lstStyle/>
          <a:p>
            <a:r>
              <a:rPr lang="en-US" b="1" dirty="0" err="1">
                <a:solidFill>
                  <a:srgbClr val="14233E"/>
                </a:solidFill>
              </a:rPr>
              <a:t>Gini</a:t>
            </a:r>
            <a:r>
              <a:rPr lang="en-US" b="1" dirty="0">
                <a:solidFill>
                  <a:srgbClr val="14233E"/>
                </a:solidFill>
              </a:rPr>
              <a:t> Index</a:t>
            </a:r>
            <a:r>
              <a:rPr lang="en-US" dirty="0">
                <a:solidFill>
                  <a:srgbClr val="14233E"/>
                </a:solidFill>
              </a:rPr>
              <a:t> </a:t>
            </a:r>
            <a:r>
              <a:rPr lang="en-US" dirty="0"/>
              <a:t>for a given node </a:t>
            </a:r>
            <a:r>
              <a:rPr lang="en-US" i="1" dirty="0"/>
              <a:t>t</a:t>
            </a:r>
            <a:r>
              <a:rPr lang="en-US" dirty="0"/>
              <a:t>:</a:t>
            </a:r>
          </a:p>
          <a:p>
            <a:endParaRPr lang="en-US" dirty="0"/>
          </a:p>
          <a:p>
            <a:endParaRPr lang="en-US" dirty="0"/>
          </a:p>
          <a:p>
            <a:pPr marL="457200" lvl="1" indent="0">
              <a:buNone/>
            </a:pPr>
            <a:r>
              <a:rPr lang="en-US" dirty="0"/>
              <a:t>(NOTE: p( </a:t>
            </a:r>
            <a:r>
              <a:rPr lang="en-US" i="1" dirty="0" err="1"/>
              <a:t>j</a:t>
            </a:r>
            <a:r>
              <a:rPr lang="en-US" dirty="0" err="1"/>
              <a:t>|</a:t>
            </a:r>
            <a:r>
              <a:rPr lang="en-US" i="1" dirty="0" err="1"/>
              <a:t>t</a:t>
            </a:r>
            <a:r>
              <a:rPr lang="en-US" dirty="0"/>
              <a:t>) is the relative frequency of class</a:t>
            </a:r>
            <a:r>
              <a:rPr lang="en-US" i="1" dirty="0"/>
              <a:t> j </a:t>
            </a:r>
            <a:r>
              <a:rPr lang="en-US" dirty="0"/>
              <a:t>at node </a:t>
            </a:r>
            <a:r>
              <a:rPr lang="en-US" i="1" dirty="0"/>
              <a:t>t</a:t>
            </a:r>
            <a:r>
              <a:rPr lang="en-US" dirty="0"/>
              <a:t>)</a:t>
            </a:r>
          </a:p>
          <a:p>
            <a:pPr lvl="0"/>
            <a:r>
              <a:rPr lang="en-MY" dirty="0">
                <a:sym typeface="+mn-ea"/>
              </a:rPr>
              <a:t>The </a:t>
            </a:r>
            <a:r>
              <a:rPr lang="en-MY" dirty="0" smtClean="0">
                <a:solidFill>
                  <a:srgbClr val="FF0000"/>
                </a:solidFill>
                <a:sym typeface="+mn-ea"/>
              </a:rPr>
              <a:t>lower </a:t>
            </a:r>
            <a:r>
              <a:rPr lang="en-MY" dirty="0" smtClean="0">
                <a:sym typeface="+mn-ea"/>
              </a:rPr>
              <a:t>the </a:t>
            </a:r>
            <a:r>
              <a:rPr lang="en-MY" dirty="0">
                <a:solidFill>
                  <a:srgbClr val="FF0000"/>
                </a:solidFill>
                <a:sym typeface="+mn-ea"/>
              </a:rPr>
              <a:t>better</a:t>
            </a:r>
            <a:r>
              <a:rPr lang="en-MY" dirty="0">
                <a:sym typeface="+mn-ea"/>
              </a:rPr>
              <a:t>:</a:t>
            </a:r>
            <a:endParaRPr lang="en-US" dirty="0"/>
          </a:p>
          <a:p>
            <a:pPr lvl="1"/>
            <a:r>
              <a:rPr lang="en-US" b="1" dirty="0"/>
              <a:t>Maximum </a:t>
            </a:r>
            <a:r>
              <a:rPr lang="en-US" dirty="0"/>
              <a:t>(1 - 1/</a:t>
            </a:r>
            <a:r>
              <a:rPr lang="en-US" dirty="0" err="1"/>
              <a:t>n</a:t>
            </a:r>
            <a:r>
              <a:rPr lang="en-US" baseline="-25000" dirty="0" err="1"/>
              <a:t>c</a:t>
            </a:r>
            <a:r>
              <a:rPr lang="en-US" dirty="0"/>
              <a:t>) when records are equally distributed among all classes, implying least interesting </a:t>
            </a:r>
            <a:r>
              <a:rPr lang="en-US" dirty="0" err="1"/>
              <a:t>informatio</a:t>
            </a:r>
            <a:r>
              <a:rPr lang="en-MY" altLang="en-US" dirty="0"/>
              <a:t>n (least information gain, </a:t>
            </a:r>
            <a:r>
              <a:rPr lang="en-MY" altLang="en-US" dirty="0">
                <a:solidFill>
                  <a:srgbClr val="FF0000"/>
                </a:solidFill>
              </a:rPr>
              <a:t>highest impurity</a:t>
            </a:r>
            <a:r>
              <a:rPr lang="en-MY" altLang="en-US" dirty="0"/>
              <a:t>).</a:t>
            </a:r>
          </a:p>
          <a:p>
            <a:pPr lvl="1"/>
            <a:r>
              <a:rPr lang="en-US" b="1" dirty="0"/>
              <a:t>Minimum </a:t>
            </a:r>
            <a:r>
              <a:rPr lang="en-US" dirty="0"/>
              <a:t>(0.0) when </a:t>
            </a:r>
            <a:r>
              <a:rPr lang="en-US" dirty="0">
                <a:solidFill>
                  <a:srgbClr val="0070C0"/>
                </a:solidFill>
              </a:rPr>
              <a:t>all records belong to one class</a:t>
            </a:r>
            <a:r>
              <a:rPr lang="en-US" dirty="0"/>
              <a:t>, implying most interesting information </a:t>
            </a:r>
            <a:r>
              <a:rPr lang="en-MY" altLang="en-US" dirty="0"/>
              <a:t>(</a:t>
            </a:r>
            <a:r>
              <a:rPr lang="en-MY" altLang="en-US" dirty="0">
                <a:solidFill>
                  <a:srgbClr val="0070C0"/>
                </a:solidFill>
              </a:rPr>
              <a:t>most information gain</a:t>
            </a:r>
            <a:r>
              <a:rPr lang="en-MY" altLang="en-US" dirty="0"/>
              <a:t>, least impurity).</a:t>
            </a:r>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graphicFrame>
        <p:nvGraphicFramePr>
          <p:cNvPr id="6" name="Object 5"/>
          <p:cNvGraphicFramePr/>
          <p:nvPr/>
        </p:nvGraphicFramePr>
        <p:xfrm>
          <a:off x="2778760" y="2467610"/>
          <a:ext cx="3219450" cy="744855"/>
        </p:xfrm>
        <a:graphic>
          <a:graphicData uri="http://schemas.openxmlformats.org/presentationml/2006/ole">
            <mc:AlternateContent xmlns:mc="http://schemas.openxmlformats.org/markup-compatibility/2006">
              <mc:Choice xmlns:v="urn:schemas-microsoft-com:vml" Requires="v">
                <p:oleObj spid="_x0000_s23676" r:id="rId5" imgW="2914650" imgH="714375" progId="Paint.Picture">
                  <p:embed/>
                </p:oleObj>
              </mc:Choice>
              <mc:Fallback>
                <p:oleObj r:id="rId5" imgW="2914650" imgH="714375" progId="Paint.Picture">
                  <p:embed/>
                  <p:pic>
                    <p:nvPicPr>
                      <p:cNvPr id="0" name="Picture 6"/>
                      <p:cNvPicPr/>
                      <p:nvPr/>
                    </p:nvPicPr>
                    <p:blipFill>
                      <a:blip r:embed="rId6"/>
                      <a:stretch>
                        <a:fillRect/>
                      </a:stretch>
                    </p:blipFill>
                    <p:spPr>
                      <a:xfrm>
                        <a:off x="2778760" y="2467610"/>
                        <a:ext cx="3219450" cy="744855"/>
                      </a:xfrm>
                      <a:prstGeom prst="rect">
                        <a:avLst/>
                      </a:prstGeom>
                    </p:spPr>
                  </p:pic>
                </p:oleObj>
              </mc:Fallback>
            </mc:AlternateContent>
          </a:graphicData>
        </a:graphic>
      </p:graphicFrame>
      <p:cxnSp>
        <p:nvCxnSpPr>
          <p:cNvPr id="10" name="Straight Arrow Connector 9"/>
          <p:cNvCxnSpPr/>
          <p:nvPr/>
        </p:nvCxnSpPr>
        <p:spPr>
          <a:xfrm>
            <a:off x="7085330" y="1812290"/>
            <a:ext cx="0" cy="5588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a:sym typeface="+mn-ea"/>
              </a:rPr>
              <a:t>Example for Computing GINI Index</a:t>
            </a:r>
            <a:endParaRPr lang="en-MY"/>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75</a:t>
            </a:fld>
            <a:endParaRPr lang="en-US" dirty="0"/>
          </a:p>
        </p:txBody>
      </p:sp>
      <p:graphicFrame>
        <p:nvGraphicFramePr>
          <p:cNvPr id="6" name="Content Placeholder 5"/>
          <p:cNvGraphicFramePr>
            <a:graphicFrameLocks noGrp="1" noChangeAspect="1"/>
          </p:cNvGraphicFramePr>
          <p:nvPr>
            <p:ph idx="1"/>
          </p:nvPr>
        </p:nvGraphicFramePr>
        <p:xfrm>
          <a:off x="2846070" y="1825625"/>
          <a:ext cx="6498590" cy="4351655"/>
        </p:xfrm>
        <a:graphic>
          <a:graphicData uri="http://schemas.openxmlformats.org/presentationml/2006/ole">
            <mc:AlternateContent xmlns:mc="http://schemas.openxmlformats.org/markup-compatibility/2006">
              <mc:Choice xmlns:v="urn:schemas-microsoft-com:vml" Requires="v">
                <p:oleObj spid="_x0000_s24639" r:id="rId4" imgW="6515100" imgH="4362450" progId="Paint.Picture">
                  <p:embed/>
                </p:oleObj>
              </mc:Choice>
              <mc:Fallback>
                <p:oleObj r:id="rId4" imgW="6515100" imgH="4362450" progId="Paint.Picture">
                  <p:embed/>
                  <p:pic>
                    <p:nvPicPr>
                      <p:cNvPr id="0" name="Picture 6"/>
                      <p:cNvPicPr/>
                      <p:nvPr/>
                    </p:nvPicPr>
                    <p:blipFill>
                      <a:blip r:embed="rId5"/>
                      <a:stretch>
                        <a:fillRect/>
                      </a:stretch>
                    </p:blipFill>
                    <p:spPr>
                      <a:xfrm>
                        <a:off x="2846070" y="1825625"/>
                        <a:ext cx="6498590" cy="4351655"/>
                      </a:xfrm>
                      <a:prstGeom prst="rect">
                        <a:avLst/>
                      </a:prstGeom>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a:solidFill>
                  <a:srgbClr val="0070C0"/>
                </a:solidFill>
              </a:rPr>
              <a:t>Binary</a:t>
            </a:r>
            <a:r>
              <a:rPr lang="en-MY" altLang="en-US" dirty="0"/>
              <a:t> Target Variable: Worked out Example</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11" name="Content Placeholder 10"/>
          <p:cNvSpPr>
            <a:spLocks noGrp="1"/>
          </p:cNvSpPr>
          <p:nvPr>
            <p:ph sz="half" idx="2"/>
          </p:nvPr>
        </p:nvSpPr>
        <p:spPr/>
        <p:txBody>
          <a:bodyPr/>
          <a:lstStyle/>
          <a:p>
            <a:r>
              <a:rPr lang="en-US"/>
              <a:t>Consider an example where target variable is </a:t>
            </a:r>
            <a:r>
              <a:rPr lang="en-US">
                <a:solidFill>
                  <a:srgbClr val="FF0000"/>
                </a:solidFill>
              </a:rPr>
              <a:t>binary</a:t>
            </a:r>
          </a:p>
        </p:txBody>
      </p:sp>
      <p:sp>
        <p:nvSpPr>
          <p:cNvPr id="5" name="Slide Number Placeholder 4"/>
          <p:cNvSpPr>
            <a:spLocks noGrp="1"/>
          </p:cNvSpPr>
          <p:nvPr>
            <p:ph type="sldNum" sz="quarter" idx="12"/>
          </p:nvPr>
        </p:nvSpPr>
        <p:spPr/>
        <p:txBody>
          <a:bodyPr/>
          <a:lstStyle/>
          <a:p>
            <a:fld id="{E8366257-D7B9-47E0-9D98-9493A294C6AB}" type="slidenum">
              <a:rPr lang="en-US" smtClean="0"/>
              <a:t>76</a:t>
            </a:fld>
            <a:endParaRPr lang="en-US" dirty="0"/>
          </a:p>
        </p:txBody>
      </p:sp>
      <p:graphicFrame>
        <p:nvGraphicFramePr>
          <p:cNvPr id="9" name="Content Placeholder 8"/>
          <p:cNvGraphicFramePr>
            <a:graphicFrameLocks noGrp="1" noChangeAspect="1"/>
          </p:cNvGraphicFramePr>
          <p:nvPr>
            <p:ph sz="half" idx="1"/>
          </p:nvPr>
        </p:nvGraphicFramePr>
        <p:xfrm>
          <a:off x="1340659" y="1468438"/>
          <a:ext cx="4074303" cy="4590120"/>
        </p:xfrm>
        <a:graphic>
          <a:graphicData uri="http://schemas.openxmlformats.org/presentationml/2006/ole">
            <mc:AlternateContent xmlns:mc="http://schemas.openxmlformats.org/markup-compatibility/2006">
              <mc:Choice xmlns:v="urn:schemas-microsoft-com:vml" Requires="v">
                <p:oleObj spid="_x0000_s25663" r:id="rId3" imgW="3086100" imgH="3476625" progId="Paint.Picture">
                  <p:embed/>
                </p:oleObj>
              </mc:Choice>
              <mc:Fallback>
                <p:oleObj r:id="rId3" imgW="3086100" imgH="3476625" progId="Paint.Picture">
                  <p:embed/>
                  <p:pic>
                    <p:nvPicPr>
                      <p:cNvPr id="0" name="Picture 9"/>
                      <p:cNvPicPr/>
                      <p:nvPr/>
                    </p:nvPicPr>
                    <p:blipFill>
                      <a:blip r:embed="rId4"/>
                      <a:stretch>
                        <a:fillRect/>
                      </a:stretch>
                    </p:blipFill>
                    <p:spPr>
                      <a:xfrm>
                        <a:off x="1340659" y="1468438"/>
                        <a:ext cx="4074303" cy="4590120"/>
                      </a:xfrm>
                      <a:prstGeom prst="rect">
                        <a:avLst/>
                      </a:prstGeom>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Nominal</a:t>
            </a:r>
            <a:r>
              <a:rPr lang="en-US" dirty="0"/>
              <a:t> Target Variable: Worked out Example</a:t>
            </a:r>
          </a:p>
        </p:txBody>
      </p:sp>
      <p:sp>
        <p:nvSpPr>
          <p:cNvPr id="6" name="Content Placeholder 5"/>
          <p:cNvSpPr>
            <a:spLocks noGrp="1"/>
          </p:cNvSpPr>
          <p:nvPr>
            <p:ph sz="half" idx="1"/>
          </p:nvPr>
        </p:nvSpPr>
        <p:spPr/>
        <p:txBody>
          <a:bodyPr>
            <a:normAutofit lnSpcReduction="10000"/>
          </a:bodyPr>
          <a:lstStyle/>
          <a:p>
            <a:r>
              <a:rPr lang="en-US" dirty="0"/>
              <a:t>When target variable is </a:t>
            </a:r>
            <a:r>
              <a:rPr lang="en-US" dirty="0">
                <a:solidFill>
                  <a:srgbClr val="0070C0"/>
                </a:solidFill>
              </a:rPr>
              <a:t>nominal</a:t>
            </a:r>
            <a:r>
              <a:rPr lang="en-US" dirty="0"/>
              <a:t> variable with different levels</a:t>
            </a:r>
            <a:r>
              <a:rPr lang="en-MY" altLang="en-US" dirty="0"/>
              <a:t>.</a:t>
            </a:r>
          </a:p>
          <a:p>
            <a:r>
              <a:rPr lang="en-MY" altLang="en-US" dirty="0"/>
              <a:t>In India, there are number of different cuisines available and people have different food preferences. </a:t>
            </a:r>
          </a:p>
          <a:p>
            <a:r>
              <a:rPr lang="en-MY" altLang="en-US" dirty="0"/>
              <a:t>We have considered a few options and the table </a:t>
            </a:r>
            <a:r>
              <a:rPr lang="en-MY" altLang="en-US" dirty="0" smtClean="0"/>
              <a:t>below shows </a:t>
            </a:r>
            <a:r>
              <a:rPr lang="en-MY" altLang="en-US" dirty="0"/>
              <a:t>proportion of people with their food preferences.</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77</a:t>
            </a:fld>
            <a:endParaRPr lang="en-US" dirty="0"/>
          </a:p>
        </p:txBody>
      </p:sp>
      <p:graphicFrame>
        <p:nvGraphicFramePr>
          <p:cNvPr id="11" name="Content Placeholder 10"/>
          <p:cNvGraphicFramePr>
            <a:graphicFrameLocks noGrp="1" noChangeAspect="1"/>
          </p:cNvGraphicFramePr>
          <p:nvPr>
            <p:ph sz="half" idx="2"/>
          </p:nvPr>
        </p:nvGraphicFramePr>
        <p:xfrm>
          <a:off x="7333615" y="1691005"/>
          <a:ext cx="3088005" cy="2295525"/>
        </p:xfrm>
        <a:graphic>
          <a:graphicData uri="http://schemas.openxmlformats.org/presentationml/2006/ole">
            <mc:AlternateContent xmlns:mc="http://schemas.openxmlformats.org/markup-compatibility/2006">
              <mc:Choice xmlns:v="urn:schemas-microsoft-com:vml" Requires="v">
                <p:oleObj spid="_x0000_s26747" r:id="rId3" imgW="2857500" imgH="2124075" progId="Paint.Picture">
                  <p:embed/>
                </p:oleObj>
              </mc:Choice>
              <mc:Fallback>
                <p:oleObj r:id="rId3" imgW="2857500" imgH="2124075" progId="Paint.Picture">
                  <p:embed/>
                  <p:pic>
                    <p:nvPicPr>
                      <p:cNvPr id="0" name="Picture 11"/>
                      <p:cNvPicPr/>
                      <p:nvPr/>
                    </p:nvPicPr>
                    <p:blipFill>
                      <a:blip r:embed="rId4"/>
                      <a:stretch>
                        <a:fillRect/>
                      </a:stretch>
                    </p:blipFill>
                    <p:spPr>
                      <a:xfrm>
                        <a:off x="7333615" y="1691005"/>
                        <a:ext cx="3088005" cy="2295525"/>
                      </a:xfrm>
                      <a:prstGeom prst="rect">
                        <a:avLst/>
                      </a:prstGeom>
                    </p:spPr>
                  </p:pic>
                </p:oleObj>
              </mc:Fallback>
            </mc:AlternateContent>
          </a:graphicData>
        </a:graphic>
      </p:graphicFrame>
      <p:graphicFrame>
        <p:nvGraphicFramePr>
          <p:cNvPr id="13" name="Object 12"/>
          <p:cNvGraphicFramePr/>
          <p:nvPr/>
        </p:nvGraphicFramePr>
        <p:xfrm>
          <a:off x="6988810" y="4229735"/>
          <a:ext cx="4224020" cy="1711325"/>
        </p:xfrm>
        <a:graphic>
          <a:graphicData uri="http://schemas.openxmlformats.org/presentationml/2006/ole">
            <mc:AlternateContent xmlns:mc="http://schemas.openxmlformats.org/markup-compatibility/2006">
              <mc:Choice xmlns:v="urn:schemas-microsoft-com:vml" Requires="v">
                <p:oleObj spid="_x0000_s26748" r:id="rId5" imgW="3514725" imgH="1371600" progId="Paint.Picture">
                  <p:embed/>
                </p:oleObj>
              </mc:Choice>
              <mc:Fallback>
                <p:oleObj r:id="rId5" imgW="3514725" imgH="1371600" progId="Paint.Picture">
                  <p:embed/>
                  <p:pic>
                    <p:nvPicPr>
                      <p:cNvPr id="0" name="Picture 13"/>
                      <p:cNvPicPr/>
                      <p:nvPr/>
                    </p:nvPicPr>
                    <p:blipFill>
                      <a:blip r:embed="rId6"/>
                      <a:stretch>
                        <a:fillRect/>
                      </a:stretch>
                    </p:blipFill>
                    <p:spPr>
                      <a:xfrm>
                        <a:off x="6988810" y="4229735"/>
                        <a:ext cx="4224020" cy="1711325"/>
                      </a:xfrm>
                      <a:prstGeom prst="rect">
                        <a:avLst/>
                      </a:prstGeom>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MY" altLang="en-US" dirty="0"/>
              <a:t>Splitting Based on GINI</a:t>
            </a:r>
          </a:p>
        </p:txBody>
      </p:sp>
      <p:sp>
        <p:nvSpPr>
          <p:cNvPr id="15" name="Content Placeholder 14"/>
          <p:cNvSpPr>
            <a:spLocks noGrp="1"/>
          </p:cNvSpPr>
          <p:nvPr>
            <p:ph idx="1"/>
          </p:nvPr>
        </p:nvSpPr>
        <p:spPr/>
        <p:txBody>
          <a:bodyPr>
            <a:normAutofit fontScale="90000" lnSpcReduction="10000"/>
          </a:bodyPr>
          <a:lstStyle/>
          <a:p>
            <a:r>
              <a:rPr dirty="0"/>
              <a:t>Used in </a:t>
            </a:r>
            <a:r>
              <a:rPr dirty="0">
                <a:solidFill>
                  <a:schemeClr val="tx1"/>
                </a:solidFill>
              </a:rPr>
              <a:t>CART, SLIQ, SPRINT </a:t>
            </a:r>
            <a:r>
              <a:rPr lang="en-MY" dirty="0">
                <a:solidFill>
                  <a:schemeClr val="tx1"/>
                </a:solidFill>
              </a:rPr>
              <a:t>decision tree induction</a:t>
            </a:r>
            <a:r>
              <a:rPr dirty="0">
                <a:solidFill>
                  <a:schemeClr val="tx1"/>
                </a:solidFill>
              </a:rPr>
              <a:t> </a:t>
            </a:r>
            <a:r>
              <a:rPr lang="en-MY" dirty="0">
                <a:solidFill>
                  <a:schemeClr val="tx1"/>
                </a:solidFill>
              </a:rPr>
              <a:t>algorithms.</a:t>
            </a:r>
            <a:endParaRPr dirty="0">
              <a:solidFill>
                <a:schemeClr val="tx1"/>
              </a:solidFill>
            </a:endParaRPr>
          </a:p>
          <a:p>
            <a:r>
              <a:rPr dirty="0"/>
              <a:t>When a node </a:t>
            </a:r>
            <a:r>
              <a:rPr i="1" dirty="0"/>
              <a:t>p</a:t>
            </a:r>
            <a:r>
              <a:rPr dirty="0"/>
              <a:t> is split into</a:t>
            </a:r>
            <a:r>
              <a:rPr i="1" dirty="0"/>
              <a:t> k </a:t>
            </a:r>
            <a:r>
              <a:rPr dirty="0"/>
              <a:t>partitions (children),  the </a:t>
            </a:r>
            <a:r>
              <a:rPr b="1" dirty="0">
                <a:solidFill>
                  <a:srgbClr val="0070C0"/>
                </a:solidFill>
              </a:rPr>
              <a:t>quality of split</a:t>
            </a:r>
            <a:r>
              <a:rPr dirty="0">
                <a:solidFill>
                  <a:srgbClr val="0070C0"/>
                </a:solidFill>
              </a:rPr>
              <a:t> </a:t>
            </a:r>
            <a:r>
              <a:rPr dirty="0"/>
              <a:t>is computed as</a:t>
            </a:r>
          </a:p>
          <a:p>
            <a:endParaRPr dirty="0"/>
          </a:p>
          <a:p>
            <a:endParaRPr dirty="0"/>
          </a:p>
          <a:p>
            <a:pPr>
              <a:lnSpc>
                <a:spcPct val="110000"/>
              </a:lnSpc>
            </a:pPr>
            <a:r>
              <a:rPr lang="en-MY" dirty="0"/>
              <a:t>where</a:t>
            </a:r>
          </a:p>
          <a:p>
            <a:pPr lvl="1">
              <a:lnSpc>
                <a:spcPct val="110000"/>
              </a:lnSpc>
            </a:pPr>
            <a:r>
              <a:rPr i="1" dirty="0" err="1"/>
              <a:t>n</a:t>
            </a:r>
            <a:r>
              <a:rPr i="1" baseline="-25000" dirty="0" err="1"/>
              <a:t>i</a:t>
            </a:r>
            <a:r>
              <a:rPr i="1" dirty="0"/>
              <a:t> </a:t>
            </a:r>
            <a:r>
              <a:rPr dirty="0"/>
              <a:t>= number of records at child</a:t>
            </a:r>
            <a:r>
              <a:rPr i="1" dirty="0"/>
              <a:t> </a:t>
            </a:r>
            <a:r>
              <a:rPr i="1" dirty="0" err="1"/>
              <a:t>i</a:t>
            </a:r>
            <a:endParaRPr i="1" dirty="0"/>
          </a:p>
          <a:p>
            <a:pPr lvl="1">
              <a:lnSpc>
                <a:spcPct val="110000"/>
              </a:lnSpc>
            </a:pPr>
            <a:r>
              <a:rPr i="1" dirty="0"/>
              <a:t>n</a:t>
            </a:r>
            <a:r>
              <a:rPr dirty="0"/>
              <a:t> = number of records at node</a:t>
            </a:r>
            <a:r>
              <a:rPr i="1" dirty="0"/>
              <a:t> p</a:t>
            </a:r>
          </a:p>
          <a:p>
            <a:pPr>
              <a:lnSpc>
                <a:spcPct val="110000"/>
              </a:lnSpc>
            </a:pPr>
            <a:r>
              <a:rPr lang="en-MY" dirty="0"/>
              <a:t>The </a:t>
            </a:r>
            <a:r>
              <a:rPr lang="en-MY" dirty="0">
                <a:solidFill>
                  <a:srgbClr val="0070C0"/>
                </a:solidFill>
              </a:rPr>
              <a:t>h</a:t>
            </a:r>
            <a:r>
              <a:rPr dirty="0" err="1">
                <a:solidFill>
                  <a:srgbClr val="0070C0"/>
                </a:solidFill>
              </a:rPr>
              <a:t>igher</a:t>
            </a:r>
            <a:r>
              <a:rPr dirty="0">
                <a:solidFill>
                  <a:srgbClr val="0070C0"/>
                </a:solidFill>
              </a:rPr>
              <a:t> </a:t>
            </a:r>
            <a:r>
              <a:rPr dirty="0"/>
              <a:t>the value of </a:t>
            </a:r>
            <a:r>
              <a:rPr dirty="0" err="1"/>
              <a:t>Gini</a:t>
            </a:r>
            <a:r>
              <a:rPr dirty="0"/>
              <a:t> </a:t>
            </a:r>
            <a:r>
              <a:rPr lang="en-MY" dirty="0" smtClean="0"/>
              <a:t>(on </a:t>
            </a:r>
            <a:r>
              <a:rPr lang="en-MY" dirty="0"/>
              <a:t>split), the </a:t>
            </a:r>
            <a:r>
              <a:rPr dirty="0"/>
              <a:t>higher the </a:t>
            </a:r>
            <a:r>
              <a:rPr dirty="0" smtClean="0">
                <a:solidFill>
                  <a:srgbClr val="0070C0"/>
                </a:solidFill>
              </a:rPr>
              <a:t>homogeneity</a:t>
            </a:r>
            <a:r>
              <a:rPr lang="en-MY" dirty="0" smtClean="0">
                <a:solidFill>
                  <a:srgbClr val="0070C0"/>
                </a:solidFill>
              </a:rPr>
              <a:t> (lower impurity)</a:t>
            </a:r>
            <a:endParaRPr lang="en-MY" dirty="0">
              <a:solidFill>
                <a:srgbClr val="FF0000"/>
              </a:solidFill>
            </a:endParaRPr>
          </a:p>
          <a:p>
            <a:endParaRPr lang="en-US" dirty="0"/>
          </a:p>
        </p:txBody>
      </p:sp>
      <p:sp>
        <p:nvSpPr>
          <p:cNvPr id="16" name="Slide Number Placeholder 15"/>
          <p:cNvSpPr>
            <a:spLocks noGrp="1"/>
          </p:cNvSpPr>
          <p:nvPr>
            <p:ph type="sldNum" sz="quarter" idx="12"/>
          </p:nvPr>
        </p:nvSpPr>
        <p:spPr/>
        <p:txBody>
          <a:bodyPr/>
          <a:lstStyle/>
          <a:p>
            <a:r>
              <a:rPr lang="en-US"/>
              <a:t>*</a:t>
            </a:r>
            <a:endParaRPr lang="en-US" dirty="0"/>
          </a:p>
        </p:txBody>
      </p:sp>
      <p:sp>
        <p:nvSpPr>
          <p:cNvPr id="17" name="Footer Placeholder 16"/>
          <p:cNvSpPr>
            <a:spLocks noGrp="1"/>
          </p:cNvSpPr>
          <p:nvPr>
            <p:ph type="ftr" sz="quarter" idx="11"/>
          </p:nvPr>
        </p:nvSpPr>
        <p:spPr/>
        <p:txBody>
          <a:bodyPr/>
          <a:lstStyle/>
          <a:p>
            <a:r>
              <a:rPr lang="en-US"/>
              <a:t>UECS3213 / UECS3453 Data Mining</a:t>
            </a:r>
          </a:p>
        </p:txBody>
      </p:sp>
      <p:graphicFrame>
        <p:nvGraphicFramePr>
          <p:cNvPr id="18" name="Object 17"/>
          <p:cNvGraphicFramePr/>
          <p:nvPr/>
        </p:nvGraphicFramePr>
        <p:xfrm>
          <a:off x="3795712" y="2933859"/>
          <a:ext cx="3819526" cy="1223804"/>
        </p:xfrm>
        <a:graphic>
          <a:graphicData uri="http://schemas.openxmlformats.org/presentationml/2006/ole">
            <mc:AlternateContent xmlns:mc="http://schemas.openxmlformats.org/markup-compatibility/2006">
              <mc:Choice xmlns:v="urn:schemas-microsoft-com:vml" Requires="v">
                <p:oleObj spid="_x0000_s27711" r:id="rId4" imgW="3390900" imgH="1066800" progId="Paint.Picture">
                  <p:embed/>
                </p:oleObj>
              </mc:Choice>
              <mc:Fallback>
                <p:oleObj r:id="rId4" imgW="3390900" imgH="1066800" progId="Paint.Picture">
                  <p:embed/>
                  <p:pic>
                    <p:nvPicPr>
                      <p:cNvPr id="0" name="Picture 18"/>
                      <p:cNvPicPr/>
                      <p:nvPr/>
                    </p:nvPicPr>
                    <p:blipFill>
                      <a:blip r:embed="rId5"/>
                      <a:stretch>
                        <a:fillRect/>
                      </a:stretch>
                    </p:blipFill>
                    <p:spPr>
                      <a:xfrm>
                        <a:off x="3795712" y="2933859"/>
                        <a:ext cx="3819526" cy="1223804"/>
                      </a:xfrm>
                      <a:prstGeom prst="rect">
                        <a:avLst/>
                      </a:prstGeom>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Computing GINI of a split</a:t>
            </a:r>
          </a:p>
        </p:txBody>
      </p:sp>
      <p:sp>
        <p:nvSpPr>
          <p:cNvPr id="3" name="Content Placeholder 2"/>
          <p:cNvSpPr>
            <a:spLocks noGrp="1"/>
          </p:cNvSpPr>
          <p:nvPr>
            <p:ph idx="1"/>
          </p:nvPr>
        </p:nvSpPr>
        <p:spPr/>
        <p:txBody>
          <a:bodyPr>
            <a:normAutofit/>
          </a:bodyPr>
          <a:lstStyle/>
          <a:p>
            <a:r>
              <a:rPr lang="en-US" dirty="0" err="1" smtClean="0"/>
              <a:t>Gini</a:t>
            </a:r>
            <a:r>
              <a:rPr lang="en-US" dirty="0" smtClean="0"/>
              <a:t> on split, GINI(s,</a:t>
            </a:r>
            <a:r>
              <a:rPr lang="en-MY" altLang="en-US" dirty="0"/>
              <a:t>n</a:t>
            </a:r>
            <a:r>
              <a:rPr lang="en-US" dirty="0"/>
              <a:t>) = GINI(</a:t>
            </a:r>
            <a:r>
              <a:rPr lang="en-MY" altLang="en-US" dirty="0"/>
              <a:t>n</a:t>
            </a:r>
            <a:r>
              <a:rPr lang="en-US" dirty="0"/>
              <a:t>) – P</a:t>
            </a:r>
            <a:r>
              <a:rPr lang="en-US" baseline="-25000" dirty="0"/>
              <a:t>L</a:t>
            </a:r>
            <a:r>
              <a:rPr lang="en-US" dirty="0"/>
              <a:t> GINI (</a:t>
            </a:r>
            <a:r>
              <a:rPr lang="en-MY" altLang="en-US" dirty="0"/>
              <a:t>n</a:t>
            </a:r>
            <a:r>
              <a:rPr lang="en-US" baseline="-25000" dirty="0"/>
              <a:t>L</a:t>
            </a:r>
            <a:r>
              <a:rPr lang="en-US" dirty="0"/>
              <a:t>) – P</a:t>
            </a:r>
            <a:r>
              <a:rPr lang="en-US" baseline="-25000" dirty="0"/>
              <a:t>R</a:t>
            </a:r>
            <a:r>
              <a:rPr lang="en-US" dirty="0"/>
              <a:t> GINI (</a:t>
            </a:r>
            <a:r>
              <a:rPr lang="en-MY" altLang="en-US" dirty="0"/>
              <a:t>n</a:t>
            </a:r>
            <a:r>
              <a:rPr lang="en-US" baseline="-25000" dirty="0"/>
              <a:t>R</a:t>
            </a:r>
            <a:r>
              <a:rPr lang="en-US" dirty="0"/>
              <a:t>)</a:t>
            </a:r>
          </a:p>
          <a:p>
            <a:pPr lvl="0"/>
            <a:r>
              <a:rPr lang="en-MY" altLang="en-US" dirty="0"/>
              <a:t>w</a:t>
            </a:r>
            <a:r>
              <a:rPr lang="en-US" dirty="0"/>
              <a:t>here</a:t>
            </a:r>
          </a:p>
          <a:p>
            <a:pPr lvl="1"/>
            <a:r>
              <a:rPr lang="en-US" dirty="0"/>
              <a:t>s: split</a:t>
            </a:r>
          </a:p>
          <a:p>
            <a:pPr lvl="1"/>
            <a:r>
              <a:rPr lang="en-MY" altLang="en-US" dirty="0"/>
              <a:t>n</a:t>
            </a:r>
            <a:r>
              <a:rPr lang="en-US" dirty="0"/>
              <a:t>: node</a:t>
            </a:r>
          </a:p>
          <a:p>
            <a:pPr lvl="1"/>
            <a:r>
              <a:rPr lang="en-US" dirty="0"/>
              <a:t>GINI(</a:t>
            </a:r>
            <a:r>
              <a:rPr lang="en-MY" altLang="en-US" dirty="0"/>
              <a:t>n</a:t>
            </a:r>
            <a:r>
              <a:rPr lang="en-US" dirty="0"/>
              <a:t>): </a:t>
            </a:r>
            <a:r>
              <a:rPr lang="en-US" dirty="0" err="1"/>
              <a:t>Gini</a:t>
            </a:r>
            <a:r>
              <a:rPr lang="en-US" dirty="0"/>
              <a:t> Index of input node</a:t>
            </a:r>
            <a:r>
              <a:rPr lang="en-US" i="1" dirty="0"/>
              <a:t> </a:t>
            </a:r>
            <a:r>
              <a:rPr lang="en-MY" altLang="en-US" i="1" dirty="0"/>
              <a:t>p</a:t>
            </a:r>
            <a:endParaRPr lang="en-US" i="1" dirty="0"/>
          </a:p>
          <a:p>
            <a:pPr lvl="1"/>
            <a:r>
              <a:rPr lang="en-MY" altLang="en-US" dirty="0"/>
              <a:t>P</a:t>
            </a:r>
            <a:r>
              <a:rPr lang="en-US" baseline="-25000" dirty="0"/>
              <a:t>L</a:t>
            </a:r>
            <a:r>
              <a:rPr lang="en-US" dirty="0"/>
              <a:t>: Proportion of observation in Left Node after split, s</a:t>
            </a:r>
          </a:p>
          <a:p>
            <a:pPr lvl="1"/>
            <a:r>
              <a:rPr lang="en-US" dirty="0"/>
              <a:t>GINI(</a:t>
            </a:r>
            <a:r>
              <a:rPr lang="en-MY" altLang="en-US" dirty="0"/>
              <a:t>n</a:t>
            </a:r>
            <a:r>
              <a:rPr lang="en-US" baseline="-25000" dirty="0"/>
              <a:t>L</a:t>
            </a:r>
            <a:r>
              <a:rPr lang="en-US" dirty="0"/>
              <a:t>): </a:t>
            </a:r>
            <a:r>
              <a:rPr lang="en-US" dirty="0" err="1"/>
              <a:t>Gini</a:t>
            </a:r>
            <a:r>
              <a:rPr lang="en-US" dirty="0"/>
              <a:t> of </a:t>
            </a:r>
            <a:r>
              <a:rPr lang="en-US" dirty="0">
                <a:solidFill>
                  <a:srgbClr val="FF0000"/>
                </a:solidFill>
              </a:rPr>
              <a:t>Left </a:t>
            </a:r>
            <a:r>
              <a:rPr lang="en-US" dirty="0"/>
              <a:t>Node after split, s</a:t>
            </a:r>
          </a:p>
          <a:p>
            <a:pPr lvl="1"/>
            <a:r>
              <a:rPr lang="en-MY" altLang="en-US" dirty="0"/>
              <a:t>P</a:t>
            </a:r>
            <a:r>
              <a:rPr lang="en-US" baseline="-25000" dirty="0"/>
              <a:t>R</a:t>
            </a:r>
            <a:r>
              <a:rPr lang="en-US" dirty="0"/>
              <a:t>: Proportion of observation in Right Node after split, s</a:t>
            </a:r>
          </a:p>
          <a:p>
            <a:pPr lvl="1"/>
            <a:r>
              <a:rPr lang="en-US" dirty="0"/>
              <a:t>GINI(</a:t>
            </a:r>
            <a:r>
              <a:rPr lang="en-MY" altLang="en-US" dirty="0"/>
              <a:t>n</a:t>
            </a:r>
            <a:r>
              <a:rPr lang="en-US" baseline="-25000" dirty="0"/>
              <a:t>R</a:t>
            </a:r>
            <a:r>
              <a:rPr lang="en-US" dirty="0"/>
              <a:t>): </a:t>
            </a:r>
            <a:r>
              <a:rPr lang="en-US" dirty="0" err="1"/>
              <a:t>Gini</a:t>
            </a:r>
            <a:r>
              <a:rPr lang="en-US" dirty="0"/>
              <a:t> of </a:t>
            </a:r>
            <a:r>
              <a:rPr lang="en-US" dirty="0">
                <a:solidFill>
                  <a:srgbClr val="0070C0"/>
                </a:solidFill>
              </a:rPr>
              <a:t>Right</a:t>
            </a:r>
            <a:r>
              <a:rPr lang="en-US" dirty="0"/>
              <a:t> Node after split, s</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r>
              <a:rPr lang="en-MY" altLang="en-US"/>
              <a:t>Example</a:t>
            </a:r>
          </a:p>
        </p:txBody>
      </p:sp>
      <p:sp>
        <p:nvSpPr>
          <p:cNvPr id="7171" name="Rectangle 3"/>
          <p:cNvSpPr>
            <a:spLocks noGrp="1"/>
          </p:cNvSpPr>
          <p:nvPr>
            <p:ph idx="1"/>
          </p:nvPr>
        </p:nvSpPr>
        <p:spPr/>
        <p:txBody>
          <a:bodyPr/>
          <a:lstStyle/>
          <a:p>
            <a:r>
              <a:rPr lang="en-US" altLang="en-US"/>
              <a:t>Spam Classification</a:t>
            </a:r>
          </a:p>
          <a:p>
            <a:pPr lvl="1"/>
            <a:r>
              <a:rPr lang="en-US" altLang="en-US"/>
              <a:t>Given an email, predict whether it is </a:t>
            </a:r>
            <a:r>
              <a:rPr lang="en-US" altLang="en-US">
                <a:solidFill>
                  <a:srgbClr val="0070C0"/>
                </a:solidFill>
              </a:rPr>
              <a:t>spam or not</a:t>
            </a:r>
            <a:endParaRPr lang="en-US" altLang="en-US"/>
          </a:p>
          <a:p>
            <a:pPr lvl="1"/>
            <a:endParaRPr lang="en-US" altLang="en-US"/>
          </a:p>
          <a:p>
            <a:r>
              <a:rPr lang="en-US" altLang="en-US"/>
              <a:t>Medical Diagnosis</a:t>
            </a:r>
          </a:p>
          <a:p>
            <a:pPr lvl="1"/>
            <a:r>
              <a:rPr lang="en-US" altLang="en-US"/>
              <a:t>Given a list of symptoms, predict whether a patient </a:t>
            </a:r>
            <a:r>
              <a:rPr lang="en-US" altLang="en-US">
                <a:solidFill>
                  <a:srgbClr val="0070C0"/>
                </a:solidFill>
              </a:rPr>
              <a:t>has disease X or not</a:t>
            </a:r>
            <a:endParaRPr lang="en-US" altLang="en-US"/>
          </a:p>
          <a:p>
            <a:pPr lvl="1"/>
            <a:endParaRPr lang="en-US" altLang="en-US"/>
          </a:p>
          <a:p>
            <a:r>
              <a:rPr lang="en-US" altLang="en-US"/>
              <a:t>Weather</a:t>
            </a:r>
          </a:p>
          <a:p>
            <a:pPr lvl="1"/>
            <a:r>
              <a:rPr lang="en-US" altLang="en-US"/>
              <a:t>Based on temperature, humidity, etc… predict if it </a:t>
            </a:r>
            <a:r>
              <a:rPr lang="en-US" altLang="en-US">
                <a:solidFill>
                  <a:srgbClr val="0070C0"/>
                </a:solidFill>
              </a:rPr>
              <a:t>will rain tomorrow </a:t>
            </a:r>
            <a:r>
              <a:rPr lang="en-MY" altLang="en-US">
                <a:solidFill>
                  <a:srgbClr val="0070C0"/>
                </a:solidFill>
              </a:rPr>
              <a:t>or not</a:t>
            </a:r>
          </a:p>
        </p:txBody>
      </p:sp>
      <p:sp>
        <p:nvSpPr>
          <p:cNvPr id="2" name="Slide Number Placeholder 1"/>
          <p:cNvSpPr>
            <a:spLocks noGrp="1"/>
          </p:cNvSpPr>
          <p:nvPr>
            <p:ph type="sldNum" sz="quarter" idx="12"/>
          </p:nvPr>
        </p:nvSpPr>
        <p:spPr/>
        <p:txBody>
          <a:bodyPr/>
          <a:lstStyle/>
          <a:p>
            <a:fld id="{E8366257-D7B9-47E0-9D98-9493A294C6AB}" type="slidenum">
              <a:rPr lang="en-US" smtClean="0"/>
              <a:t>8</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GINI of a split</a:t>
            </a:r>
            <a:r>
              <a:rPr lang="en-MY" altLang="en-US" dirty="0"/>
              <a:t>: Example (1)</a:t>
            </a:r>
          </a:p>
        </p:txBody>
      </p:sp>
      <p:sp>
        <p:nvSpPr>
          <p:cNvPr id="3" name="Content Placeholder 2"/>
          <p:cNvSpPr>
            <a:spLocks noGrp="1"/>
          </p:cNvSpPr>
          <p:nvPr>
            <p:ph sz="half" idx="1"/>
          </p:nvPr>
        </p:nvSpPr>
        <p:spPr>
          <a:xfrm>
            <a:off x="838200" y="1825625"/>
            <a:ext cx="6151245" cy="4351655"/>
          </a:xfrm>
        </p:spPr>
        <p:txBody>
          <a:bodyPr>
            <a:normAutofit fontScale="85000" lnSpcReduction="20000"/>
          </a:bodyPr>
          <a:lstStyle/>
          <a:p>
            <a:r>
              <a:rPr lang="en-US" dirty="0" smtClean="0"/>
              <a:t>Banks </a:t>
            </a:r>
            <a:r>
              <a:rPr lang="en-US" dirty="0"/>
              <a:t>and financial institutions grant credit facility after evaluating credit risk involved. Credit risk involved in credit decisions is evaluated using Credit Scorecard</a:t>
            </a:r>
            <a:r>
              <a:rPr lang="en-MY" altLang="en-US" dirty="0"/>
              <a:t>.</a:t>
            </a:r>
          </a:p>
          <a:p>
            <a:r>
              <a:rPr lang="en-MY" altLang="en-US" dirty="0"/>
              <a:t>The last 2 years of customer performance on meeting credit obligations is available with us. We want to understand the variable(s) explains high risk of customers who defaulted on a credit facility given to them.</a:t>
            </a:r>
          </a:p>
          <a:p>
            <a:r>
              <a:rPr lang="en-MY" altLang="en-US" dirty="0">
                <a:sym typeface="+mn-ea"/>
              </a:rPr>
              <a:t>The sample has 24 </a:t>
            </a:r>
            <a:r>
              <a:rPr lang="en-MY" altLang="en-US" dirty="0" smtClean="0">
                <a:sym typeface="+mn-ea"/>
              </a:rPr>
              <a:t>customers and only </a:t>
            </a:r>
            <a:r>
              <a:rPr lang="en-MY" altLang="en-US" dirty="0">
                <a:sym typeface="+mn-ea"/>
              </a:rPr>
              <a:t>customer age and gender are considered. </a:t>
            </a:r>
            <a:endParaRPr lang="en-MY" altLang="en-US" dirty="0" smtClean="0">
              <a:sym typeface="+mn-ea"/>
            </a:endParaRPr>
          </a:p>
          <a:p>
            <a:r>
              <a:rPr lang="en-MY" altLang="en-US" dirty="0" smtClean="0">
                <a:sym typeface="+mn-ea"/>
              </a:rPr>
              <a:t>Age </a:t>
            </a:r>
            <a:r>
              <a:rPr lang="en-MY" altLang="en-US" dirty="0">
                <a:sym typeface="+mn-ea"/>
              </a:rPr>
              <a:t>is a continuous variable and Gender is nominal variable.</a:t>
            </a:r>
            <a:endParaRPr lang="en-MY" altLang="en-US" dirty="0"/>
          </a:p>
          <a:p>
            <a:endParaRPr lang="en-MY" altLang="en-US" dirty="0"/>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pic>
        <p:nvPicPr>
          <p:cNvPr id="6" name="Content Placeholder 5" descr="Gender-Variable-and-Gini-Index"/>
          <p:cNvPicPr>
            <a:picLocks noGrp="1" noChangeAspect="1"/>
          </p:cNvPicPr>
          <p:nvPr>
            <p:ph sz="half" idx="2"/>
          </p:nvPr>
        </p:nvPicPr>
        <p:blipFill>
          <a:blip r:embed="rId2"/>
          <a:stretch>
            <a:fillRect/>
          </a:stretch>
        </p:blipFill>
        <p:spPr>
          <a:xfrm>
            <a:off x="6989445" y="1825625"/>
            <a:ext cx="4998720" cy="2351405"/>
          </a:xfrm>
          <a:prstGeom prst="rect">
            <a:avLst/>
          </a:prstGeom>
        </p:spPr>
      </p:pic>
      <p:sp>
        <p:nvSpPr>
          <p:cNvPr id="7" name="Text Box 6"/>
          <p:cNvSpPr txBox="1"/>
          <p:nvPr/>
        </p:nvSpPr>
        <p:spPr>
          <a:xfrm>
            <a:off x="6989445" y="3950970"/>
            <a:ext cx="4723130" cy="1014730"/>
          </a:xfrm>
          <a:prstGeom prst="rect">
            <a:avLst/>
          </a:prstGeom>
          <a:noFill/>
        </p:spPr>
        <p:txBody>
          <a:bodyPr wrap="square" rtlCol="0" anchor="t">
            <a:spAutoFit/>
          </a:bodyPr>
          <a:lstStyle/>
          <a:p>
            <a:r>
              <a:rPr lang="en-MY" altLang="en-US" sz="2000" dirty="0">
                <a:sym typeface="+mn-ea"/>
              </a:rPr>
              <a:t>Input sample has 12 customers who have defaulted on the credit facility. So, default rate is 50%.</a:t>
            </a:r>
            <a:endParaRPr lang="en-US" sz="2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Computing GINI of a split</a:t>
            </a:r>
            <a:r>
              <a:rPr lang="en-MY" altLang="en-US">
                <a:sym typeface="+mn-ea"/>
              </a:rPr>
              <a:t>: Example (2)</a:t>
            </a:r>
            <a:endParaRPr lang="en-US"/>
          </a:p>
        </p:txBody>
      </p:sp>
      <p:sp>
        <p:nvSpPr>
          <p:cNvPr id="3" name="Content Placeholder 2"/>
          <p:cNvSpPr>
            <a:spLocks noGrp="1"/>
          </p:cNvSpPr>
          <p:nvPr>
            <p:ph sz="half" idx="1"/>
          </p:nvPr>
        </p:nvSpPr>
        <p:spPr>
          <a:xfrm>
            <a:off x="838200" y="1825625"/>
            <a:ext cx="5181600" cy="4351338"/>
          </a:xfrm>
        </p:spPr>
        <p:txBody>
          <a:bodyPr>
            <a:normAutofit/>
          </a:bodyPr>
          <a:lstStyle/>
          <a:p>
            <a:r>
              <a:rPr lang="en-MY" altLang="en-US" dirty="0"/>
              <a:t>I</a:t>
            </a:r>
            <a:r>
              <a:rPr lang="en-US" dirty="0" err="1"/>
              <a:t>nput</a:t>
            </a:r>
            <a:r>
              <a:rPr lang="en-US" dirty="0"/>
              <a:t> </a:t>
            </a:r>
            <a:r>
              <a:rPr lang="en-US" dirty="0" smtClean="0"/>
              <a:t>node or </a:t>
            </a:r>
            <a:r>
              <a:rPr lang="en-US" dirty="0"/>
              <a:t>parent node, has equal number of Target variable values- “</a:t>
            </a:r>
            <a:r>
              <a:rPr lang="en-US" dirty="0">
                <a:solidFill>
                  <a:srgbClr val="0070C0"/>
                </a:solidFill>
              </a:rPr>
              <a:t>Yes</a:t>
            </a:r>
            <a:r>
              <a:rPr lang="en-US" dirty="0"/>
              <a:t>” and “</a:t>
            </a:r>
            <a:r>
              <a:rPr lang="en-US" dirty="0">
                <a:solidFill>
                  <a:srgbClr val="FF0000"/>
                </a:solidFill>
              </a:rPr>
              <a:t>No</a:t>
            </a:r>
            <a:r>
              <a:rPr lang="en-US" dirty="0"/>
              <a:t>”.  </a:t>
            </a:r>
            <a:endParaRPr lang="en-US" dirty="0" smtClean="0"/>
          </a:p>
          <a:p>
            <a:r>
              <a:rPr lang="en-US" dirty="0" smtClean="0"/>
              <a:t>Overall </a:t>
            </a:r>
            <a:r>
              <a:rPr lang="en-US" dirty="0"/>
              <a:t>number of observations are 24.</a:t>
            </a:r>
          </a:p>
          <a:p>
            <a:r>
              <a:rPr lang="en-US" dirty="0">
                <a:sym typeface="+mn-ea"/>
              </a:rPr>
              <a:t>GINI(</a:t>
            </a:r>
            <a:r>
              <a:rPr lang="en-MY" altLang="en-US" dirty="0">
                <a:sym typeface="+mn-ea"/>
              </a:rPr>
              <a:t>n</a:t>
            </a:r>
            <a:r>
              <a:rPr lang="en-US" dirty="0">
                <a:sym typeface="+mn-ea"/>
              </a:rPr>
              <a:t>) </a:t>
            </a:r>
            <a:r>
              <a:rPr lang="en-MY" altLang="en-US" dirty="0">
                <a:sym typeface="+mn-ea"/>
              </a:rPr>
              <a:t>= </a:t>
            </a:r>
            <a:r>
              <a:rPr lang="en-US" dirty="0"/>
              <a:t>1- (1/2)</a:t>
            </a:r>
            <a:r>
              <a:rPr lang="en-US" baseline="30000" dirty="0"/>
              <a:t>2</a:t>
            </a:r>
            <a:r>
              <a:rPr lang="en-US" dirty="0"/>
              <a:t>–(1/2)</a:t>
            </a:r>
            <a:r>
              <a:rPr lang="en-US" baseline="30000" dirty="0"/>
              <a:t>2</a:t>
            </a:r>
            <a:endParaRPr lang="en-US" dirty="0"/>
          </a:p>
          <a:p>
            <a:pPr marL="0" indent="0">
              <a:buNone/>
            </a:pPr>
            <a:r>
              <a:rPr lang="en-US" dirty="0"/>
              <a:t>                =  1- 0.25 -0.25 </a:t>
            </a:r>
            <a:r>
              <a:rPr lang="en-MY" altLang="en-US" dirty="0"/>
              <a:t>= 0.5</a:t>
            </a:r>
            <a:endParaRPr lang="en-US" dirty="0"/>
          </a:p>
          <a:p>
            <a:endParaRPr lang="en-US" dirty="0"/>
          </a:p>
        </p:txBody>
      </p:sp>
      <p:sp>
        <p:nvSpPr>
          <p:cNvPr id="4" name="Content Placeholder 3"/>
          <p:cNvSpPr>
            <a:spLocks noGrp="1"/>
          </p:cNvSpPr>
          <p:nvPr>
            <p:ph sz="half" idx="2"/>
          </p:nvPr>
        </p:nvSpPr>
        <p:spPr/>
        <p:txBody>
          <a:bodyPr/>
          <a:lstStyle/>
          <a:p>
            <a:r>
              <a:rPr lang="en-US" dirty="0"/>
              <a:t>Now we want to split the </a:t>
            </a:r>
            <a:r>
              <a:rPr lang="en-US" dirty="0" smtClean="0"/>
              <a:t>node based </a:t>
            </a:r>
            <a:r>
              <a:rPr lang="en-US" dirty="0"/>
              <a:t>on </a:t>
            </a:r>
            <a:r>
              <a:rPr lang="en-US" dirty="0">
                <a:solidFill>
                  <a:srgbClr val="0070C0"/>
                </a:solidFill>
              </a:rPr>
              <a:t>Gender</a:t>
            </a:r>
            <a:r>
              <a:rPr lang="en-US" dirty="0"/>
              <a:t> Variable.  </a:t>
            </a:r>
            <a:endParaRPr lang="en-US" dirty="0" smtClean="0"/>
          </a:p>
          <a:p>
            <a:r>
              <a:rPr lang="en-US" dirty="0" smtClean="0"/>
              <a:t>After </a:t>
            </a:r>
            <a:r>
              <a:rPr lang="en-US" dirty="0"/>
              <a:t>the split we will have following summary.</a:t>
            </a:r>
          </a:p>
          <a:p>
            <a:endParaRPr lang="en-US" dirty="0"/>
          </a:p>
          <a:p>
            <a:endParaRPr lang="en-US" dirty="0"/>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81</a:t>
            </a:fld>
            <a:endParaRPr lang="en-US"/>
          </a:p>
        </p:txBody>
      </p:sp>
      <p:pic>
        <p:nvPicPr>
          <p:cNvPr id="7" name="Content Placeholder 5" descr="Gender-Variable-and-Gini-Index"/>
          <p:cNvPicPr>
            <a:picLocks noChangeAspect="1"/>
          </p:cNvPicPr>
          <p:nvPr/>
        </p:nvPicPr>
        <p:blipFill>
          <a:blip r:embed="rId2"/>
          <a:stretch>
            <a:fillRect/>
          </a:stretch>
        </p:blipFill>
        <p:spPr>
          <a:xfrm>
            <a:off x="6451600" y="3825875"/>
            <a:ext cx="4998720" cy="235140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Computing GINI of a split: Example (</a:t>
            </a:r>
            <a:r>
              <a:rPr lang="en-MY" altLang="en-US"/>
              <a:t>3</a:t>
            </a:r>
            <a:r>
              <a:rPr lang="en-US"/>
              <a:t>)</a:t>
            </a:r>
          </a:p>
        </p:txBody>
      </p:sp>
      <p:sp>
        <p:nvSpPr>
          <p:cNvPr id="3" name="Content Placeholder 2"/>
          <p:cNvSpPr>
            <a:spLocks noGrp="1"/>
          </p:cNvSpPr>
          <p:nvPr>
            <p:ph sz="half" idx="1"/>
          </p:nvPr>
        </p:nvSpPr>
        <p:spPr/>
        <p:txBody>
          <a:bodyPr>
            <a:normAutofit fontScale="87500" lnSpcReduction="10000"/>
          </a:bodyPr>
          <a:lstStyle/>
          <a:p>
            <a:r>
              <a:rPr lang="en-US" dirty="0" smtClean="0"/>
              <a:t>Let’s </a:t>
            </a:r>
            <a:r>
              <a:rPr lang="en-US" dirty="0"/>
              <a:t>calculate GINI index of the split using Gender variable.</a:t>
            </a:r>
          </a:p>
          <a:p>
            <a:r>
              <a:rPr lang="en-US" dirty="0" smtClean="0"/>
              <a:t>GINI(</a:t>
            </a:r>
            <a:r>
              <a:rPr lang="en-MY" altLang="en-US" dirty="0"/>
              <a:t>n</a:t>
            </a:r>
            <a:r>
              <a:rPr lang="en-US" baseline="-25000" dirty="0"/>
              <a:t>L</a:t>
            </a:r>
            <a:r>
              <a:rPr lang="en-US" dirty="0" smtClean="0"/>
              <a:t>) </a:t>
            </a:r>
            <a:r>
              <a:rPr lang="en-MY" altLang="en-US" dirty="0" smtClean="0"/>
              <a:t>(female</a:t>
            </a:r>
            <a:r>
              <a:rPr lang="en-MY" altLang="en-US" dirty="0"/>
              <a:t>)</a:t>
            </a:r>
            <a:endParaRPr lang="en-US" dirty="0"/>
          </a:p>
          <a:p>
            <a:r>
              <a:rPr lang="en-US" dirty="0" smtClean="0"/>
              <a:t> </a:t>
            </a:r>
            <a:r>
              <a:rPr lang="en-US" dirty="0"/>
              <a:t>= 1- (6/8)</a:t>
            </a:r>
            <a:r>
              <a:rPr lang="en-US" baseline="30000" dirty="0"/>
              <a:t>2</a:t>
            </a:r>
            <a:r>
              <a:rPr lang="en-US" dirty="0"/>
              <a:t> – (2/8)</a:t>
            </a:r>
            <a:r>
              <a:rPr lang="en-US" baseline="30000" dirty="0"/>
              <a:t>2</a:t>
            </a:r>
            <a:r>
              <a:rPr lang="en-US" dirty="0"/>
              <a:t> </a:t>
            </a:r>
            <a:endParaRPr lang="en-US" dirty="0" smtClean="0"/>
          </a:p>
          <a:p>
            <a:r>
              <a:rPr lang="en-US" dirty="0" smtClean="0"/>
              <a:t>= </a:t>
            </a:r>
            <a:r>
              <a:rPr lang="en-US" dirty="0"/>
              <a:t>1- 0.5625 -0.0625</a:t>
            </a:r>
          </a:p>
          <a:p>
            <a:r>
              <a:rPr lang="en-US" dirty="0"/>
              <a:t>= </a:t>
            </a:r>
            <a:r>
              <a:rPr lang="en-US" b="1" dirty="0"/>
              <a:t>0.375</a:t>
            </a:r>
            <a:endParaRPr lang="en-US" dirty="0"/>
          </a:p>
          <a:p>
            <a:r>
              <a:rPr lang="en-US" dirty="0"/>
              <a:t>GINI(</a:t>
            </a:r>
            <a:r>
              <a:rPr lang="en-MY" altLang="en-US" dirty="0"/>
              <a:t>n</a:t>
            </a:r>
            <a:r>
              <a:rPr lang="en-US" baseline="-25000" dirty="0"/>
              <a:t>R</a:t>
            </a:r>
            <a:r>
              <a:rPr lang="en-US" dirty="0"/>
              <a:t>) </a:t>
            </a:r>
            <a:r>
              <a:rPr lang="en-MY" altLang="en-US" dirty="0"/>
              <a:t>(male)</a:t>
            </a:r>
            <a:endParaRPr lang="en-US" dirty="0"/>
          </a:p>
          <a:p>
            <a:r>
              <a:rPr lang="en-US" dirty="0" smtClean="0"/>
              <a:t>= </a:t>
            </a:r>
            <a:r>
              <a:rPr lang="en-US" dirty="0"/>
              <a:t>1- (6/16)</a:t>
            </a:r>
            <a:r>
              <a:rPr lang="en-US" baseline="30000" dirty="0"/>
              <a:t>2</a:t>
            </a:r>
            <a:r>
              <a:rPr lang="en-US" dirty="0"/>
              <a:t> – (10/16)</a:t>
            </a:r>
            <a:r>
              <a:rPr lang="en-US" baseline="30000" dirty="0"/>
              <a:t>2 </a:t>
            </a:r>
            <a:endParaRPr lang="en-US" baseline="30000" dirty="0" smtClean="0"/>
          </a:p>
          <a:p>
            <a:r>
              <a:rPr lang="en-US" dirty="0" smtClean="0"/>
              <a:t>= </a:t>
            </a:r>
            <a:r>
              <a:rPr lang="en-US" dirty="0"/>
              <a:t>1 - 0.140625 -0.390625</a:t>
            </a:r>
          </a:p>
          <a:p>
            <a:r>
              <a:rPr lang="en-US" dirty="0"/>
              <a:t>=</a:t>
            </a:r>
            <a:r>
              <a:rPr lang="en-US" b="1" dirty="0"/>
              <a:t> 0.469</a:t>
            </a:r>
          </a:p>
        </p:txBody>
      </p:sp>
      <p:sp>
        <p:nvSpPr>
          <p:cNvPr id="4" name="Content Placeholder 3"/>
          <p:cNvSpPr>
            <a:spLocks noGrp="1"/>
          </p:cNvSpPr>
          <p:nvPr>
            <p:ph sz="half" idx="2"/>
          </p:nvPr>
        </p:nvSpPr>
        <p:spPr/>
        <p:txBody>
          <a:bodyPr>
            <a:normAutofit fontScale="87500" lnSpcReduction="10000"/>
          </a:bodyPr>
          <a:lstStyle/>
          <a:p>
            <a:r>
              <a:rPr lang="en-US" b="1" dirty="0">
                <a:sym typeface="+mn-ea"/>
              </a:rPr>
              <a:t>GINI(s,</a:t>
            </a:r>
            <a:r>
              <a:rPr lang="en-MY" altLang="en-US" b="1" dirty="0">
                <a:sym typeface="+mn-ea"/>
              </a:rPr>
              <a:t>n</a:t>
            </a:r>
            <a:r>
              <a:rPr lang="en-US" b="1" dirty="0">
                <a:sym typeface="+mn-ea"/>
              </a:rPr>
              <a:t>) = GINI(</a:t>
            </a:r>
            <a:r>
              <a:rPr lang="en-MY" altLang="en-US" b="1" dirty="0">
                <a:sym typeface="+mn-ea"/>
              </a:rPr>
              <a:t>n</a:t>
            </a:r>
            <a:r>
              <a:rPr lang="en-US" b="1" dirty="0">
                <a:sym typeface="+mn-ea"/>
              </a:rPr>
              <a:t>) – P</a:t>
            </a:r>
            <a:r>
              <a:rPr lang="en-US" b="1" baseline="-25000" dirty="0">
                <a:sym typeface="+mn-ea"/>
              </a:rPr>
              <a:t>L</a:t>
            </a:r>
            <a:r>
              <a:rPr lang="en-US" b="1" dirty="0">
                <a:sym typeface="+mn-ea"/>
              </a:rPr>
              <a:t> GINI (</a:t>
            </a:r>
            <a:r>
              <a:rPr lang="en-MY" altLang="en-US" b="1" dirty="0">
                <a:sym typeface="+mn-ea"/>
              </a:rPr>
              <a:t>n</a:t>
            </a:r>
            <a:r>
              <a:rPr lang="en-US" b="1" baseline="-25000" dirty="0">
                <a:sym typeface="+mn-ea"/>
              </a:rPr>
              <a:t>L</a:t>
            </a:r>
            <a:r>
              <a:rPr lang="en-US" b="1" dirty="0">
                <a:sym typeface="+mn-ea"/>
              </a:rPr>
              <a:t>) – P</a:t>
            </a:r>
            <a:r>
              <a:rPr lang="en-US" b="1" baseline="-25000" dirty="0">
                <a:sym typeface="+mn-ea"/>
              </a:rPr>
              <a:t>R</a:t>
            </a:r>
            <a:r>
              <a:rPr lang="en-US" b="1" dirty="0">
                <a:sym typeface="+mn-ea"/>
              </a:rPr>
              <a:t> GINI (</a:t>
            </a:r>
            <a:r>
              <a:rPr lang="en-MY" altLang="en-US" b="1" dirty="0">
                <a:sym typeface="+mn-ea"/>
              </a:rPr>
              <a:t>n</a:t>
            </a:r>
            <a:r>
              <a:rPr lang="en-US" b="1" baseline="-25000" dirty="0">
                <a:sym typeface="+mn-ea"/>
              </a:rPr>
              <a:t>R</a:t>
            </a:r>
            <a:r>
              <a:rPr lang="en-US" b="1" dirty="0">
                <a:sym typeface="+mn-ea"/>
              </a:rPr>
              <a:t>) </a:t>
            </a:r>
          </a:p>
          <a:p>
            <a:r>
              <a:rPr lang="en-US" dirty="0">
                <a:sym typeface="+mn-ea"/>
              </a:rPr>
              <a:t>GINI (s,</a:t>
            </a:r>
            <a:r>
              <a:rPr lang="en-MY" altLang="en-US" dirty="0">
                <a:sym typeface="+mn-ea"/>
              </a:rPr>
              <a:t>n</a:t>
            </a:r>
            <a:r>
              <a:rPr lang="en-US" dirty="0">
                <a:sym typeface="+mn-ea"/>
              </a:rPr>
              <a:t>) = 0.5 – (8/24)*0.375 – (16/24)*0.469</a:t>
            </a:r>
          </a:p>
          <a:p>
            <a:r>
              <a:rPr lang="en-US" dirty="0"/>
              <a:t>= 0.5 - 0.125 - 0.313 = </a:t>
            </a:r>
            <a:r>
              <a:rPr lang="en-US" b="1" dirty="0"/>
              <a:t>0.0625</a:t>
            </a:r>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82</a:t>
            </a:fld>
            <a:endParaRPr lang="en-US"/>
          </a:p>
        </p:txBody>
      </p:sp>
      <p:pic>
        <p:nvPicPr>
          <p:cNvPr id="8" name="Content Placeholder 5" descr="Gender-Variable-and-Gini-Index"/>
          <p:cNvPicPr>
            <a:picLocks noChangeAspect="1"/>
          </p:cNvPicPr>
          <p:nvPr/>
        </p:nvPicPr>
        <p:blipFill>
          <a:blip r:embed="rId2"/>
          <a:stretch>
            <a:fillRect/>
          </a:stretch>
        </p:blipFill>
        <p:spPr>
          <a:xfrm>
            <a:off x="6513195" y="3825875"/>
            <a:ext cx="4998720" cy="235140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Computing GINI of a split: Example (</a:t>
            </a:r>
            <a:r>
              <a:rPr lang="en-MY" altLang="en-US" dirty="0">
                <a:sym typeface="+mn-ea"/>
              </a:rPr>
              <a:t>4)</a:t>
            </a:r>
          </a:p>
        </p:txBody>
      </p:sp>
      <p:sp>
        <p:nvSpPr>
          <p:cNvPr id="3" name="Content Placeholder 2"/>
          <p:cNvSpPr>
            <a:spLocks noGrp="1"/>
          </p:cNvSpPr>
          <p:nvPr>
            <p:ph idx="1"/>
          </p:nvPr>
        </p:nvSpPr>
        <p:spPr/>
        <p:txBody>
          <a:bodyPr/>
          <a:lstStyle/>
          <a:p>
            <a:r>
              <a:rPr lang="en-US" dirty="0"/>
              <a:t>Similarly, we need to find GINI index value for all the split points and select the best split for a variable </a:t>
            </a:r>
            <a:r>
              <a:rPr lang="en-MY" altLang="en-US" dirty="0"/>
              <a:t>(with the smallest </a:t>
            </a:r>
            <a:r>
              <a:rPr lang="en-US" dirty="0">
                <a:sym typeface="+mn-ea"/>
              </a:rPr>
              <a:t>GINI(s,</a:t>
            </a:r>
            <a:r>
              <a:rPr lang="en-MY" altLang="en-US" dirty="0">
                <a:sym typeface="+mn-ea"/>
              </a:rPr>
              <a:t>n</a:t>
            </a:r>
            <a:r>
              <a:rPr lang="en-US" dirty="0">
                <a:sym typeface="+mn-ea"/>
              </a:rPr>
              <a:t>)</a:t>
            </a:r>
            <a:r>
              <a:rPr lang="en-MY" altLang="en-US" dirty="0">
                <a:sym typeface="+mn-ea"/>
              </a:rPr>
              <a:t>)</a:t>
            </a:r>
            <a:endParaRPr lang="en-US" dirty="0"/>
          </a:p>
          <a:p>
            <a:endParaRPr lang="en-US" dirty="0"/>
          </a:p>
          <a:p>
            <a:r>
              <a:rPr lang="en-US" dirty="0"/>
              <a:t>Also the best split points are calculated for all the variables. </a:t>
            </a:r>
          </a:p>
          <a:p>
            <a:endParaRPr lang="en-US" dirty="0"/>
          </a:p>
          <a:p>
            <a:r>
              <a:rPr lang="en-US" dirty="0"/>
              <a:t>The </a:t>
            </a:r>
            <a:r>
              <a:rPr lang="en-US" dirty="0">
                <a:solidFill>
                  <a:srgbClr val="0070C0"/>
                </a:solidFill>
              </a:rPr>
              <a:t>best variable </a:t>
            </a:r>
            <a:r>
              <a:rPr lang="en-US" dirty="0"/>
              <a:t>and the </a:t>
            </a:r>
            <a:r>
              <a:rPr lang="en-US" dirty="0">
                <a:solidFill>
                  <a:srgbClr val="FF0000"/>
                </a:solidFill>
              </a:rPr>
              <a:t>split</a:t>
            </a:r>
            <a:r>
              <a:rPr lang="en-US" dirty="0"/>
              <a:t> is selected to split the input node.</a:t>
            </a:r>
          </a:p>
        </p:txBody>
      </p:sp>
      <p:sp>
        <p:nvSpPr>
          <p:cNvPr id="5" name="Footer Placeholder 4"/>
          <p:cNvSpPr>
            <a:spLocks noGrp="1"/>
          </p:cNvSpPr>
          <p:nvPr>
            <p:ph type="ftr" sz="quarter" idx="11"/>
          </p:nvPr>
        </p:nvSpPr>
        <p:spPr/>
        <p:txBody>
          <a:bodyPr/>
          <a:lstStyle/>
          <a:p>
            <a:r>
              <a:rPr lang="en-US" dirty="0" smtClean="0">
                <a:sym typeface="+mn-ea"/>
              </a:rPr>
              <a:t>UECS3213 / UECS3453 Data Mining</a:t>
            </a:r>
            <a:endParaRPr lang="en-US"/>
          </a:p>
        </p:txBody>
      </p:sp>
      <p:sp>
        <p:nvSpPr>
          <p:cNvPr id="6" name="Slide Number Placeholder 5"/>
          <p:cNvSpPr>
            <a:spLocks noGrp="1"/>
          </p:cNvSpPr>
          <p:nvPr>
            <p:ph type="sldNum" sz="quarter" idx="12"/>
          </p:nvPr>
        </p:nvSpPr>
        <p:spPr/>
        <p:txBody>
          <a:bodyPr/>
          <a:lstStyle/>
          <a:p>
            <a:fld id="{E8366257-D7B9-47E0-9D98-9493A294C6AB}" type="slidenum">
              <a:rPr lang="en-US" smtClean="0"/>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Computing GINI of a split</a:t>
            </a:r>
            <a:r>
              <a:rPr lang="en-MY" altLang="en-US">
                <a:sym typeface="+mn-ea"/>
              </a:rPr>
              <a:t>: Cricket </a:t>
            </a:r>
            <a:r>
              <a:rPr lang="en-MY" altLang="en-US"/>
              <a:t>Example</a:t>
            </a:r>
          </a:p>
        </p:txBody>
      </p:sp>
      <p:sp>
        <p:nvSpPr>
          <p:cNvPr id="3" name="Content Placeholder 2"/>
          <p:cNvSpPr>
            <a:spLocks noGrp="1"/>
          </p:cNvSpPr>
          <p:nvPr>
            <p:ph idx="1"/>
          </p:nvPr>
        </p:nvSpPr>
        <p:spPr/>
        <p:txBody>
          <a:bodyPr/>
          <a:lstStyle/>
          <a:p>
            <a:r>
              <a:rPr lang="en-MY" altLang="en-US" dirty="0"/>
              <a:t>W</a:t>
            </a:r>
            <a:r>
              <a:rPr lang="en-US" dirty="0"/>
              <a:t>e want to segregate the students based on </a:t>
            </a:r>
            <a:r>
              <a:rPr lang="en-US" dirty="0">
                <a:solidFill>
                  <a:srgbClr val="0070C0"/>
                </a:solidFill>
              </a:rPr>
              <a:t>target variable </a:t>
            </a:r>
            <a:r>
              <a:rPr lang="en-US" dirty="0"/>
              <a:t>(playing cricket or not ). </a:t>
            </a:r>
            <a:r>
              <a:rPr lang="en-US" dirty="0" smtClean="0"/>
              <a:t>In </a:t>
            </a:r>
            <a:r>
              <a:rPr lang="en-US" dirty="0"/>
              <a:t>the snapshot below, we split the population using two input variables </a:t>
            </a:r>
            <a:r>
              <a:rPr lang="en-US" dirty="0">
                <a:solidFill>
                  <a:srgbClr val="0070C0"/>
                </a:solidFill>
              </a:rPr>
              <a:t>Gender</a:t>
            </a:r>
            <a:r>
              <a:rPr lang="en-US" dirty="0"/>
              <a:t> and </a:t>
            </a:r>
            <a:r>
              <a:rPr lang="en-US" dirty="0">
                <a:solidFill>
                  <a:srgbClr val="0070C0"/>
                </a:solidFill>
              </a:rPr>
              <a:t>Class</a:t>
            </a:r>
            <a:r>
              <a:rPr lang="en-US" dirty="0"/>
              <a:t>. Now, </a:t>
            </a:r>
            <a:r>
              <a:rPr lang="en-US" dirty="0" smtClean="0"/>
              <a:t>we </a:t>
            </a:r>
            <a:r>
              <a:rPr lang="en-US" dirty="0"/>
              <a:t>want to identify which split is producing </a:t>
            </a:r>
            <a:r>
              <a:rPr lang="en-US" dirty="0">
                <a:solidFill>
                  <a:srgbClr val="0070C0"/>
                </a:solidFill>
              </a:rPr>
              <a:t>more homogeneous </a:t>
            </a:r>
            <a:r>
              <a:rPr lang="en-US" dirty="0"/>
              <a:t>sub-nodes using </a:t>
            </a:r>
            <a:r>
              <a:rPr lang="en-US" dirty="0" err="1"/>
              <a:t>Gini</a:t>
            </a:r>
            <a:r>
              <a:rPr lang="en-US" dirty="0"/>
              <a:t> index.</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84</a:t>
            </a:fld>
            <a:endParaRPr lang="en-US" dirty="0"/>
          </a:p>
        </p:txBody>
      </p:sp>
      <p:pic>
        <p:nvPicPr>
          <p:cNvPr id="6" name="Picture 5" descr="0-gx6XsQ8X_KEs7R05"/>
          <p:cNvPicPr>
            <a:picLocks noChangeAspect="1"/>
          </p:cNvPicPr>
          <p:nvPr/>
        </p:nvPicPr>
        <p:blipFill>
          <a:blip r:embed="rId2"/>
          <a:stretch>
            <a:fillRect/>
          </a:stretch>
        </p:blipFill>
        <p:spPr>
          <a:xfrm>
            <a:off x="2493010" y="3580765"/>
            <a:ext cx="7375525" cy="259651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Computing GINI of a split: Cricket Example</a:t>
            </a:r>
          </a:p>
        </p:txBody>
      </p:sp>
      <p:sp>
        <p:nvSpPr>
          <p:cNvPr id="3" name="Content Placeholder 2"/>
          <p:cNvSpPr>
            <a:spLocks noGrp="1"/>
          </p:cNvSpPr>
          <p:nvPr>
            <p:ph sz="half" idx="1"/>
          </p:nvPr>
        </p:nvSpPr>
        <p:spPr/>
        <p:txBody>
          <a:bodyPr>
            <a:normAutofit fontScale="97500"/>
          </a:bodyPr>
          <a:lstStyle/>
          <a:p>
            <a:r>
              <a:rPr lang="en-MY" altLang="en-US" sz="2400" dirty="0"/>
              <a:t>Assuming </a:t>
            </a:r>
            <a:r>
              <a:rPr lang="en-US" sz="2400" b="1" dirty="0">
                <a:sym typeface="+mn-ea"/>
              </a:rPr>
              <a:t>GINI(</a:t>
            </a:r>
            <a:r>
              <a:rPr lang="en-MY" altLang="en-US" sz="2400" b="1" dirty="0">
                <a:sym typeface="+mn-ea"/>
              </a:rPr>
              <a:t>n</a:t>
            </a:r>
            <a:r>
              <a:rPr lang="en-US" sz="2400" b="1" dirty="0">
                <a:sym typeface="+mn-ea"/>
              </a:rPr>
              <a:t>) </a:t>
            </a:r>
            <a:r>
              <a:rPr lang="en-MY" altLang="en-US" sz="2400" dirty="0">
                <a:sym typeface="+mn-ea"/>
              </a:rPr>
              <a:t>is the same for parent nodes for both cases, we just work on the [</a:t>
            </a:r>
            <a:r>
              <a:rPr lang="en-US" sz="2400" b="1" dirty="0">
                <a:solidFill>
                  <a:srgbClr val="0070C0"/>
                </a:solidFill>
                <a:sym typeface="+mn-ea"/>
              </a:rPr>
              <a:t>P</a:t>
            </a:r>
            <a:r>
              <a:rPr lang="en-US" sz="2400" b="1" baseline="-25000" dirty="0">
                <a:solidFill>
                  <a:srgbClr val="0070C0"/>
                </a:solidFill>
                <a:sym typeface="+mn-ea"/>
              </a:rPr>
              <a:t>L</a:t>
            </a:r>
            <a:r>
              <a:rPr lang="en-US" sz="2400" b="1" dirty="0">
                <a:solidFill>
                  <a:srgbClr val="0070C0"/>
                </a:solidFill>
                <a:sym typeface="+mn-ea"/>
              </a:rPr>
              <a:t> GINI (</a:t>
            </a:r>
            <a:r>
              <a:rPr lang="en-MY" altLang="en-US" sz="2400" b="1" dirty="0">
                <a:solidFill>
                  <a:srgbClr val="0070C0"/>
                </a:solidFill>
                <a:sym typeface="+mn-ea"/>
              </a:rPr>
              <a:t>n</a:t>
            </a:r>
            <a:r>
              <a:rPr lang="en-US" sz="2400" b="1" baseline="-25000" dirty="0">
                <a:solidFill>
                  <a:srgbClr val="0070C0"/>
                </a:solidFill>
                <a:sym typeface="+mn-ea"/>
              </a:rPr>
              <a:t>L</a:t>
            </a:r>
            <a:r>
              <a:rPr lang="en-US" sz="2400" b="1" dirty="0">
                <a:solidFill>
                  <a:srgbClr val="0070C0"/>
                </a:solidFill>
                <a:sym typeface="+mn-ea"/>
              </a:rPr>
              <a:t>) </a:t>
            </a:r>
            <a:r>
              <a:rPr lang="en-MY" altLang="en-US" sz="2400" b="1" dirty="0">
                <a:solidFill>
                  <a:srgbClr val="0070C0"/>
                </a:solidFill>
                <a:sym typeface="+mn-ea"/>
              </a:rPr>
              <a:t>+</a:t>
            </a:r>
            <a:r>
              <a:rPr lang="en-US" sz="2400" b="1" dirty="0">
                <a:solidFill>
                  <a:srgbClr val="0070C0"/>
                </a:solidFill>
                <a:sym typeface="+mn-ea"/>
              </a:rPr>
              <a:t> P</a:t>
            </a:r>
            <a:r>
              <a:rPr lang="en-US" sz="2400" b="1" baseline="-25000" dirty="0">
                <a:solidFill>
                  <a:srgbClr val="0070C0"/>
                </a:solidFill>
                <a:sym typeface="+mn-ea"/>
              </a:rPr>
              <a:t>R</a:t>
            </a:r>
            <a:r>
              <a:rPr lang="en-US" sz="2400" b="1" dirty="0">
                <a:solidFill>
                  <a:srgbClr val="0070C0"/>
                </a:solidFill>
                <a:sym typeface="+mn-ea"/>
              </a:rPr>
              <a:t> GINI (</a:t>
            </a:r>
            <a:r>
              <a:rPr lang="en-MY" altLang="en-US" sz="2400" b="1" dirty="0">
                <a:solidFill>
                  <a:srgbClr val="0070C0"/>
                </a:solidFill>
                <a:sym typeface="+mn-ea"/>
              </a:rPr>
              <a:t>n</a:t>
            </a:r>
            <a:r>
              <a:rPr lang="en-US" sz="2400" b="1" baseline="-25000" dirty="0">
                <a:solidFill>
                  <a:srgbClr val="0070C0"/>
                </a:solidFill>
                <a:sym typeface="+mn-ea"/>
              </a:rPr>
              <a:t>R</a:t>
            </a:r>
            <a:r>
              <a:rPr lang="en-US" sz="2400" b="1" dirty="0">
                <a:solidFill>
                  <a:srgbClr val="0070C0"/>
                </a:solidFill>
                <a:sym typeface="+mn-ea"/>
              </a:rPr>
              <a:t>)</a:t>
            </a:r>
            <a:r>
              <a:rPr lang="en-MY" altLang="en-US" sz="2400" dirty="0">
                <a:sym typeface="+mn-ea"/>
              </a:rPr>
              <a:t>] part, the </a:t>
            </a:r>
            <a:r>
              <a:rPr lang="en-MY" altLang="en-US" sz="2400" dirty="0">
                <a:solidFill>
                  <a:srgbClr val="0070C0"/>
                </a:solidFill>
                <a:sym typeface="+mn-ea"/>
              </a:rPr>
              <a:t>higher</a:t>
            </a:r>
            <a:r>
              <a:rPr lang="en-MY" altLang="en-US" sz="2400" dirty="0">
                <a:solidFill>
                  <a:srgbClr val="FF0000"/>
                </a:solidFill>
                <a:sym typeface="+mn-ea"/>
              </a:rPr>
              <a:t> </a:t>
            </a:r>
            <a:r>
              <a:rPr lang="en-MY" altLang="en-US" sz="2400" dirty="0">
                <a:sym typeface="+mn-ea"/>
              </a:rPr>
              <a:t>the better in this case.</a:t>
            </a:r>
            <a:endParaRPr lang="en-US" sz="2400" dirty="0"/>
          </a:p>
          <a:p>
            <a:r>
              <a:rPr lang="en-US" sz="2400" b="1" dirty="0"/>
              <a:t>Split on Gender:</a:t>
            </a:r>
            <a:endParaRPr lang="en-US" sz="2400" dirty="0"/>
          </a:p>
          <a:p>
            <a:pPr lvl="1"/>
            <a:r>
              <a:rPr lang="en-US" sz="2400" dirty="0" err="1"/>
              <a:t>Gini</a:t>
            </a:r>
            <a:r>
              <a:rPr lang="en-US" sz="2400" dirty="0"/>
              <a:t> for sub-node Female = (0.2)*(0.2)+(0.8)*(0.8)=0.68</a:t>
            </a:r>
          </a:p>
          <a:p>
            <a:pPr lvl="1"/>
            <a:r>
              <a:rPr lang="en-US" sz="2400" dirty="0" err="1"/>
              <a:t>Gini</a:t>
            </a:r>
            <a:r>
              <a:rPr lang="en-US" sz="2400" dirty="0"/>
              <a:t> for sub-node Male = (0.65)*(0.65)+(0.35)*(0.35)=0.55</a:t>
            </a:r>
          </a:p>
          <a:p>
            <a:pPr lvl="1"/>
            <a:r>
              <a:rPr lang="en-US" sz="2400" dirty="0"/>
              <a:t>Weighted </a:t>
            </a:r>
            <a:r>
              <a:rPr lang="en-US" sz="2400" dirty="0" err="1"/>
              <a:t>Gini</a:t>
            </a:r>
            <a:r>
              <a:rPr lang="en-US" sz="2400" dirty="0"/>
              <a:t> for Split Gender = (10/30)*0.68+(20/30)*0.55 = </a:t>
            </a:r>
            <a:r>
              <a:rPr lang="en-US" sz="2400" b="1" dirty="0"/>
              <a:t>0.59</a:t>
            </a:r>
            <a:endParaRPr lang="en-US" b="1" dirty="0"/>
          </a:p>
          <a:p>
            <a:endParaRPr lang="en-US" dirty="0"/>
          </a:p>
        </p:txBody>
      </p:sp>
      <p:sp>
        <p:nvSpPr>
          <p:cNvPr id="7" name="Content Placeholder 6"/>
          <p:cNvSpPr>
            <a:spLocks noGrp="1"/>
          </p:cNvSpPr>
          <p:nvPr>
            <p:ph sz="half" idx="2"/>
          </p:nvPr>
        </p:nvSpPr>
        <p:spPr/>
        <p:txBody>
          <a:bodyPr>
            <a:normAutofit fontScale="97500"/>
          </a:bodyPr>
          <a:lstStyle/>
          <a:p>
            <a:r>
              <a:rPr lang="en-US" sz="2400" b="1" dirty="0">
                <a:sym typeface="+mn-ea"/>
              </a:rPr>
              <a:t>Split on Class:</a:t>
            </a:r>
            <a:endParaRPr lang="en-US" sz="2400" dirty="0"/>
          </a:p>
          <a:p>
            <a:pPr lvl="1"/>
            <a:r>
              <a:rPr lang="en-US" sz="2400" dirty="0" err="1">
                <a:sym typeface="+mn-ea"/>
              </a:rPr>
              <a:t>Gini</a:t>
            </a:r>
            <a:r>
              <a:rPr lang="en-US" sz="2400" dirty="0">
                <a:sym typeface="+mn-ea"/>
              </a:rPr>
              <a:t> for sub-node Class IX = (0.43)*(0.43)+(0.57)*(0.57)=0.51</a:t>
            </a:r>
            <a:endParaRPr lang="en-US" sz="2400" dirty="0"/>
          </a:p>
          <a:p>
            <a:pPr lvl="1"/>
            <a:r>
              <a:rPr lang="en-US" sz="2400" dirty="0" err="1">
                <a:sym typeface="+mn-ea"/>
              </a:rPr>
              <a:t>Gini</a:t>
            </a:r>
            <a:r>
              <a:rPr lang="en-US" sz="2400" dirty="0">
                <a:sym typeface="+mn-ea"/>
              </a:rPr>
              <a:t> for sub-node Class X = (0.56)*(0.56)+(0.44)*(0.44)=0.51</a:t>
            </a:r>
            <a:endParaRPr lang="en-US" sz="2400" dirty="0"/>
          </a:p>
          <a:p>
            <a:pPr lvl="1"/>
            <a:r>
              <a:rPr lang="en-US" sz="2400" dirty="0">
                <a:sym typeface="+mn-ea"/>
              </a:rPr>
              <a:t>Weighted </a:t>
            </a:r>
            <a:r>
              <a:rPr lang="en-US" sz="2400" dirty="0" err="1">
                <a:sym typeface="+mn-ea"/>
              </a:rPr>
              <a:t>Gini</a:t>
            </a:r>
            <a:r>
              <a:rPr lang="en-US" sz="2400" dirty="0">
                <a:sym typeface="+mn-ea"/>
              </a:rPr>
              <a:t> for Split Class = (14/30)*0.51+(16/30)*0.51 = </a:t>
            </a:r>
            <a:r>
              <a:rPr lang="en-US" sz="2400" b="1" dirty="0">
                <a:sym typeface="+mn-ea"/>
              </a:rPr>
              <a:t>0.51</a:t>
            </a:r>
            <a:endParaRPr lang="en-US" sz="2400" b="1" dirty="0"/>
          </a:p>
          <a:p>
            <a:pPr lvl="0"/>
            <a:r>
              <a:rPr lang="en-MY" altLang="en-US" sz="2400" dirty="0">
                <a:sym typeface="+mn-ea"/>
              </a:rPr>
              <a:t>The</a:t>
            </a:r>
            <a:r>
              <a:rPr lang="en-US" sz="2400" dirty="0">
                <a:sym typeface="+mn-ea"/>
              </a:rPr>
              <a:t> </a:t>
            </a:r>
            <a:r>
              <a:rPr lang="en-US" sz="2400" dirty="0" err="1">
                <a:sym typeface="+mn-ea"/>
              </a:rPr>
              <a:t>Gini</a:t>
            </a:r>
            <a:r>
              <a:rPr lang="en-US" sz="2400" dirty="0">
                <a:sym typeface="+mn-ea"/>
              </a:rPr>
              <a:t> score for Split on Gender is </a:t>
            </a:r>
            <a:r>
              <a:rPr lang="en-MY" altLang="en-US" sz="2400" dirty="0">
                <a:solidFill>
                  <a:srgbClr val="0070C0"/>
                </a:solidFill>
                <a:sym typeface="+mn-ea"/>
              </a:rPr>
              <a:t>higher</a:t>
            </a:r>
            <a:r>
              <a:rPr lang="en-MY" altLang="en-US" sz="2400" dirty="0">
                <a:solidFill>
                  <a:srgbClr val="FF0000"/>
                </a:solidFill>
                <a:sym typeface="+mn-ea"/>
              </a:rPr>
              <a:t> </a:t>
            </a:r>
            <a:r>
              <a:rPr lang="en-US" sz="2400" dirty="0">
                <a:sym typeface="+mn-ea"/>
              </a:rPr>
              <a:t>than Split on Class, hence, the node split will take place on </a:t>
            </a:r>
            <a:r>
              <a:rPr lang="en-US" sz="2400" b="1" dirty="0">
                <a:solidFill>
                  <a:srgbClr val="0070C0"/>
                </a:solidFill>
                <a:sym typeface="+mn-ea"/>
              </a:rPr>
              <a:t>Gender</a:t>
            </a:r>
            <a:r>
              <a:rPr lang="en-US" sz="2400" dirty="0">
                <a:sym typeface="+mn-ea"/>
              </a:rPr>
              <a:t>.</a:t>
            </a:r>
            <a:endParaRPr lang="en-US" sz="2800" dirty="0"/>
          </a:p>
          <a:p>
            <a:endParaRPr 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Computing GINI of a split</a:t>
            </a:r>
            <a:r>
              <a:rPr lang="en-MY" altLang="en-US">
                <a:sym typeface="+mn-ea"/>
              </a:rPr>
              <a:t>: Example</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86</a:t>
            </a:fld>
            <a:endParaRPr lang="en-US" dirty="0"/>
          </a:p>
        </p:txBody>
      </p:sp>
      <p:graphicFrame>
        <p:nvGraphicFramePr>
          <p:cNvPr id="6" name="Content Placeholder 5"/>
          <p:cNvGraphicFramePr>
            <a:graphicFrameLocks noGrp="1" noChangeAspect="1"/>
          </p:cNvGraphicFramePr>
          <p:nvPr>
            <p:ph idx="1"/>
          </p:nvPr>
        </p:nvGraphicFramePr>
        <p:xfrm>
          <a:off x="1598295" y="1555750"/>
          <a:ext cx="8013065" cy="4502150"/>
        </p:xfrm>
        <a:graphic>
          <a:graphicData uri="http://schemas.openxmlformats.org/presentationml/2006/ole">
            <mc:AlternateContent xmlns:mc="http://schemas.openxmlformats.org/markup-compatibility/2006">
              <mc:Choice xmlns:v="urn:schemas-microsoft-com:vml" Requires="v">
                <p:oleObj spid="_x0000_s28735" r:id="rId3" imgW="6848475" imgH="3848100" progId="Paint.Picture">
                  <p:embed/>
                </p:oleObj>
              </mc:Choice>
              <mc:Fallback>
                <p:oleObj r:id="rId3" imgW="6848475" imgH="3848100" progId="Paint.Picture">
                  <p:embed/>
                  <p:pic>
                    <p:nvPicPr>
                      <p:cNvPr id="0" name="Picture 6"/>
                      <p:cNvPicPr/>
                      <p:nvPr/>
                    </p:nvPicPr>
                    <p:blipFill>
                      <a:blip r:embed="rId4"/>
                      <a:stretch>
                        <a:fillRect/>
                      </a:stretch>
                    </p:blipFill>
                    <p:spPr>
                      <a:xfrm>
                        <a:off x="1598295" y="1555750"/>
                        <a:ext cx="8013065" cy="4502150"/>
                      </a:xfrm>
                      <a:prstGeom prst="rect">
                        <a:avLst/>
                      </a:prstGeom>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a:t>Summary: </a:t>
            </a:r>
            <a:r>
              <a:rPr lang="en-US" dirty="0"/>
              <a:t>Steps to Calculate </a:t>
            </a:r>
            <a:r>
              <a:rPr lang="en-US" dirty="0" err="1"/>
              <a:t>Gini</a:t>
            </a:r>
            <a:r>
              <a:rPr lang="en-US" dirty="0"/>
              <a:t> for a split</a:t>
            </a:r>
          </a:p>
        </p:txBody>
      </p:sp>
      <p:sp>
        <p:nvSpPr>
          <p:cNvPr id="3" name="Content Placeholder 2"/>
          <p:cNvSpPr>
            <a:spLocks noGrp="1"/>
          </p:cNvSpPr>
          <p:nvPr>
            <p:ph idx="1"/>
          </p:nvPr>
        </p:nvSpPr>
        <p:spPr/>
        <p:txBody>
          <a:bodyPr/>
          <a:lstStyle/>
          <a:p>
            <a:pPr marL="514350" indent="-514350">
              <a:buAutoNum type="arabicPeriod"/>
            </a:pPr>
            <a:r>
              <a:rPr lang="en-US" dirty="0"/>
              <a:t>Calculate </a:t>
            </a:r>
            <a:r>
              <a:rPr lang="en-US" dirty="0" err="1"/>
              <a:t>Gini</a:t>
            </a:r>
            <a:r>
              <a:rPr lang="en-US" dirty="0"/>
              <a:t> for </a:t>
            </a:r>
            <a:r>
              <a:rPr lang="en-US" dirty="0" smtClean="0"/>
              <a:t>sub-nodes (children), </a:t>
            </a:r>
            <a:r>
              <a:rPr lang="en-US" dirty="0"/>
              <a:t>using formula </a:t>
            </a:r>
          </a:p>
          <a:p>
            <a:pPr marL="514350" indent="-514350">
              <a:buAutoNum type="arabicPeriod"/>
            </a:pPr>
            <a:endParaRPr lang="en-US" dirty="0" smtClean="0"/>
          </a:p>
          <a:p>
            <a:pPr marL="514350" indent="-514350">
              <a:buAutoNum type="arabicPeriod"/>
            </a:pPr>
            <a:endParaRPr lang="en-US" dirty="0"/>
          </a:p>
          <a:p>
            <a:pPr marL="514350" indent="-514350">
              <a:buAutoNum type="arabicPeriod"/>
            </a:pPr>
            <a:endParaRPr lang="en-US" dirty="0" smtClean="0"/>
          </a:p>
          <a:p>
            <a:pPr marL="514350" indent="-514350">
              <a:buAutoNum type="arabicPeriod"/>
            </a:pPr>
            <a:r>
              <a:rPr lang="en-US" dirty="0" smtClean="0"/>
              <a:t>Calculate </a:t>
            </a:r>
            <a:r>
              <a:rPr lang="en-US" dirty="0" err="1">
                <a:solidFill>
                  <a:srgbClr val="0070C0"/>
                </a:solidFill>
              </a:rPr>
              <a:t>Gini</a:t>
            </a:r>
            <a:r>
              <a:rPr lang="en-US" dirty="0">
                <a:solidFill>
                  <a:srgbClr val="0070C0"/>
                </a:solidFill>
              </a:rPr>
              <a:t> for split </a:t>
            </a:r>
            <a:r>
              <a:rPr lang="en-US" dirty="0"/>
              <a:t>using weighted </a:t>
            </a:r>
            <a:r>
              <a:rPr lang="en-US" dirty="0" err="1"/>
              <a:t>Gini</a:t>
            </a:r>
            <a:r>
              <a:rPr lang="en-US" dirty="0"/>
              <a:t> score of each node of that split</a:t>
            </a:r>
            <a:r>
              <a:rPr lang="en-MY" altLang="en-US" dirty="0"/>
              <a:t>, </a:t>
            </a:r>
            <a:r>
              <a:rPr lang="en-US" dirty="0">
                <a:solidFill>
                  <a:srgbClr val="0070C0"/>
                </a:solidFill>
                <a:sym typeface="+mn-ea"/>
              </a:rPr>
              <a:t>GINI(s,</a:t>
            </a:r>
            <a:r>
              <a:rPr lang="en-MY" altLang="en-US" dirty="0">
                <a:solidFill>
                  <a:srgbClr val="0070C0"/>
                </a:solidFill>
                <a:sym typeface="+mn-ea"/>
              </a:rPr>
              <a:t>n</a:t>
            </a:r>
            <a:r>
              <a:rPr lang="en-US" dirty="0">
                <a:solidFill>
                  <a:srgbClr val="0070C0"/>
                </a:solidFill>
                <a:sym typeface="+mn-ea"/>
              </a:rPr>
              <a:t>) = GINI(</a:t>
            </a:r>
            <a:r>
              <a:rPr lang="en-MY" altLang="en-US" dirty="0">
                <a:solidFill>
                  <a:srgbClr val="0070C0"/>
                </a:solidFill>
                <a:sym typeface="+mn-ea"/>
              </a:rPr>
              <a:t>n</a:t>
            </a:r>
            <a:r>
              <a:rPr lang="en-US" dirty="0">
                <a:solidFill>
                  <a:srgbClr val="0070C0"/>
                </a:solidFill>
                <a:sym typeface="+mn-ea"/>
              </a:rPr>
              <a:t>) – P</a:t>
            </a:r>
            <a:r>
              <a:rPr lang="en-US" baseline="-25000" dirty="0">
                <a:solidFill>
                  <a:srgbClr val="0070C0"/>
                </a:solidFill>
                <a:sym typeface="+mn-ea"/>
              </a:rPr>
              <a:t>L</a:t>
            </a:r>
            <a:r>
              <a:rPr lang="en-US" dirty="0">
                <a:solidFill>
                  <a:srgbClr val="0070C0"/>
                </a:solidFill>
                <a:sym typeface="+mn-ea"/>
              </a:rPr>
              <a:t> GINI (</a:t>
            </a:r>
            <a:r>
              <a:rPr lang="en-MY" altLang="en-US" dirty="0">
                <a:solidFill>
                  <a:srgbClr val="0070C0"/>
                </a:solidFill>
                <a:sym typeface="+mn-ea"/>
              </a:rPr>
              <a:t>n</a:t>
            </a:r>
            <a:r>
              <a:rPr lang="en-US" baseline="-25000" dirty="0">
                <a:solidFill>
                  <a:srgbClr val="0070C0"/>
                </a:solidFill>
                <a:sym typeface="+mn-ea"/>
              </a:rPr>
              <a:t>L</a:t>
            </a:r>
            <a:r>
              <a:rPr lang="en-US" dirty="0">
                <a:solidFill>
                  <a:srgbClr val="0070C0"/>
                </a:solidFill>
                <a:sym typeface="+mn-ea"/>
              </a:rPr>
              <a:t>) – P</a:t>
            </a:r>
            <a:r>
              <a:rPr lang="en-US" baseline="-25000" dirty="0">
                <a:solidFill>
                  <a:srgbClr val="0070C0"/>
                </a:solidFill>
                <a:sym typeface="+mn-ea"/>
              </a:rPr>
              <a:t>R</a:t>
            </a:r>
            <a:r>
              <a:rPr lang="en-US" dirty="0">
                <a:solidFill>
                  <a:srgbClr val="0070C0"/>
                </a:solidFill>
                <a:sym typeface="+mn-ea"/>
              </a:rPr>
              <a:t> GINI (</a:t>
            </a:r>
            <a:r>
              <a:rPr lang="en-MY" altLang="en-US" dirty="0">
                <a:solidFill>
                  <a:srgbClr val="0070C0"/>
                </a:solidFill>
                <a:sym typeface="+mn-ea"/>
              </a:rPr>
              <a:t>n</a:t>
            </a:r>
            <a:r>
              <a:rPr lang="en-US" baseline="-25000" dirty="0">
                <a:solidFill>
                  <a:srgbClr val="0070C0"/>
                </a:solidFill>
                <a:sym typeface="+mn-ea"/>
              </a:rPr>
              <a:t>R</a:t>
            </a:r>
            <a:r>
              <a:rPr lang="en-US" dirty="0">
                <a:solidFill>
                  <a:srgbClr val="0070C0"/>
                </a:solidFill>
                <a:sym typeface="+mn-ea"/>
              </a:rPr>
              <a:t>)</a:t>
            </a:r>
            <a:endParaRPr lang="en-MY" altLang="en-US" dirty="0">
              <a:solidFill>
                <a:srgbClr val="0070C0"/>
              </a:solidFill>
            </a:endParaRP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87</a:t>
            </a:fld>
            <a:endParaRPr lang="en-US" dirty="0"/>
          </a:p>
        </p:txBody>
      </p:sp>
      <p:graphicFrame>
        <p:nvGraphicFramePr>
          <p:cNvPr id="6" name="Object 5"/>
          <p:cNvGraphicFramePr/>
          <p:nvPr/>
        </p:nvGraphicFramePr>
        <p:xfrm>
          <a:off x="3895725" y="2482851"/>
          <a:ext cx="4114800" cy="1074737"/>
        </p:xfrm>
        <a:graphic>
          <a:graphicData uri="http://schemas.openxmlformats.org/presentationml/2006/ole">
            <mc:AlternateContent xmlns:mc="http://schemas.openxmlformats.org/markup-compatibility/2006">
              <mc:Choice xmlns:v="urn:schemas-microsoft-com:vml" Requires="v">
                <p:oleObj spid="_x0000_s29759" r:id="rId3" imgW="2914650" imgH="714375" progId="Paint.Picture">
                  <p:embed/>
                </p:oleObj>
              </mc:Choice>
              <mc:Fallback>
                <p:oleObj r:id="rId3" imgW="2914650" imgH="714375" progId="Paint.Picture">
                  <p:embed/>
                  <p:pic>
                    <p:nvPicPr>
                      <p:cNvPr id="0" name="Picture 6"/>
                      <p:cNvPicPr/>
                      <p:nvPr/>
                    </p:nvPicPr>
                    <p:blipFill>
                      <a:blip r:embed="rId4"/>
                      <a:stretch>
                        <a:fillRect/>
                      </a:stretch>
                    </p:blipFill>
                    <p:spPr>
                      <a:xfrm>
                        <a:off x="3895725" y="2482851"/>
                        <a:ext cx="4114800" cy="1074737"/>
                      </a:xfrm>
                      <a:prstGeom prst="rect">
                        <a:avLst/>
                      </a:prstGeom>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Computing GINI of a split</a:t>
            </a:r>
          </a:p>
        </p:txBody>
      </p:sp>
      <p:sp>
        <p:nvSpPr>
          <p:cNvPr id="3" name="Content Placeholder 2"/>
          <p:cNvSpPr>
            <a:spLocks noGrp="1"/>
          </p:cNvSpPr>
          <p:nvPr>
            <p:ph idx="1"/>
          </p:nvPr>
        </p:nvSpPr>
        <p:spPr/>
        <p:txBody>
          <a:bodyPr/>
          <a:lstStyle/>
          <a:p>
            <a:r>
              <a:rPr lang="en-US" dirty="0"/>
              <a:t>Splits into two partitions</a:t>
            </a:r>
          </a:p>
          <a:p>
            <a:pPr lvl="0"/>
            <a:r>
              <a:rPr lang="en-US" dirty="0"/>
              <a:t>Effect of </a:t>
            </a:r>
            <a:r>
              <a:rPr lang="en-MY" altLang="en-US" dirty="0"/>
              <a:t>w</a:t>
            </a:r>
            <a:r>
              <a:rPr lang="en-US" dirty="0" err="1"/>
              <a:t>eighing</a:t>
            </a:r>
            <a:r>
              <a:rPr lang="en-US" dirty="0"/>
              <a:t> partitions: </a:t>
            </a:r>
            <a:r>
              <a:rPr lang="en-MY" altLang="en-US" dirty="0">
                <a:solidFill>
                  <a:srgbClr val="0070C0"/>
                </a:solidFill>
              </a:rPr>
              <a:t>l</a:t>
            </a:r>
            <a:r>
              <a:rPr lang="en-US" dirty="0" err="1">
                <a:solidFill>
                  <a:srgbClr val="0070C0"/>
                </a:solidFill>
              </a:rPr>
              <a:t>arger</a:t>
            </a:r>
            <a:r>
              <a:rPr lang="en-US" dirty="0">
                <a:solidFill>
                  <a:srgbClr val="0070C0"/>
                </a:solidFill>
              </a:rPr>
              <a:t> </a:t>
            </a:r>
            <a:r>
              <a:rPr lang="en-US" dirty="0"/>
              <a:t>and </a:t>
            </a:r>
            <a:r>
              <a:rPr lang="en-MY" altLang="en-US" dirty="0">
                <a:solidFill>
                  <a:srgbClr val="0070C0"/>
                </a:solidFill>
              </a:rPr>
              <a:t>p</a:t>
            </a:r>
            <a:r>
              <a:rPr lang="en-US" dirty="0" err="1">
                <a:solidFill>
                  <a:srgbClr val="0070C0"/>
                </a:solidFill>
              </a:rPr>
              <a:t>urer</a:t>
            </a:r>
            <a:r>
              <a:rPr lang="en-US" dirty="0">
                <a:solidFill>
                  <a:srgbClr val="0070C0"/>
                </a:solidFill>
              </a:rPr>
              <a:t> </a:t>
            </a:r>
            <a:r>
              <a:rPr lang="en-MY" altLang="en-US" dirty="0"/>
              <a:t>p</a:t>
            </a:r>
            <a:r>
              <a:rPr lang="en-US" dirty="0" err="1"/>
              <a:t>artitions</a:t>
            </a:r>
            <a:r>
              <a:rPr lang="en-US" dirty="0"/>
              <a:t> are sought for.</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88</a:t>
            </a:fld>
            <a:endParaRPr lang="en-US" dirty="0"/>
          </a:p>
        </p:txBody>
      </p:sp>
      <p:pic>
        <p:nvPicPr>
          <p:cNvPr id="8" name="Content Placeholder 5" descr="1-F_AmlAXtZRNP3lRupjX24A"/>
          <p:cNvPicPr>
            <a:picLocks noChangeAspect="1"/>
          </p:cNvPicPr>
          <p:nvPr/>
        </p:nvPicPr>
        <p:blipFill>
          <a:blip r:embed="rId3"/>
          <a:stretch>
            <a:fillRect/>
          </a:stretch>
        </p:blipFill>
        <p:spPr>
          <a:xfrm>
            <a:off x="2236506" y="3014346"/>
            <a:ext cx="6374094" cy="3162617"/>
          </a:xfrm>
          <a:prstGeom prst="rect">
            <a:avLst/>
          </a:prstGeom>
        </p:spPr>
      </p:pic>
      <p:sp>
        <p:nvSpPr>
          <p:cNvPr id="9" name="Text Box 8"/>
          <p:cNvSpPr txBox="1"/>
          <p:nvPr/>
        </p:nvSpPr>
        <p:spPr>
          <a:xfrm>
            <a:off x="9202420" y="3912870"/>
            <a:ext cx="2842895" cy="1568450"/>
          </a:xfrm>
          <a:prstGeom prst="rect">
            <a:avLst/>
          </a:prstGeom>
          <a:noFill/>
        </p:spPr>
        <p:txBody>
          <a:bodyPr wrap="square" rtlCol="0">
            <a:spAutoFit/>
          </a:bodyPr>
          <a:lstStyle/>
          <a:p>
            <a:r>
              <a:rPr lang="en-MY" altLang="en-US" sz="2400" dirty="0"/>
              <a:t>Try: Compute the GINI(</a:t>
            </a:r>
            <a:r>
              <a:rPr lang="en-MY" altLang="en-US" sz="2400" dirty="0" err="1"/>
              <a:t>s,n</a:t>
            </a:r>
            <a:r>
              <a:rPr lang="en-MY" altLang="en-US" sz="2400" dirty="0"/>
              <a:t>) assuming GINI(n) is the same for way A and B?</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t>For each distinct value, gather counts for each  class in the dataset</a:t>
            </a:r>
          </a:p>
          <a:p>
            <a:r>
              <a:t>Use the count matrix to make decisions</a:t>
            </a:r>
          </a:p>
          <a:p>
            <a:endParaRPr lang="en-US"/>
          </a:p>
        </p:txBody>
      </p:sp>
      <p:sp>
        <p:nvSpPr>
          <p:cNvPr id="3" name="object 3"/>
          <p:cNvSpPr txBox="1">
            <a:spLocks noGrp="1"/>
          </p:cNvSpPr>
          <p:nvPr>
            <p:ph type="title"/>
          </p:nvPr>
        </p:nvSpPr>
        <p:spPr>
          <a:prstGeom prst="rect">
            <a:avLst/>
          </a:prstGeom>
        </p:spPr>
        <p:txBody>
          <a:bodyPr>
            <a:normAutofit/>
          </a:bodyPr>
          <a:lstStyle/>
          <a:p>
            <a:r>
              <a:rPr lang="en-MY"/>
              <a:t>Categorical Attributes: Computing GINI Index</a:t>
            </a:r>
          </a:p>
        </p:txBody>
      </p:sp>
      <p:graphicFrame>
        <p:nvGraphicFramePr>
          <p:cNvPr id="4" name="object 4"/>
          <p:cNvGraphicFramePr>
            <a:graphicFrameLocks noGrp="1"/>
          </p:cNvGraphicFramePr>
          <p:nvPr/>
        </p:nvGraphicFramePr>
        <p:xfrm>
          <a:off x="5451638" y="3809994"/>
          <a:ext cx="2291080" cy="1497330"/>
        </p:xfrm>
        <a:graphic>
          <a:graphicData uri="http://schemas.openxmlformats.org/drawingml/2006/table">
            <a:tbl>
              <a:tblPr firstRow="1" bandRow="1">
                <a:tableStyleId>{2D5ABB26-0587-4C30-8999-92F81FD0307C}</a:tableStyleId>
              </a:tblPr>
              <a:tblGrid>
                <a:gridCol w="629285"/>
                <a:gridCol w="869315"/>
                <a:gridCol w="792480"/>
              </a:tblGrid>
              <a:tr h="278765">
                <a:tc rowSpan="2">
                  <a:txBody>
                    <a:bodyPr/>
                    <a:lstStyle/>
                    <a:p>
                      <a:pPr>
                        <a:lnSpc>
                          <a:spcPct val="100000"/>
                        </a:lnSpc>
                      </a:pPr>
                      <a:endParaRPr sz="1800">
                        <a:latin typeface="Times New Roman" panose="02020603050405020304"/>
                        <a:cs typeface="Times New Roman" panose="02020603050405020304"/>
                      </a:endParaRPr>
                    </a:p>
                  </a:txBody>
                  <a:tcPr marL="0" marR="0" marT="0" marB="0">
                    <a:lnR w="6350">
                      <a:solidFill>
                        <a:srgbClr val="000000"/>
                      </a:solidFill>
                      <a:prstDash val="solid"/>
                    </a:lnR>
                    <a:lnB w="3175">
                      <a:solidFill>
                        <a:srgbClr val="000000"/>
                      </a:solidFill>
                      <a:prstDash val="solid"/>
                    </a:lnB>
                  </a:tcPr>
                </a:tc>
                <a:tc gridSpan="2">
                  <a:txBody>
                    <a:bodyPr/>
                    <a:lstStyle/>
                    <a:p>
                      <a:pPr marL="465455">
                        <a:lnSpc>
                          <a:spcPct val="100000"/>
                        </a:lnSpc>
                        <a:spcBef>
                          <a:spcPts val="205"/>
                        </a:spcBef>
                      </a:pPr>
                      <a:r>
                        <a:rPr sz="1400" b="1" spc="15" dirty="0">
                          <a:solidFill>
                            <a:srgbClr val="FFFFFF"/>
                          </a:solidFill>
                          <a:latin typeface="Arial" panose="020B0604020202020204"/>
                          <a:cs typeface="Arial" panose="020B0604020202020204"/>
                        </a:rPr>
                        <a:t>CarType</a:t>
                      </a:r>
                      <a:endParaRPr sz="1400">
                        <a:latin typeface="Arial" panose="020B0604020202020204"/>
                        <a:cs typeface="Arial" panose="020B0604020202020204"/>
                      </a:endParaRPr>
                    </a:p>
                  </a:txBody>
                  <a:tcPr marL="0" marR="0" marT="26034"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800000"/>
                    </a:solidFill>
                  </a:tcPr>
                </a:tc>
                <a:tc hMerge="1">
                  <a:txBody>
                    <a:bodyPr/>
                    <a:lstStyle/>
                    <a:p>
                      <a:endParaRPr lang="en-US"/>
                    </a:p>
                  </a:txBody>
                  <a:tcPr marL="0" marR="0" marT="0" marB="0"/>
                </a:tc>
              </a:tr>
              <a:tr h="417830">
                <a:tc vMerge="1">
                  <a:txBody>
                    <a:bodyPr/>
                    <a:lstStyle/>
                    <a:p>
                      <a:endParaRPr lang="en-US"/>
                    </a:p>
                  </a:txBody>
                  <a:tcPr marL="0" marR="0" marT="0" marB="0">
                    <a:lnR w="6350">
                      <a:solidFill>
                        <a:srgbClr val="000000"/>
                      </a:solidFill>
                      <a:prstDash val="solid"/>
                    </a:lnR>
                    <a:lnB w="3175">
                      <a:solidFill>
                        <a:srgbClr val="000000"/>
                      </a:solidFill>
                      <a:prstDash val="solid"/>
                    </a:lnB>
                  </a:tcPr>
                </a:tc>
                <a:tc>
                  <a:txBody>
                    <a:bodyPr/>
                    <a:lstStyle/>
                    <a:p>
                      <a:pPr marL="95250" marR="78105" indent="-10795">
                        <a:lnSpc>
                          <a:spcPts val="1630"/>
                        </a:lnSpc>
                        <a:spcBef>
                          <a:spcPts val="25"/>
                        </a:spcBef>
                      </a:pPr>
                      <a:r>
                        <a:rPr sz="1400" b="1" dirty="0">
                          <a:latin typeface="Arial" panose="020B0604020202020204"/>
                          <a:cs typeface="Arial" panose="020B0604020202020204"/>
                        </a:rPr>
                        <a:t>{Sports,  Lu</a:t>
                      </a:r>
                      <a:r>
                        <a:rPr sz="1400" b="1" spc="-5" dirty="0">
                          <a:latin typeface="Arial" panose="020B0604020202020204"/>
                          <a:cs typeface="Arial" panose="020B0604020202020204"/>
                        </a:rPr>
                        <a:t>x</a:t>
                      </a:r>
                      <a:r>
                        <a:rPr sz="1400" b="1" dirty="0">
                          <a:latin typeface="Arial" panose="020B0604020202020204"/>
                          <a:cs typeface="Arial" panose="020B0604020202020204"/>
                        </a:rPr>
                        <a:t>ury}</a:t>
                      </a:r>
                      <a:endParaRPr sz="1400">
                        <a:latin typeface="Arial" panose="020B0604020202020204"/>
                        <a:cs typeface="Arial" panose="020B0604020202020204"/>
                      </a:endParaRPr>
                    </a:p>
                  </a:txBody>
                  <a:tcPr marL="0" marR="0" marT="317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algn="ctr">
                        <a:lnSpc>
                          <a:spcPct val="100000"/>
                        </a:lnSpc>
                        <a:spcBef>
                          <a:spcPts val="740"/>
                        </a:spcBef>
                      </a:pPr>
                      <a:r>
                        <a:rPr sz="1400" b="1" spc="10" dirty="0">
                          <a:latin typeface="Arial" panose="020B0604020202020204"/>
                          <a:cs typeface="Arial" panose="020B0604020202020204"/>
                        </a:rPr>
                        <a:t>{Family}</a:t>
                      </a:r>
                      <a:endParaRPr sz="1400">
                        <a:latin typeface="Arial" panose="020B0604020202020204"/>
                        <a:cs typeface="Arial" panose="020B0604020202020204"/>
                      </a:endParaRPr>
                    </a:p>
                  </a:txBody>
                  <a:tcPr marL="0" marR="0" marT="9398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r>
              <a:tr h="269240">
                <a:tc>
                  <a:txBody>
                    <a:bodyPr/>
                    <a:lstStyle/>
                    <a:p>
                      <a:pPr algn="ctr">
                        <a:lnSpc>
                          <a:spcPct val="100000"/>
                        </a:lnSpc>
                        <a:spcBef>
                          <a:spcPts val="175"/>
                        </a:spcBef>
                      </a:pPr>
                      <a:r>
                        <a:rPr sz="1400" b="1" spc="15" dirty="0">
                          <a:latin typeface="Arial" panose="020B0604020202020204"/>
                          <a:cs typeface="Arial" panose="020B0604020202020204"/>
                        </a:rPr>
                        <a:t>C1</a:t>
                      </a:r>
                      <a:endParaRPr sz="1400">
                        <a:latin typeface="Arial" panose="020B0604020202020204"/>
                        <a:cs typeface="Arial" panose="020B0604020202020204"/>
                      </a:endParaRPr>
                    </a:p>
                  </a:txBody>
                  <a:tcPr marL="0" marR="0" marT="2222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marL="382905">
                        <a:lnSpc>
                          <a:spcPct val="100000"/>
                        </a:lnSpc>
                        <a:spcBef>
                          <a:spcPts val="220"/>
                        </a:spcBef>
                      </a:pPr>
                      <a:r>
                        <a:rPr sz="1400" dirty="0">
                          <a:latin typeface="Tahoma" panose="020B0604030504040204"/>
                          <a:cs typeface="Tahoma" panose="020B0604030504040204"/>
                        </a:rPr>
                        <a:t>3</a:t>
                      </a:r>
                      <a:endParaRPr sz="1400">
                        <a:latin typeface="Tahoma" panose="020B0604030504040204"/>
                        <a:cs typeface="Tahoma" panose="020B0604030504040204"/>
                      </a:endParaRPr>
                    </a:p>
                  </a:txBody>
                  <a:tcPr marL="0" marR="0" marT="2794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a:txBody>
                    <a:bodyPr/>
                    <a:lstStyle/>
                    <a:p>
                      <a:pPr algn="ctr">
                        <a:lnSpc>
                          <a:spcPct val="100000"/>
                        </a:lnSpc>
                        <a:spcBef>
                          <a:spcPts val="220"/>
                        </a:spcBef>
                      </a:pPr>
                      <a:r>
                        <a:rPr sz="1400" dirty="0">
                          <a:latin typeface="Tahoma" panose="020B0604030504040204"/>
                          <a:cs typeface="Tahoma" panose="020B0604030504040204"/>
                        </a:rPr>
                        <a:t>1</a:t>
                      </a:r>
                      <a:endParaRPr sz="1400">
                        <a:latin typeface="Tahoma" panose="020B0604030504040204"/>
                        <a:cs typeface="Tahoma" panose="020B0604030504040204"/>
                      </a:endParaRPr>
                    </a:p>
                  </a:txBody>
                  <a:tcPr marL="0" marR="0" marT="2794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r>
              <a:tr h="255270">
                <a:tc>
                  <a:txBody>
                    <a:bodyPr/>
                    <a:lstStyle/>
                    <a:p>
                      <a:pPr algn="ctr">
                        <a:lnSpc>
                          <a:spcPct val="100000"/>
                        </a:lnSpc>
                        <a:spcBef>
                          <a:spcPts val="115"/>
                        </a:spcBef>
                      </a:pPr>
                      <a:r>
                        <a:rPr sz="1400" b="1" spc="15" dirty="0">
                          <a:latin typeface="Arial" panose="020B0604020202020204"/>
                          <a:cs typeface="Arial" panose="020B0604020202020204"/>
                        </a:rPr>
                        <a:t>C2</a:t>
                      </a:r>
                      <a:endParaRPr sz="1400">
                        <a:latin typeface="Arial" panose="020B0604020202020204"/>
                        <a:cs typeface="Arial" panose="020B0604020202020204"/>
                      </a:endParaRPr>
                    </a:p>
                  </a:txBody>
                  <a:tcPr marL="0" marR="0" marT="14604"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marL="382905">
                        <a:lnSpc>
                          <a:spcPct val="100000"/>
                        </a:lnSpc>
                        <a:spcBef>
                          <a:spcPts val="165"/>
                        </a:spcBef>
                      </a:pPr>
                      <a:r>
                        <a:rPr sz="1400" dirty="0">
                          <a:latin typeface="Tahoma" panose="020B0604030504040204"/>
                          <a:cs typeface="Tahoma" panose="020B0604030504040204"/>
                        </a:rPr>
                        <a:t>2</a:t>
                      </a:r>
                      <a:endParaRPr sz="1400">
                        <a:latin typeface="Tahoma" panose="020B0604030504040204"/>
                        <a:cs typeface="Tahoma" panose="020B0604030504040204"/>
                      </a:endParaRPr>
                    </a:p>
                  </a:txBody>
                  <a:tcPr marL="0" marR="0" marT="2095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a:txBody>
                    <a:bodyPr/>
                    <a:lstStyle/>
                    <a:p>
                      <a:pPr algn="ctr">
                        <a:lnSpc>
                          <a:spcPct val="100000"/>
                        </a:lnSpc>
                        <a:spcBef>
                          <a:spcPts val="165"/>
                        </a:spcBef>
                      </a:pPr>
                      <a:r>
                        <a:rPr sz="1400" dirty="0">
                          <a:latin typeface="Tahoma" panose="020B0604030504040204"/>
                          <a:cs typeface="Tahoma" panose="020B0604030504040204"/>
                        </a:rPr>
                        <a:t>4</a:t>
                      </a:r>
                      <a:endParaRPr sz="1400">
                        <a:latin typeface="Tahoma" panose="020B0604030504040204"/>
                        <a:cs typeface="Tahoma" panose="020B0604030504040204"/>
                      </a:endParaRPr>
                    </a:p>
                  </a:txBody>
                  <a:tcPr marL="0" marR="0" marT="2095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r>
              <a:tr h="276225">
                <a:tc>
                  <a:txBody>
                    <a:bodyPr/>
                    <a:lstStyle/>
                    <a:p>
                      <a:pPr algn="ctr">
                        <a:lnSpc>
                          <a:spcPct val="100000"/>
                        </a:lnSpc>
                        <a:spcBef>
                          <a:spcPts val="240"/>
                        </a:spcBef>
                      </a:pPr>
                      <a:r>
                        <a:rPr sz="1400" b="1" spc="10" dirty="0">
                          <a:solidFill>
                            <a:srgbClr val="FF0000"/>
                          </a:solidFill>
                          <a:latin typeface="Tahoma" panose="020B0604030504040204"/>
                          <a:cs typeface="Tahoma" panose="020B0604030504040204"/>
                        </a:rPr>
                        <a:t>Gini</a:t>
                      </a:r>
                      <a:endParaRPr sz="1400">
                        <a:latin typeface="Tahoma" panose="020B0604030504040204"/>
                        <a:cs typeface="Tahoma" panose="020B0604030504040204"/>
                      </a:endParaRPr>
                    </a:p>
                  </a:txBody>
                  <a:tcPr marL="0" marR="0" marT="3048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gridSpan="2">
                  <a:txBody>
                    <a:bodyPr/>
                    <a:lstStyle/>
                    <a:p>
                      <a:pPr algn="ctr">
                        <a:lnSpc>
                          <a:spcPct val="100000"/>
                        </a:lnSpc>
                        <a:spcBef>
                          <a:spcPts val="240"/>
                        </a:spcBef>
                      </a:pPr>
                      <a:r>
                        <a:rPr sz="1400" b="1" spc="15" dirty="0">
                          <a:solidFill>
                            <a:srgbClr val="FF0000"/>
                          </a:solidFill>
                          <a:latin typeface="Tahoma" panose="020B0604030504040204"/>
                          <a:cs typeface="Tahoma" panose="020B0604030504040204"/>
                        </a:rPr>
                        <a:t>0.400</a:t>
                      </a:r>
                      <a:endParaRPr sz="1400">
                        <a:latin typeface="Tahoma" panose="020B0604030504040204"/>
                        <a:cs typeface="Tahoma" panose="020B0604030504040204"/>
                      </a:endParaRPr>
                    </a:p>
                  </a:txBody>
                  <a:tcPr marL="0" marR="0" marT="3048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hMerge="1">
                  <a:txBody>
                    <a:bodyPr/>
                    <a:lstStyle/>
                    <a:p>
                      <a:endParaRPr lang="en-US"/>
                    </a:p>
                  </a:txBody>
                  <a:tcPr marL="0" marR="0" marT="0" marB="0"/>
                </a:tc>
              </a:tr>
            </a:tbl>
          </a:graphicData>
        </a:graphic>
      </p:graphicFrame>
      <p:graphicFrame>
        <p:nvGraphicFramePr>
          <p:cNvPr id="5" name="object 5"/>
          <p:cNvGraphicFramePr>
            <a:graphicFrameLocks noGrp="1"/>
          </p:cNvGraphicFramePr>
          <p:nvPr/>
        </p:nvGraphicFramePr>
        <p:xfrm>
          <a:off x="7947188" y="3809994"/>
          <a:ext cx="2291080" cy="1497330"/>
        </p:xfrm>
        <a:graphic>
          <a:graphicData uri="http://schemas.openxmlformats.org/drawingml/2006/table">
            <a:tbl>
              <a:tblPr firstRow="1" bandRow="1">
                <a:tableStyleId>{2D5ABB26-0587-4C30-8999-92F81FD0307C}</a:tableStyleId>
              </a:tblPr>
              <a:tblGrid>
                <a:gridCol w="629285"/>
                <a:gridCol w="869315"/>
                <a:gridCol w="792480"/>
              </a:tblGrid>
              <a:tr h="278765">
                <a:tc rowSpan="2">
                  <a:txBody>
                    <a:bodyPr/>
                    <a:lstStyle/>
                    <a:p>
                      <a:pPr>
                        <a:lnSpc>
                          <a:spcPct val="100000"/>
                        </a:lnSpc>
                      </a:pPr>
                      <a:endParaRPr sz="1800">
                        <a:latin typeface="Times New Roman" panose="02020603050405020304"/>
                        <a:cs typeface="Times New Roman" panose="02020603050405020304"/>
                      </a:endParaRPr>
                    </a:p>
                  </a:txBody>
                  <a:tcPr marL="0" marR="0" marT="0" marB="0">
                    <a:lnR w="6350">
                      <a:solidFill>
                        <a:srgbClr val="000000"/>
                      </a:solidFill>
                      <a:prstDash val="solid"/>
                    </a:lnR>
                    <a:lnB w="3175">
                      <a:solidFill>
                        <a:srgbClr val="000000"/>
                      </a:solidFill>
                      <a:prstDash val="solid"/>
                    </a:lnB>
                  </a:tcPr>
                </a:tc>
                <a:tc gridSpan="2">
                  <a:txBody>
                    <a:bodyPr/>
                    <a:lstStyle/>
                    <a:p>
                      <a:pPr marL="465455">
                        <a:lnSpc>
                          <a:spcPct val="100000"/>
                        </a:lnSpc>
                        <a:spcBef>
                          <a:spcPts val="205"/>
                        </a:spcBef>
                      </a:pPr>
                      <a:r>
                        <a:rPr sz="1400" b="1" spc="15" dirty="0">
                          <a:solidFill>
                            <a:srgbClr val="FFFFFF"/>
                          </a:solidFill>
                          <a:latin typeface="Arial" panose="020B0604020202020204"/>
                          <a:cs typeface="Arial" panose="020B0604020202020204"/>
                        </a:rPr>
                        <a:t>CarType</a:t>
                      </a:r>
                      <a:endParaRPr sz="1400">
                        <a:latin typeface="Arial" panose="020B0604020202020204"/>
                        <a:cs typeface="Arial" panose="020B0604020202020204"/>
                      </a:endParaRPr>
                    </a:p>
                  </a:txBody>
                  <a:tcPr marL="0" marR="0" marT="26034"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800000"/>
                    </a:solidFill>
                  </a:tcPr>
                </a:tc>
                <a:tc hMerge="1">
                  <a:txBody>
                    <a:bodyPr/>
                    <a:lstStyle/>
                    <a:p>
                      <a:endParaRPr lang="en-US"/>
                    </a:p>
                  </a:txBody>
                  <a:tcPr marL="0" marR="0" marT="0" marB="0"/>
                </a:tc>
              </a:tr>
              <a:tr h="417830">
                <a:tc vMerge="1">
                  <a:txBody>
                    <a:bodyPr/>
                    <a:lstStyle/>
                    <a:p>
                      <a:endParaRPr lang="en-US"/>
                    </a:p>
                  </a:txBody>
                  <a:tcPr marL="0" marR="0" marT="0" marB="0">
                    <a:lnR w="6350">
                      <a:solidFill>
                        <a:srgbClr val="000000"/>
                      </a:solidFill>
                      <a:prstDash val="solid"/>
                    </a:lnR>
                    <a:lnB w="3175">
                      <a:solidFill>
                        <a:srgbClr val="000000"/>
                      </a:solidFill>
                      <a:prstDash val="solid"/>
                    </a:lnB>
                  </a:tcPr>
                </a:tc>
                <a:tc>
                  <a:txBody>
                    <a:bodyPr/>
                    <a:lstStyle/>
                    <a:p>
                      <a:pPr algn="ctr">
                        <a:lnSpc>
                          <a:spcPct val="100000"/>
                        </a:lnSpc>
                        <a:spcBef>
                          <a:spcPts val="740"/>
                        </a:spcBef>
                      </a:pPr>
                      <a:r>
                        <a:rPr sz="1400" b="1" spc="10" dirty="0">
                          <a:latin typeface="Arial" panose="020B0604020202020204"/>
                          <a:cs typeface="Arial" panose="020B0604020202020204"/>
                        </a:rPr>
                        <a:t>{Sports}</a:t>
                      </a:r>
                      <a:endParaRPr sz="1400">
                        <a:latin typeface="Arial" panose="020B0604020202020204"/>
                        <a:cs typeface="Arial" panose="020B0604020202020204"/>
                      </a:endParaRPr>
                    </a:p>
                  </a:txBody>
                  <a:tcPr marL="0" marR="0" marT="9398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marL="56515" marR="50165" indent="-26670">
                        <a:lnSpc>
                          <a:spcPts val="1630"/>
                        </a:lnSpc>
                        <a:spcBef>
                          <a:spcPts val="25"/>
                        </a:spcBef>
                      </a:pPr>
                      <a:r>
                        <a:rPr sz="1400" b="1" dirty="0">
                          <a:latin typeface="Arial" panose="020B0604020202020204"/>
                          <a:cs typeface="Arial" panose="020B0604020202020204"/>
                        </a:rPr>
                        <a:t>{Fa</a:t>
                      </a:r>
                      <a:r>
                        <a:rPr sz="1400" b="1" spc="-10" dirty="0">
                          <a:latin typeface="Arial" panose="020B0604020202020204"/>
                          <a:cs typeface="Arial" panose="020B0604020202020204"/>
                        </a:rPr>
                        <a:t>m</a:t>
                      </a:r>
                      <a:r>
                        <a:rPr sz="1400" b="1" dirty="0">
                          <a:latin typeface="Arial" panose="020B0604020202020204"/>
                          <a:cs typeface="Arial" panose="020B0604020202020204"/>
                        </a:rPr>
                        <a:t>ily,  Lu</a:t>
                      </a:r>
                      <a:r>
                        <a:rPr sz="1400" b="1" spc="-5" dirty="0">
                          <a:latin typeface="Arial" panose="020B0604020202020204"/>
                          <a:cs typeface="Arial" panose="020B0604020202020204"/>
                        </a:rPr>
                        <a:t>x</a:t>
                      </a:r>
                      <a:r>
                        <a:rPr sz="1400" b="1" dirty="0">
                          <a:latin typeface="Arial" panose="020B0604020202020204"/>
                          <a:cs typeface="Arial" panose="020B0604020202020204"/>
                        </a:rPr>
                        <a:t>ury}</a:t>
                      </a:r>
                      <a:endParaRPr sz="1400">
                        <a:latin typeface="Arial" panose="020B0604020202020204"/>
                        <a:cs typeface="Arial" panose="020B0604020202020204"/>
                      </a:endParaRPr>
                    </a:p>
                  </a:txBody>
                  <a:tcPr marL="0" marR="0" marT="317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r>
              <a:tr h="269240">
                <a:tc>
                  <a:txBody>
                    <a:bodyPr/>
                    <a:lstStyle/>
                    <a:p>
                      <a:pPr algn="ctr">
                        <a:lnSpc>
                          <a:spcPct val="100000"/>
                        </a:lnSpc>
                        <a:spcBef>
                          <a:spcPts val="175"/>
                        </a:spcBef>
                      </a:pPr>
                      <a:r>
                        <a:rPr sz="1400" b="1" spc="15" dirty="0">
                          <a:latin typeface="Arial" panose="020B0604020202020204"/>
                          <a:cs typeface="Arial" panose="020B0604020202020204"/>
                        </a:rPr>
                        <a:t>C1</a:t>
                      </a:r>
                      <a:endParaRPr sz="1400">
                        <a:latin typeface="Arial" panose="020B0604020202020204"/>
                        <a:cs typeface="Arial" panose="020B0604020202020204"/>
                      </a:endParaRPr>
                    </a:p>
                  </a:txBody>
                  <a:tcPr marL="0" marR="0" marT="2222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algn="ctr">
                        <a:lnSpc>
                          <a:spcPct val="100000"/>
                        </a:lnSpc>
                        <a:spcBef>
                          <a:spcPts val="220"/>
                        </a:spcBef>
                      </a:pPr>
                      <a:r>
                        <a:rPr sz="1400" dirty="0">
                          <a:latin typeface="Tahoma" panose="020B0604030504040204"/>
                          <a:cs typeface="Tahoma" panose="020B0604030504040204"/>
                        </a:rPr>
                        <a:t>2</a:t>
                      </a:r>
                      <a:endParaRPr sz="1400">
                        <a:latin typeface="Tahoma" panose="020B0604030504040204"/>
                        <a:cs typeface="Tahoma" panose="020B0604030504040204"/>
                      </a:endParaRPr>
                    </a:p>
                  </a:txBody>
                  <a:tcPr marL="0" marR="0" marT="2794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a:txBody>
                    <a:bodyPr/>
                    <a:lstStyle/>
                    <a:p>
                      <a:pPr marR="338455" algn="ctr">
                        <a:lnSpc>
                          <a:spcPct val="100000"/>
                        </a:lnSpc>
                        <a:spcBef>
                          <a:spcPts val="220"/>
                        </a:spcBef>
                      </a:pPr>
                      <a:r>
                        <a:rPr sz="1400" dirty="0">
                          <a:latin typeface="Tahoma" panose="020B0604030504040204"/>
                          <a:cs typeface="Tahoma" panose="020B0604030504040204"/>
                        </a:rPr>
                        <a:t>2</a:t>
                      </a:r>
                      <a:endParaRPr sz="1400">
                        <a:latin typeface="Tahoma" panose="020B0604030504040204"/>
                        <a:cs typeface="Tahoma" panose="020B0604030504040204"/>
                      </a:endParaRPr>
                    </a:p>
                  </a:txBody>
                  <a:tcPr marL="0" marR="0" marT="2794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r>
              <a:tr h="255270">
                <a:tc>
                  <a:txBody>
                    <a:bodyPr/>
                    <a:lstStyle/>
                    <a:p>
                      <a:pPr algn="ctr">
                        <a:lnSpc>
                          <a:spcPct val="100000"/>
                        </a:lnSpc>
                        <a:spcBef>
                          <a:spcPts val="115"/>
                        </a:spcBef>
                      </a:pPr>
                      <a:r>
                        <a:rPr sz="1400" b="1" spc="15" dirty="0">
                          <a:latin typeface="Arial" panose="020B0604020202020204"/>
                          <a:cs typeface="Arial" panose="020B0604020202020204"/>
                        </a:rPr>
                        <a:t>C2</a:t>
                      </a:r>
                      <a:endParaRPr sz="1400">
                        <a:latin typeface="Arial" panose="020B0604020202020204"/>
                        <a:cs typeface="Arial" panose="020B0604020202020204"/>
                      </a:endParaRPr>
                    </a:p>
                  </a:txBody>
                  <a:tcPr marL="0" marR="0" marT="14604"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algn="ctr">
                        <a:lnSpc>
                          <a:spcPct val="100000"/>
                        </a:lnSpc>
                        <a:spcBef>
                          <a:spcPts val="165"/>
                        </a:spcBef>
                      </a:pPr>
                      <a:r>
                        <a:rPr sz="1400" dirty="0">
                          <a:latin typeface="Tahoma" panose="020B0604030504040204"/>
                          <a:cs typeface="Tahoma" panose="020B0604030504040204"/>
                        </a:rPr>
                        <a:t>1</a:t>
                      </a:r>
                      <a:endParaRPr sz="1400">
                        <a:latin typeface="Tahoma" panose="020B0604030504040204"/>
                        <a:cs typeface="Tahoma" panose="020B0604030504040204"/>
                      </a:endParaRPr>
                    </a:p>
                  </a:txBody>
                  <a:tcPr marL="0" marR="0" marT="2095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a:txBody>
                    <a:bodyPr/>
                    <a:lstStyle/>
                    <a:p>
                      <a:pPr marR="338455" algn="ctr">
                        <a:lnSpc>
                          <a:spcPct val="100000"/>
                        </a:lnSpc>
                        <a:spcBef>
                          <a:spcPts val="165"/>
                        </a:spcBef>
                      </a:pPr>
                      <a:r>
                        <a:rPr sz="1400" dirty="0">
                          <a:latin typeface="Tahoma" panose="020B0604030504040204"/>
                          <a:cs typeface="Tahoma" panose="020B0604030504040204"/>
                        </a:rPr>
                        <a:t>5</a:t>
                      </a:r>
                      <a:endParaRPr sz="1400">
                        <a:latin typeface="Tahoma" panose="020B0604030504040204"/>
                        <a:cs typeface="Tahoma" panose="020B0604030504040204"/>
                      </a:endParaRPr>
                    </a:p>
                  </a:txBody>
                  <a:tcPr marL="0" marR="0" marT="2095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r>
              <a:tr h="276225">
                <a:tc>
                  <a:txBody>
                    <a:bodyPr/>
                    <a:lstStyle/>
                    <a:p>
                      <a:pPr algn="ctr">
                        <a:lnSpc>
                          <a:spcPct val="100000"/>
                        </a:lnSpc>
                        <a:spcBef>
                          <a:spcPts val="240"/>
                        </a:spcBef>
                      </a:pPr>
                      <a:r>
                        <a:rPr sz="1400" b="1" spc="10" dirty="0">
                          <a:solidFill>
                            <a:srgbClr val="FF0000"/>
                          </a:solidFill>
                          <a:latin typeface="Tahoma" panose="020B0604030504040204"/>
                          <a:cs typeface="Tahoma" panose="020B0604030504040204"/>
                        </a:rPr>
                        <a:t>Gini</a:t>
                      </a:r>
                      <a:endParaRPr sz="1400">
                        <a:latin typeface="Tahoma" panose="020B0604030504040204"/>
                        <a:cs typeface="Tahoma" panose="020B0604030504040204"/>
                      </a:endParaRPr>
                    </a:p>
                  </a:txBody>
                  <a:tcPr marL="0" marR="0" marT="3048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gridSpan="2">
                  <a:txBody>
                    <a:bodyPr/>
                    <a:lstStyle/>
                    <a:p>
                      <a:pPr algn="ctr">
                        <a:lnSpc>
                          <a:spcPct val="100000"/>
                        </a:lnSpc>
                        <a:spcBef>
                          <a:spcPts val="240"/>
                        </a:spcBef>
                      </a:pPr>
                      <a:r>
                        <a:rPr sz="1400" b="1" spc="15" dirty="0">
                          <a:solidFill>
                            <a:srgbClr val="FF0000"/>
                          </a:solidFill>
                          <a:latin typeface="Tahoma" panose="020B0604030504040204"/>
                          <a:cs typeface="Tahoma" panose="020B0604030504040204"/>
                        </a:rPr>
                        <a:t>0.419</a:t>
                      </a:r>
                      <a:endParaRPr sz="1400">
                        <a:latin typeface="Tahoma" panose="020B0604030504040204"/>
                        <a:cs typeface="Tahoma" panose="020B0604030504040204"/>
                      </a:endParaRPr>
                    </a:p>
                  </a:txBody>
                  <a:tcPr marL="0" marR="0" marT="3048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hMerge="1">
                  <a:txBody>
                    <a:bodyPr/>
                    <a:lstStyle/>
                    <a:p>
                      <a:endParaRPr lang="en-US"/>
                    </a:p>
                  </a:txBody>
                  <a:tcPr marL="0" marR="0" marT="0" marB="0"/>
                </a:tc>
              </a:tr>
            </a:tbl>
          </a:graphicData>
        </a:graphic>
      </p:graphicFrame>
      <p:graphicFrame>
        <p:nvGraphicFramePr>
          <p:cNvPr id="6" name="object 6"/>
          <p:cNvGraphicFramePr>
            <a:graphicFrameLocks noGrp="1"/>
          </p:cNvGraphicFramePr>
          <p:nvPr/>
        </p:nvGraphicFramePr>
        <p:xfrm>
          <a:off x="1869902" y="3809927"/>
          <a:ext cx="2691130" cy="1446530"/>
        </p:xfrm>
        <a:graphic>
          <a:graphicData uri="http://schemas.openxmlformats.org/drawingml/2006/table">
            <a:tbl>
              <a:tblPr firstRow="1" bandRow="1">
                <a:tableStyleId>{2D5ABB26-0587-4C30-8999-92F81FD0307C}</a:tableStyleId>
              </a:tblPr>
              <a:tblGrid>
                <a:gridCol w="622935"/>
                <a:gridCol w="717550"/>
                <a:gridCol w="675005"/>
                <a:gridCol w="675640"/>
              </a:tblGrid>
              <a:tr h="300990">
                <a:tc rowSpan="2">
                  <a:txBody>
                    <a:bodyPr/>
                    <a:lstStyle/>
                    <a:p>
                      <a:pPr>
                        <a:lnSpc>
                          <a:spcPct val="100000"/>
                        </a:lnSpc>
                      </a:pPr>
                      <a:endParaRPr sz="1800">
                        <a:latin typeface="Times New Roman" panose="02020603050405020304"/>
                        <a:cs typeface="Times New Roman" panose="02020603050405020304"/>
                      </a:endParaRPr>
                    </a:p>
                  </a:txBody>
                  <a:tcPr marL="0" marR="0" marT="0" marB="0">
                    <a:lnR w="6350">
                      <a:solidFill>
                        <a:srgbClr val="000000"/>
                      </a:solidFill>
                      <a:prstDash val="solid"/>
                    </a:lnR>
                    <a:lnB w="3175">
                      <a:solidFill>
                        <a:srgbClr val="000000"/>
                      </a:solidFill>
                      <a:prstDash val="solid"/>
                    </a:lnB>
                  </a:tcPr>
                </a:tc>
                <a:tc gridSpan="3">
                  <a:txBody>
                    <a:bodyPr/>
                    <a:lstStyle/>
                    <a:p>
                      <a:pPr marL="671195">
                        <a:lnSpc>
                          <a:spcPct val="100000"/>
                        </a:lnSpc>
                        <a:spcBef>
                          <a:spcPts val="235"/>
                        </a:spcBef>
                      </a:pPr>
                      <a:r>
                        <a:rPr sz="1500" b="1" spc="-50" dirty="0">
                          <a:solidFill>
                            <a:srgbClr val="FFFFFF"/>
                          </a:solidFill>
                          <a:latin typeface="Arial" panose="020B0604020202020204"/>
                          <a:cs typeface="Arial" panose="020B0604020202020204"/>
                        </a:rPr>
                        <a:t>CarType</a:t>
                      </a:r>
                      <a:endParaRPr sz="1500">
                        <a:latin typeface="Arial" panose="020B0604020202020204"/>
                        <a:cs typeface="Arial" panose="020B0604020202020204"/>
                      </a:endParaRPr>
                    </a:p>
                  </a:txBody>
                  <a:tcPr marL="0" marR="0" marT="2984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800000"/>
                    </a:solidFill>
                  </a:tcPr>
                </a:tc>
                <a:tc hMerge="1">
                  <a:txBody>
                    <a:bodyPr/>
                    <a:lstStyle/>
                    <a:p>
                      <a:endParaRPr lang="en-US"/>
                    </a:p>
                  </a:txBody>
                  <a:tcPr marL="0" marR="0" marT="0" marB="0"/>
                </a:tc>
                <a:tc hMerge="1">
                  <a:txBody>
                    <a:bodyPr/>
                    <a:lstStyle/>
                    <a:p>
                      <a:endParaRPr lang="en-US"/>
                    </a:p>
                  </a:txBody>
                  <a:tcPr marL="0" marR="0" marT="0" marB="0"/>
                </a:tc>
              </a:tr>
              <a:tr h="289560">
                <a:tc vMerge="1">
                  <a:txBody>
                    <a:bodyPr/>
                    <a:lstStyle/>
                    <a:p>
                      <a:endParaRPr lang="en-US"/>
                    </a:p>
                  </a:txBody>
                  <a:tcPr marL="0" marR="0" marT="0" marB="0">
                    <a:lnR w="6350">
                      <a:solidFill>
                        <a:srgbClr val="000000"/>
                      </a:solidFill>
                      <a:prstDash val="solid"/>
                    </a:lnR>
                    <a:lnB w="3175">
                      <a:solidFill>
                        <a:srgbClr val="000000"/>
                      </a:solidFill>
                      <a:prstDash val="solid"/>
                    </a:lnB>
                  </a:tcPr>
                </a:tc>
                <a:tc>
                  <a:txBody>
                    <a:bodyPr/>
                    <a:lstStyle/>
                    <a:p>
                      <a:pPr algn="ctr">
                        <a:lnSpc>
                          <a:spcPct val="100000"/>
                        </a:lnSpc>
                        <a:spcBef>
                          <a:spcPts val="185"/>
                        </a:spcBef>
                      </a:pPr>
                      <a:r>
                        <a:rPr sz="1500" b="1" spc="-50" dirty="0">
                          <a:latin typeface="Arial" panose="020B0604020202020204"/>
                          <a:cs typeface="Arial" panose="020B0604020202020204"/>
                        </a:rPr>
                        <a:t>Family</a:t>
                      </a:r>
                      <a:endParaRPr sz="1500">
                        <a:latin typeface="Arial" panose="020B0604020202020204"/>
                        <a:cs typeface="Arial" panose="020B0604020202020204"/>
                      </a:endParaRPr>
                    </a:p>
                  </a:txBody>
                  <a:tcPr marL="0" marR="0" marT="2349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algn="ctr">
                        <a:lnSpc>
                          <a:spcPct val="100000"/>
                        </a:lnSpc>
                        <a:spcBef>
                          <a:spcPts val="185"/>
                        </a:spcBef>
                      </a:pPr>
                      <a:r>
                        <a:rPr sz="1500" b="1" spc="-45" dirty="0">
                          <a:latin typeface="Arial" panose="020B0604020202020204"/>
                          <a:cs typeface="Arial" panose="020B0604020202020204"/>
                        </a:rPr>
                        <a:t>Sports</a:t>
                      </a:r>
                      <a:endParaRPr sz="1500">
                        <a:latin typeface="Arial" panose="020B0604020202020204"/>
                        <a:cs typeface="Arial" panose="020B0604020202020204"/>
                      </a:endParaRPr>
                    </a:p>
                  </a:txBody>
                  <a:tcPr marL="0" marR="0" marT="2349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algn="ctr">
                        <a:lnSpc>
                          <a:spcPct val="100000"/>
                        </a:lnSpc>
                        <a:spcBef>
                          <a:spcPts val="185"/>
                        </a:spcBef>
                      </a:pPr>
                      <a:r>
                        <a:rPr sz="1500" b="1" spc="-50" dirty="0">
                          <a:latin typeface="Arial" panose="020B0604020202020204"/>
                          <a:cs typeface="Arial" panose="020B0604020202020204"/>
                        </a:rPr>
                        <a:t>Luxury</a:t>
                      </a:r>
                      <a:endParaRPr sz="1500">
                        <a:latin typeface="Arial" panose="020B0604020202020204"/>
                        <a:cs typeface="Arial" panose="020B0604020202020204"/>
                      </a:endParaRPr>
                    </a:p>
                  </a:txBody>
                  <a:tcPr marL="0" marR="0" marT="2349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r>
              <a:tr h="284480">
                <a:tc>
                  <a:txBody>
                    <a:bodyPr/>
                    <a:lstStyle/>
                    <a:p>
                      <a:pPr algn="ctr">
                        <a:lnSpc>
                          <a:spcPct val="100000"/>
                        </a:lnSpc>
                        <a:spcBef>
                          <a:spcPts val="165"/>
                        </a:spcBef>
                      </a:pPr>
                      <a:r>
                        <a:rPr sz="1500" b="1" spc="-55" dirty="0">
                          <a:latin typeface="Arial" panose="020B0604020202020204"/>
                          <a:cs typeface="Arial" panose="020B0604020202020204"/>
                        </a:rPr>
                        <a:t>C1</a:t>
                      </a:r>
                      <a:endParaRPr sz="1500">
                        <a:latin typeface="Arial" panose="020B0604020202020204"/>
                        <a:cs typeface="Arial" panose="020B0604020202020204"/>
                      </a:endParaRPr>
                    </a:p>
                  </a:txBody>
                  <a:tcPr marL="0" marR="0" marT="2095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algn="ctr">
                        <a:lnSpc>
                          <a:spcPct val="100000"/>
                        </a:lnSpc>
                        <a:spcBef>
                          <a:spcPts val="225"/>
                        </a:spcBef>
                      </a:pPr>
                      <a:r>
                        <a:rPr sz="1500" dirty="0">
                          <a:latin typeface="Tahoma" panose="020B0604030504040204"/>
                          <a:cs typeface="Tahoma" panose="020B0604030504040204"/>
                        </a:rPr>
                        <a:t>1</a:t>
                      </a:r>
                      <a:endParaRPr sz="1500">
                        <a:latin typeface="Tahoma" panose="020B0604030504040204"/>
                        <a:cs typeface="Tahoma" panose="020B0604030504040204"/>
                      </a:endParaRPr>
                    </a:p>
                  </a:txBody>
                  <a:tcPr marL="0" marR="0" marT="2857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a:txBody>
                    <a:bodyPr/>
                    <a:lstStyle/>
                    <a:p>
                      <a:pPr algn="ctr">
                        <a:lnSpc>
                          <a:spcPct val="100000"/>
                        </a:lnSpc>
                        <a:spcBef>
                          <a:spcPts val="225"/>
                        </a:spcBef>
                      </a:pPr>
                      <a:r>
                        <a:rPr sz="1500" dirty="0">
                          <a:latin typeface="Tahoma" panose="020B0604030504040204"/>
                          <a:cs typeface="Tahoma" panose="020B0604030504040204"/>
                        </a:rPr>
                        <a:t>2</a:t>
                      </a:r>
                      <a:endParaRPr sz="1500">
                        <a:latin typeface="Tahoma" panose="020B0604030504040204"/>
                        <a:cs typeface="Tahoma" panose="020B0604030504040204"/>
                      </a:endParaRPr>
                    </a:p>
                  </a:txBody>
                  <a:tcPr marL="0" marR="0" marT="2857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a:txBody>
                    <a:bodyPr/>
                    <a:lstStyle/>
                    <a:p>
                      <a:pPr algn="ctr">
                        <a:lnSpc>
                          <a:spcPct val="100000"/>
                        </a:lnSpc>
                        <a:spcBef>
                          <a:spcPts val="225"/>
                        </a:spcBef>
                      </a:pPr>
                      <a:r>
                        <a:rPr sz="1500" dirty="0">
                          <a:latin typeface="Tahoma" panose="020B0604030504040204"/>
                          <a:cs typeface="Tahoma" panose="020B0604030504040204"/>
                        </a:rPr>
                        <a:t>1</a:t>
                      </a:r>
                      <a:endParaRPr sz="1500">
                        <a:latin typeface="Tahoma" panose="020B0604030504040204"/>
                        <a:cs typeface="Tahoma" panose="020B0604030504040204"/>
                      </a:endParaRPr>
                    </a:p>
                  </a:txBody>
                  <a:tcPr marL="0" marR="0" marT="2857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r>
              <a:tr h="270510">
                <a:tc>
                  <a:txBody>
                    <a:bodyPr/>
                    <a:lstStyle/>
                    <a:p>
                      <a:pPr algn="ctr">
                        <a:lnSpc>
                          <a:spcPct val="100000"/>
                        </a:lnSpc>
                        <a:spcBef>
                          <a:spcPts val="115"/>
                        </a:spcBef>
                      </a:pPr>
                      <a:r>
                        <a:rPr sz="1500" b="1" spc="-55" dirty="0">
                          <a:latin typeface="Arial" panose="020B0604020202020204"/>
                          <a:cs typeface="Arial" panose="020B0604020202020204"/>
                        </a:rPr>
                        <a:t>C2</a:t>
                      </a:r>
                      <a:endParaRPr sz="1500">
                        <a:latin typeface="Arial" panose="020B0604020202020204"/>
                        <a:cs typeface="Arial" panose="020B0604020202020204"/>
                      </a:endParaRPr>
                    </a:p>
                  </a:txBody>
                  <a:tcPr marL="0" marR="0" marT="14604"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BEBEBE"/>
                    </a:solidFill>
                  </a:tcPr>
                </a:tc>
                <a:tc>
                  <a:txBody>
                    <a:bodyPr/>
                    <a:lstStyle/>
                    <a:p>
                      <a:pPr algn="ctr">
                        <a:lnSpc>
                          <a:spcPct val="100000"/>
                        </a:lnSpc>
                        <a:spcBef>
                          <a:spcPts val="165"/>
                        </a:spcBef>
                      </a:pPr>
                      <a:r>
                        <a:rPr sz="1500" dirty="0">
                          <a:latin typeface="Tahoma" panose="020B0604030504040204"/>
                          <a:cs typeface="Tahoma" panose="020B0604030504040204"/>
                        </a:rPr>
                        <a:t>4</a:t>
                      </a:r>
                      <a:endParaRPr sz="1500">
                        <a:latin typeface="Tahoma" panose="020B0604030504040204"/>
                        <a:cs typeface="Tahoma" panose="020B0604030504040204"/>
                      </a:endParaRPr>
                    </a:p>
                  </a:txBody>
                  <a:tcPr marL="0" marR="0" marT="2095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a:txBody>
                    <a:bodyPr/>
                    <a:lstStyle/>
                    <a:p>
                      <a:pPr algn="ctr">
                        <a:lnSpc>
                          <a:spcPct val="100000"/>
                        </a:lnSpc>
                        <a:spcBef>
                          <a:spcPts val="165"/>
                        </a:spcBef>
                      </a:pPr>
                      <a:r>
                        <a:rPr sz="1500" dirty="0">
                          <a:latin typeface="Tahoma" panose="020B0604030504040204"/>
                          <a:cs typeface="Tahoma" panose="020B0604030504040204"/>
                        </a:rPr>
                        <a:t>1</a:t>
                      </a:r>
                      <a:endParaRPr sz="1500">
                        <a:latin typeface="Tahoma" panose="020B0604030504040204"/>
                        <a:cs typeface="Tahoma" panose="020B0604030504040204"/>
                      </a:endParaRPr>
                    </a:p>
                  </a:txBody>
                  <a:tcPr marL="0" marR="0" marT="2095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a:txBody>
                    <a:bodyPr/>
                    <a:lstStyle/>
                    <a:p>
                      <a:pPr algn="ctr">
                        <a:lnSpc>
                          <a:spcPct val="100000"/>
                        </a:lnSpc>
                        <a:spcBef>
                          <a:spcPts val="165"/>
                        </a:spcBef>
                      </a:pPr>
                      <a:r>
                        <a:rPr sz="1500" dirty="0">
                          <a:latin typeface="Tahoma" panose="020B0604030504040204"/>
                          <a:cs typeface="Tahoma" panose="020B0604030504040204"/>
                        </a:rPr>
                        <a:t>1</a:t>
                      </a:r>
                      <a:endParaRPr sz="1500">
                        <a:latin typeface="Tahoma" panose="020B0604030504040204"/>
                        <a:cs typeface="Tahoma" panose="020B0604030504040204"/>
                      </a:endParaRPr>
                    </a:p>
                  </a:txBody>
                  <a:tcPr marL="0" marR="0" marT="2095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r>
              <a:tr h="300990">
                <a:tc>
                  <a:txBody>
                    <a:bodyPr/>
                    <a:lstStyle/>
                    <a:p>
                      <a:pPr algn="ctr">
                        <a:lnSpc>
                          <a:spcPct val="100000"/>
                        </a:lnSpc>
                        <a:spcBef>
                          <a:spcPts val="285"/>
                        </a:spcBef>
                      </a:pPr>
                      <a:r>
                        <a:rPr sz="1500" b="1" spc="-50" dirty="0">
                          <a:solidFill>
                            <a:srgbClr val="FF0000"/>
                          </a:solidFill>
                          <a:latin typeface="Tahoma" panose="020B0604030504040204"/>
                          <a:cs typeface="Tahoma" panose="020B0604030504040204"/>
                        </a:rPr>
                        <a:t>Gini</a:t>
                      </a:r>
                      <a:endParaRPr sz="1500">
                        <a:latin typeface="Tahoma" panose="020B0604030504040204"/>
                        <a:cs typeface="Tahoma" panose="020B0604030504040204"/>
                      </a:endParaRPr>
                    </a:p>
                  </a:txBody>
                  <a:tcPr marL="0" marR="0" marT="3619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gridSpan="3">
                  <a:txBody>
                    <a:bodyPr/>
                    <a:lstStyle/>
                    <a:p>
                      <a:pPr algn="ctr">
                        <a:lnSpc>
                          <a:spcPct val="100000"/>
                        </a:lnSpc>
                        <a:spcBef>
                          <a:spcPts val="285"/>
                        </a:spcBef>
                      </a:pPr>
                      <a:r>
                        <a:rPr sz="1500" b="1" spc="-50" dirty="0">
                          <a:solidFill>
                            <a:srgbClr val="FF0000"/>
                          </a:solidFill>
                          <a:latin typeface="Tahoma" panose="020B0604030504040204"/>
                          <a:cs typeface="Tahoma" panose="020B0604030504040204"/>
                        </a:rPr>
                        <a:t>0.393</a:t>
                      </a:r>
                      <a:endParaRPr sz="1500">
                        <a:latin typeface="Tahoma" panose="020B0604030504040204"/>
                        <a:cs typeface="Tahoma" panose="020B0604030504040204"/>
                      </a:endParaRPr>
                    </a:p>
                  </a:txBody>
                  <a:tcPr marL="0" marR="0" marT="36195"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hMerge="1">
                  <a:txBody>
                    <a:bodyPr/>
                    <a:lstStyle/>
                    <a:p>
                      <a:endParaRPr lang="en-US"/>
                    </a:p>
                  </a:txBody>
                  <a:tcPr marL="0" marR="0" marT="0" marB="0"/>
                </a:tc>
                <a:tc hMerge="1">
                  <a:txBody>
                    <a:bodyPr/>
                    <a:lstStyle/>
                    <a:p>
                      <a:endParaRPr lang="en-US"/>
                    </a:p>
                  </a:txBody>
                  <a:tcPr marL="0" marR="0" marT="0" marB="0"/>
                </a:tc>
              </a:tr>
            </a:tbl>
          </a:graphicData>
        </a:graphic>
      </p:graphicFrame>
      <p:sp>
        <p:nvSpPr>
          <p:cNvPr id="7" name="object 7"/>
          <p:cNvSpPr/>
          <p:nvPr/>
        </p:nvSpPr>
        <p:spPr>
          <a:xfrm>
            <a:off x="5105400" y="2971800"/>
            <a:ext cx="1905" cy="2438400"/>
          </a:xfrm>
          <a:custGeom>
            <a:avLst/>
            <a:gdLst/>
            <a:ahLst/>
            <a:cxnLst/>
            <a:rect l="l" t="t" r="r" b="b"/>
            <a:pathLst>
              <a:path w="1904" h="2438400">
                <a:moveTo>
                  <a:pt x="1650" y="0"/>
                </a:moveTo>
                <a:lnTo>
                  <a:pt x="0" y="2438400"/>
                </a:lnTo>
              </a:path>
            </a:pathLst>
          </a:custGeom>
          <a:ln w="38099">
            <a:solidFill>
              <a:srgbClr val="464646"/>
            </a:solidFill>
            <a:prstDash val="lgDash"/>
          </a:ln>
        </p:spPr>
        <p:txBody>
          <a:bodyPr wrap="square" lIns="0" tIns="0" rIns="0" bIns="0" rtlCol="0"/>
          <a:lstStyle/>
          <a:p>
            <a:endParaRPr/>
          </a:p>
        </p:txBody>
      </p:sp>
      <p:sp>
        <p:nvSpPr>
          <p:cNvPr id="8" name="object 8"/>
          <p:cNvSpPr txBox="1"/>
          <p:nvPr/>
        </p:nvSpPr>
        <p:spPr>
          <a:xfrm>
            <a:off x="2826308" y="3200907"/>
            <a:ext cx="1597025" cy="320675"/>
          </a:xfrm>
          <a:prstGeom prst="rect">
            <a:avLst/>
          </a:prstGeom>
        </p:spPr>
        <p:txBody>
          <a:bodyPr vert="horz" wrap="square" lIns="0" tIns="13335" rIns="0" bIns="0" rtlCol="0">
            <a:spAutoFit/>
          </a:bodyPr>
          <a:lstStyle/>
          <a:p>
            <a:pPr marL="12700">
              <a:lnSpc>
                <a:spcPct val="100000"/>
              </a:lnSpc>
              <a:spcBef>
                <a:spcPts val="105"/>
              </a:spcBef>
            </a:pPr>
            <a:r>
              <a:rPr sz="2000" dirty="0">
                <a:latin typeface="Times New Roman" panose="02020603050405020304"/>
                <a:cs typeface="Times New Roman" panose="02020603050405020304"/>
              </a:rPr>
              <a:t>Multi-way</a:t>
            </a:r>
            <a:r>
              <a:rPr sz="2000" spc="-9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split</a:t>
            </a:r>
            <a:endParaRPr sz="2000">
              <a:latin typeface="Times New Roman" panose="02020603050405020304"/>
              <a:cs typeface="Times New Roman" panose="02020603050405020304"/>
            </a:endParaRPr>
          </a:p>
        </p:txBody>
      </p:sp>
      <p:sp>
        <p:nvSpPr>
          <p:cNvPr id="9" name="object 9"/>
          <p:cNvSpPr txBox="1"/>
          <p:nvPr/>
        </p:nvSpPr>
        <p:spPr>
          <a:xfrm>
            <a:off x="6322314" y="2892932"/>
            <a:ext cx="2981325" cy="628650"/>
          </a:xfrm>
          <a:prstGeom prst="rect">
            <a:avLst/>
          </a:prstGeom>
        </p:spPr>
        <p:txBody>
          <a:bodyPr vert="horz" wrap="square" lIns="0" tIns="13335" rIns="0" bIns="0" rtlCol="0">
            <a:spAutoFit/>
          </a:bodyPr>
          <a:lstStyle/>
          <a:p>
            <a:pPr marR="50165" algn="ctr">
              <a:lnSpc>
                <a:spcPct val="100000"/>
              </a:lnSpc>
              <a:spcBef>
                <a:spcPts val="105"/>
              </a:spcBef>
            </a:pPr>
            <a:r>
              <a:rPr sz="2000" spc="-20" dirty="0">
                <a:latin typeface="Times New Roman" panose="02020603050405020304"/>
                <a:cs typeface="Times New Roman" panose="02020603050405020304"/>
              </a:rPr>
              <a:t>Two-way </a:t>
            </a:r>
            <a:r>
              <a:rPr sz="2000" spc="-5" dirty="0">
                <a:latin typeface="Times New Roman" panose="02020603050405020304"/>
                <a:cs typeface="Times New Roman" panose="02020603050405020304"/>
              </a:rPr>
              <a:t>split</a:t>
            </a:r>
            <a:endParaRPr sz="2000">
              <a:latin typeface="Times New Roman" panose="02020603050405020304"/>
              <a:cs typeface="Times New Roman" panose="02020603050405020304"/>
            </a:endParaRPr>
          </a:p>
          <a:p>
            <a:pPr algn="ctr">
              <a:lnSpc>
                <a:spcPct val="100000"/>
              </a:lnSpc>
            </a:pPr>
            <a:r>
              <a:rPr sz="2000" dirty="0">
                <a:latin typeface="Times New Roman" panose="02020603050405020304"/>
                <a:cs typeface="Times New Roman" panose="02020603050405020304"/>
              </a:rPr>
              <a:t>(find best </a:t>
            </a:r>
            <a:r>
              <a:rPr sz="2000" spc="-5" dirty="0">
                <a:latin typeface="Times New Roman" panose="02020603050405020304"/>
                <a:cs typeface="Times New Roman" panose="02020603050405020304"/>
              </a:rPr>
              <a:t>partition </a:t>
            </a:r>
            <a:r>
              <a:rPr sz="2000" dirty="0">
                <a:latin typeface="Times New Roman" panose="02020603050405020304"/>
                <a:cs typeface="Times New Roman" panose="02020603050405020304"/>
              </a:rPr>
              <a:t>of</a:t>
            </a:r>
            <a:r>
              <a:rPr sz="2000" spc="-125" dirty="0">
                <a:latin typeface="Times New Roman" panose="02020603050405020304"/>
                <a:cs typeface="Times New Roman" panose="02020603050405020304"/>
              </a:rPr>
              <a:t> </a:t>
            </a:r>
            <a:r>
              <a:rPr sz="2000" dirty="0">
                <a:latin typeface="Times New Roman" panose="02020603050405020304"/>
                <a:cs typeface="Times New Roman" panose="02020603050405020304"/>
              </a:rPr>
              <a:t>values)</a:t>
            </a:r>
            <a:endParaRPr sz="2000">
              <a:latin typeface="Times New Roman" panose="02020603050405020304"/>
              <a:cs typeface="Times New Roman" panose="02020603050405020304"/>
            </a:endParaRPr>
          </a:p>
        </p:txBody>
      </p:sp>
      <p:sp>
        <p:nvSpPr>
          <p:cNvPr id="11" name="Slide Number Placeholder 10"/>
          <p:cNvSpPr>
            <a:spLocks noGrp="1"/>
          </p:cNvSpPr>
          <p:nvPr>
            <p:ph type="sldNum" sz="quarter" idx="12"/>
          </p:nvPr>
        </p:nvSpPr>
        <p:spPr/>
        <p:txBody>
          <a:bodyPr/>
          <a:lstStyle/>
          <a:p>
            <a:fld id="{9A0DB2DC-4C9A-4742-B13C-FB6460FD3503}" type="slidenum">
              <a:rPr lang="en-US" dirty="0"/>
              <a:t>89</a:t>
            </a:fld>
            <a:endParaRPr lang="en-US" dirty="0"/>
          </a:p>
        </p:txBody>
      </p:sp>
      <p:sp>
        <p:nvSpPr>
          <p:cNvPr id="12" name="Footer Placeholder 11"/>
          <p:cNvSpPr>
            <a:spLocks noGrp="1"/>
          </p:cNvSpPr>
          <p:nvPr>
            <p:ph type="ftr" sz="quarter" idx="11"/>
          </p:nvPr>
        </p:nvSpPr>
        <p:spPr/>
        <p:txBody>
          <a:bodyPr/>
          <a:lstStyle/>
          <a:p>
            <a:r>
              <a:rPr lang="en-US"/>
              <a:t>UECS3213 / UECS3453 Data Mining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a:normAutofit/>
          </a:bodyPr>
          <a:lstStyle/>
          <a:p>
            <a:r>
              <a:rPr lang="en-MY"/>
              <a:t>What is classification?</a:t>
            </a:r>
          </a:p>
        </p:txBody>
      </p:sp>
      <p:sp>
        <p:nvSpPr>
          <p:cNvPr id="7" name="Content Placeholder 6"/>
          <p:cNvSpPr>
            <a:spLocks noGrp="1"/>
          </p:cNvSpPr>
          <p:nvPr>
            <p:ph idx="1"/>
          </p:nvPr>
        </p:nvSpPr>
        <p:spPr>
          <a:xfrm>
            <a:off x="838200" y="1825625"/>
            <a:ext cx="5917565" cy="4351655"/>
          </a:xfrm>
        </p:spPr>
        <p:txBody>
          <a:bodyPr>
            <a:normAutofit fontScale="87500" lnSpcReduction="20000"/>
          </a:bodyPr>
          <a:lstStyle/>
          <a:p>
            <a:r>
              <a:rPr>
                <a:sym typeface="+mn-ea"/>
              </a:rPr>
              <a:t>Usually, the given data set is divided into </a:t>
            </a:r>
            <a:r>
              <a:rPr b="1">
                <a:solidFill>
                  <a:srgbClr val="FF0000"/>
                </a:solidFill>
                <a:sym typeface="+mn-ea"/>
              </a:rPr>
              <a:t>training </a:t>
            </a:r>
            <a:r>
              <a:rPr>
                <a:sym typeface="+mn-ea"/>
              </a:rPr>
              <a:t>and</a:t>
            </a:r>
            <a:r>
              <a:rPr b="1">
                <a:sym typeface="+mn-ea"/>
              </a:rPr>
              <a:t> </a:t>
            </a:r>
            <a:r>
              <a:rPr b="1">
                <a:solidFill>
                  <a:srgbClr val="FF0000"/>
                </a:solidFill>
                <a:sym typeface="+mn-ea"/>
              </a:rPr>
              <a:t>test sets</a:t>
            </a:r>
            <a:r>
              <a:rPr>
                <a:sym typeface="+mn-ea"/>
              </a:rPr>
              <a:t>, with </a:t>
            </a:r>
            <a:r>
              <a:rPr u="sng">
                <a:sym typeface="+mn-ea"/>
              </a:rPr>
              <a:t>training set used to </a:t>
            </a:r>
            <a:r>
              <a:rPr i="1" u="sng">
                <a:sym typeface="+mn-ea"/>
              </a:rPr>
              <a:t>build the model</a:t>
            </a:r>
            <a:r>
              <a:rPr u="sng">
                <a:sym typeface="+mn-ea"/>
              </a:rPr>
              <a:t> and test set used to </a:t>
            </a:r>
            <a:r>
              <a:rPr i="1" u="sng">
                <a:sym typeface="+mn-ea"/>
              </a:rPr>
              <a:t>validate </a:t>
            </a:r>
            <a:r>
              <a:rPr u="sng">
                <a:sym typeface="+mn-ea"/>
              </a:rPr>
              <a:t>it.</a:t>
            </a:r>
          </a:p>
          <a:p>
            <a:r>
              <a:t>Given a collection of records (</a:t>
            </a:r>
            <a:r>
              <a:rPr b="1">
                <a:solidFill>
                  <a:srgbClr val="FF0000"/>
                </a:solidFill>
              </a:rPr>
              <a:t>training set</a:t>
            </a:r>
            <a:r>
              <a:t>)</a:t>
            </a:r>
            <a:r>
              <a:rPr lang="en-MY"/>
              <a:t>, e</a:t>
            </a:r>
            <a:r>
              <a:t>ach record contains a set of </a:t>
            </a:r>
            <a:r>
              <a:rPr i="1"/>
              <a:t>attributes</a:t>
            </a:r>
            <a:r>
              <a:t>, one of the attributes is the </a:t>
            </a:r>
            <a:r>
              <a:rPr b="1">
                <a:solidFill>
                  <a:srgbClr val="FF0000"/>
                </a:solidFill>
              </a:rPr>
              <a:t>class</a:t>
            </a:r>
            <a:r>
              <a:t>. Find a </a:t>
            </a:r>
            <a:r>
              <a:rPr i="1"/>
              <a:t>model </a:t>
            </a:r>
            <a:r>
              <a:t>for class attribute as a function of the values of other attributes </a:t>
            </a:r>
            <a:r>
              <a:rPr lang="en-MY"/>
              <a:t>(training).</a:t>
            </a:r>
          </a:p>
          <a:p>
            <a:pPr lvl="0"/>
            <a:r>
              <a:rPr b="1"/>
              <a:t>Goal</a:t>
            </a:r>
            <a:r>
              <a:t>: </a:t>
            </a:r>
            <a:r>
              <a:rPr lang="en-MY" b="1">
                <a:solidFill>
                  <a:srgbClr val="FF0000"/>
                </a:solidFill>
                <a:sym typeface="+mn-ea"/>
              </a:rPr>
              <a:t>classification</a:t>
            </a:r>
            <a:r>
              <a:rPr lang="en-MY" b="1">
                <a:solidFill>
                  <a:schemeClr val="tx1"/>
                </a:solidFill>
                <a:effectLst>
                  <a:outerShdw blurRad="38100" dist="19050" dir="2700000" algn="tl" rotWithShape="0">
                    <a:schemeClr val="dk1">
                      <a:alpha val="40000"/>
                    </a:schemeClr>
                  </a:outerShdw>
                </a:effectLst>
                <a:sym typeface="+mn-ea"/>
              </a:rPr>
              <a:t>: </a:t>
            </a:r>
            <a:r>
              <a:t>previously unseen records should be assigned a class as accurately as possible </a:t>
            </a:r>
            <a:endParaRPr lang="en-MY"/>
          </a:p>
          <a:p>
            <a:endParaRPr lang="en-MY"/>
          </a:p>
          <a:p>
            <a:endParaRPr lang="en-MY"/>
          </a:p>
          <a:p>
            <a:endParaRPr lang="en-MY"/>
          </a:p>
          <a:p>
            <a:endParaRPr lang="en-US"/>
          </a:p>
        </p:txBody>
      </p:sp>
      <p:sp>
        <p:nvSpPr>
          <p:cNvPr id="5" name="Slide Number Placeholder 4"/>
          <p:cNvSpPr>
            <a:spLocks noGrp="1"/>
          </p:cNvSpPr>
          <p:nvPr>
            <p:ph type="sldNum" sz="quarter" idx="12"/>
          </p:nvPr>
        </p:nvSpPr>
        <p:spPr/>
        <p:txBody>
          <a:bodyPr/>
          <a:lstStyle/>
          <a:p>
            <a:r>
              <a:t>*</a:t>
            </a:r>
          </a:p>
        </p:txBody>
      </p:sp>
      <p:sp>
        <p:nvSpPr>
          <p:cNvPr id="6" name="Footer Placeholder 5"/>
          <p:cNvSpPr>
            <a:spLocks noGrp="1"/>
          </p:cNvSpPr>
          <p:nvPr>
            <p:ph type="ftr" sz="quarter" idx="11"/>
          </p:nvPr>
        </p:nvSpPr>
        <p:spPr/>
        <p:txBody>
          <a:bodyPr/>
          <a:lstStyle/>
          <a:p>
            <a:r>
              <a:t>UECS3213 / UECS3453 Data Mining</a:t>
            </a:r>
          </a:p>
        </p:txBody>
      </p:sp>
      <p:pic>
        <p:nvPicPr>
          <p:cNvPr id="3" name="Picture 2" descr="1--8_kogvwmL1H6ooN1A1tsQ"/>
          <p:cNvPicPr>
            <a:picLocks noChangeAspect="1"/>
          </p:cNvPicPr>
          <p:nvPr/>
        </p:nvPicPr>
        <p:blipFill>
          <a:blip r:embed="rId3"/>
          <a:stretch>
            <a:fillRect/>
          </a:stretch>
        </p:blipFill>
        <p:spPr>
          <a:xfrm>
            <a:off x="6883400" y="1825625"/>
            <a:ext cx="4963795" cy="1624965"/>
          </a:xfrm>
          <a:prstGeom prst="rect">
            <a:avLst/>
          </a:prstGeom>
        </p:spPr>
      </p:pic>
      <p:sp>
        <p:nvSpPr>
          <p:cNvPr id="4" name="Text Box 3"/>
          <p:cNvSpPr txBox="1"/>
          <p:nvPr/>
        </p:nvSpPr>
        <p:spPr>
          <a:xfrm>
            <a:off x="7026910" y="3661410"/>
            <a:ext cx="4820285" cy="829945"/>
          </a:xfrm>
          <a:prstGeom prst="rect">
            <a:avLst/>
          </a:prstGeom>
          <a:noFill/>
        </p:spPr>
        <p:txBody>
          <a:bodyPr wrap="square" rtlCol="0" anchor="t">
            <a:spAutoFit/>
          </a:bodyPr>
          <a:lstStyle/>
          <a:p>
            <a:r>
              <a:rPr sz="2400">
                <a:sym typeface="+mn-ea"/>
              </a:rPr>
              <a:t>A </a:t>
            </a:r>
            <a:r>
              <a:rPr sz="2400" b="1">
                <a:solidFill>
                  <a:srgbClr val="FF0000"/>
                </a:solidFill>
                <a:sym typeface="+mn-ea"/>
              </a:rPr>
              <a:t>test set</a:t>
            </a:r>
            <a:r>
              <a:rPr sz="2400">
                <a:sym typeface="+mn-ea"/>
              </a:rPr>
              <a:t> is used to determine the accuracy of the model. </a:t>
            </a:r>
            <a:endParaRPr lang="en-US"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MY">
                <a:sym typeface="+mn-ea"/>
              </a:rPr>
              <a:t>Continuous Attributes: Computing GINI Index</a:t>
            </a:r>
            <a:endParaRPr lang="en-US"/>
          </a:p>
        </p:txBody>
      </p:sp>
      <p:sp>
        <p:nvSpPr>
          <p:cNvPr id="3" name="Content Placeholder 2"/>
          <p:cNvSpPr>
            <a:spLocks noGrp="1"/>
          </p:cNvSpPr>
          <p:nvPr>
            <p:ph sz="half" idx="1"/>
          </p:nvPr>
        </p:nvSpPr>
        <p:spPr>
          <a:xfrm>
            <a:off x="838200" y="1825625"/>
            <a:ext cx="6212205" cy="4351655"/>
          </a:xfrm>
        </p:spPr>
        <p:txBody>
          <a:bodyPr>
            <a:normAutofit/>
          </a:bodyPr>
          <a:lstStyle/>
          <a:p>
            <a:pPr marR="5080">
              <a:lnSpc>
                <a:spcPts val="2160"/>
              </a:lnSpc>
              <a:spcBef>
                <a:spcPts val="375"/>
              </a:spcBef>
              <a:tabLst>
                <a:tab pos="268605" algn="l"/>
              </a:tabLst>
            </a:pPr>
            <a:r>
              <a:rPr sz="2000" dirty="0">
                <a:solidFill>
                  <a:srgbClr val="000000"/>
                </a:solidFill>
                <a:latin typeface="Lucida Sans Unicode" panose="020B0602030504020204"/>
                <a:cs typeface="Lucida Sans Unicode" panose="020B0602030504020204"/>
                <a:sym typeface="+mn-ea"/>
              </a:rPr>
              <a:t>Use </a:t>
            </a:r>
            <a:r>
              <a:rPr sz="2000" spc="-5" dirty="0">
                <a:solidFill>
                  <a:srgbClr val="000000"/>
                </a:solidFill>
                <a:latin typeface="Lucida Sans Unicode" panose="020B0602030504020204"/>
                <a:cs typeface="Lucida Sans Unicode" panose="020B0602030504020204"/>
                <a:sym typeface="+mn-ea"/>
              </a:rPr>
              <a:t>Binary Decisions based </a:t>
            </a:r>
            <a:r>
              <a:rPr sz="2000" dirty="0">
                <a:solidFill>
                  <a:srgbClr val="000000"/>
                </a:solidFill>
                <a:latin typeface="Lucida Sans Unicode" panose="020B0602030504020204"/>
                <a:cs typeface="Lucida Sans Unicode" panose="020B0602030504020204"/>
                <a:sym typeface="+mn-ea"/>
              </a:rPr>
              <a:t>on one </a:t>
            </a:r>
            <a:r>
              <a:rPr sz="2000" spc="-5" dirty="0">
                <a:solidFill>
                  <a:srgbClr val="000000"/>
                </a:solidFill>
                <a:latin typeface="Lucida Sans Unicode" panose="020B0602030504020204"/>
                <a:cs typeface="Lucida Sans Unicode" panose="020B0602030504020204"/>
                <a:sym typeface="+mn-ea"/>
              </a:rPr>
              <a:t>value</a:t>
            </a:r>
            <a:endParaRPr sz="2000" dirty="0">
              <a:latin typeface="Lucida Sans Unicode" panose="020B0602030504020204"/>
              <a:cs typeface="Lucida Sans Unicode" panose="020B0602030504020204"/>
            </a:endParaRPr>
          </a:p>
          <a:p>
            <a:pPr marR="375920">
              <a:lnSpc>
                <a:spcPts val="2160"/>
              </a:lnSpc>
              <a:spcBef>
                <a:spcPts val="395"/>
              </a:spcBef>
              <a:tabLst>
                <a:tab pos="268605" algn="l"/>
              </a:tabLst>
            </a:pPr>
            <a:r>
              <a:rPr sz="2000" spc="-5" dirty="0">
                <a:solidFill>
                  <a:srgbClr val="000000"/>
                </a:solidFill>
                <a:latin typeface="Lucida Sans Unicode" panose="020B0602030504020204"/>
                <a:cs typeface="Lucida Sans Unicode" panose="020B0602030504020204"/>
                <a:sym typeface="+mn-ea"/>
              </a:rPr>
              <a:t>Several </a:t>
            </a:r>
            <a:r>
              <a:rPr sz="2000" dirty="0">
                <a:solidFill>
                  <a:srgbClr val="000000"/>
                </a:solidFill>
                <a:latin typeface="Lucida Sans Unicode" panose="020B0602030504020204"/>
                <a:cs typeface="Lucida Sans Unicode" panose="020B0602030504020204"/>
                <a:sym typeface="+mn-ea"/>
              </a:rPr>
              <a:t>Choices for </a:t>
            </a:r>
            <a:r>
              <a:rPr sz="2000" spc="-5" dirty="0">
                <a:solidFill>
                  <a:srgbClr val="000000"/>
                </a:solidFill>
                <a:latin typeface="Lucida Sans Unicode" panose="020B0602030504020204"/>
                <a:cs typeface="Lucida Sans Unicode" panose="020B0602030504020204"/>
                <a:sym typeface="+mn-ea"/>
              </a:rPr>
              <a:t>the</a:t>
            </a:r>
            <a:r>
              <a:rPr sz="2000" spc="-105" dirty="0">
                <a:solidFill>
                  <a:srgbClr val="000000"/>
                </a:solidFill>
                <a:latin typeface="Lucida Sans Unicode" panose="020B0602030504020204"/>
                <a:cs typeface="Lucida Sans Unicode" panose="020B0602030504020204"/>
                <a:sym typeface="+mn-ea"/>
              </a:rPr>
              <a:t> </a:t>
            </a:r>
            <a:r>
              <a:rPr sz="2000" spc="-5" dirty="0">
                <a:solidFill>
                  <a:srgbClr val="000000"/>
                </a:solidFill>
                <a:latin typeface="Lucida Sans Unicode" panose="020B0602030504020204"/>
                <a:cs typeface="Lucida Sans Unicode" panose="020B0602030504020204"/>
                <a:sym typeface="+mn-ea"/>
              </a:rPr>
              <a:t>splitting value</a:t>
            </a:r>
          </a:p>
          <a:p>
            <a:pPr marL="524510" marR="644525" indent="-228600">
              <a:lnSpc>
                <a:spcPts val="2160"/>
              </a:lnSpc>
              <a:spcBef>
                <a:spcPts val="375"/>
              </a:spcBef>
              <a:buClr>
                <a:srgbClr val="2CA1BE"/>
              </a:buClr>
              <a:buFont typeface="Verdana" panose="020B0604030504040204"/>
              <a:buChar char="◦"/>
              <a:tabLst>
                <a:tab pos="524510" algn="l"/>
                <a:tab pos="525145" algn="l"/>
              </a:tabLst>
            </a:pPr>
            <a:r>
              <a:rPr sz="2000" b="1" dirty="0">
                <a:latin typeface="Lucida Sans Unicode" panose="020B0602030504020204"/>
                <a:cs typeface="Lucida Sans Unicode" panose="020B0602030504020204"/>
                <a:sym typeface="+mn-ea"/>
              </a:rPr>
              <a:t>Number </a:t>
            </a:r>
            <a:r>
              <a:rPr sz="2000" b="1" spc="-5" dirty="0">
                <a:latin typeface="Lucida Sans Unicode" panose="020B0602030504020204"/>
                <a:cs typeface="Lucida Sans Unicode" panose="020B0602030504020204"/>
                <a:sym typeface="+mn-ea"/>
              </a:rPr>
              <a:t>of possible splitting values </a:t>
            </a:r>
            <a:r>
              <a:rPr sz="2000" b="1" dirty="0">
                <a:latin typeface="Lucida Sans Unicode" panose="020B0602030504020204"/>
                <a:cs typeface="Lucida Sans Unicode" panose="020B0602030504020204"/>
                <a:sym typeface="+mn-ea"/>
              </a:rPr>
              <a:t>= Number </a:t>
            </a:r>
            <a:r>
              <a:rPr sz="2000" b="1" spc="-5" dirty="0">
                <a:latin typeface="Lucida Sans Unicode" panose="020B0602030504020204"/>
                <a:cs typeface="Lucida Sans Unicode" panose="020B0602030504020204"/>
                <a:sym typeface="+mn-ea"/>
              </a:rPr>
              <a:t>of distinct</a:t>
            </a:r>
            <a:r>
              <a:rPr sz="2000" b="1" spc="-50" dirty="0">
                <a:latin typeface="Lucida Sans Unicode" panose="020B0602030504020204"/>
                <a:cs typeface="Lucida Sans Unicode" panose="020B0602030504020204"/>
                <a:sym typeface="+mn-ea"/>
              </a:rPr>
              <a:t> </a:t>
            </a:r>
            <a:r>
              <a:rPr sz="2000" b="1" spc="-5" dirty="0">
                <a:latin typeface="Lucida Sans Unicode" panose="020B0602030504020204"/>
                <a:cs typeface="Lucida Sans Unicode" panose="020B0602030504020204"/>
                <a:sym typeface="+mn-ea"/>
              </a:rPr>
              <a:t>values</a:t>
            </a:r>
            <a:endParaRPr sz="2000" b="1" dirty="0">
              <a:latin typeface="Lucida Sans Unicode" panose="020B0602030504020204"/>
              <a:cs typeface="Lucida Sans Unicode" panose="020B0602030504020204"/>
            </a:endParaRPr>
          </a:p>
          <a:p>
            <a:pPr marL="268605" marR="523875" indent="-256540">
              <a:lnSpc>
                <a:spcPts val="2160"/>
              </a:lnSpc>
              <a:spcBef>
                <a:spcPts val="425"/>
              </a:spcBef>
              <a:tabLst>
                <a:tab pos="268605" algn="l"/>
              </a:tabLst>
            </a:pPr>
            <a:r>
              <a:rPr sz="2000" dirty="0">
                <a:latin typeface="Lucida Sans Unicode" panose="020B0602030504020204"/>
                <a:cs typeface="Lucida Sans Unicode" panose="020B0602030504020204"/>
                <a:sym typeface="+mn-ea"/>
              </a:rPr>
              <a:t>Each </a:t>
            </a:r>
            <a:r>
              <a:rPr sz="2000" spc="-5" dirty="0">
                <a:latin typeface="Lucida Sans Unicode" panose="020B0602030504020204"/>
                <a:cs typeface="Lucida Sans Unicode" panose="020B0602030504020204"/>
                <a:sym typeface="+mn-ea"/>
              </a:rPr>
              <a:t>splitting value </a:t>
            </a:r>
            <a:r>
              <a:rPr sz="2000" dirty="0">
                <a:latin typeface="Lucida Sans Unicode" panose="020B0602030504020204"/>
                <a:cs typeface="Lucida Sans Unicode" panose="020B0602030504020204"/>
                <a:sym typeface="+mn-ea"/>
              </a:rPr>
              <a:t>has a count </a:t>
            </a:r>
            <a:r>
              <a:rPr sz="2000" spc="-5" dirty="0">
                <a:latin typeface="Lucida Sans Unicode" panose="020B0602030504020204"/>
                <a:cs typeface="Lucida Sans Unicode" panose="020B0602030504020204"/>
                <a:sym typeface="+mn-ea"/>
              </a:rPr>
              <a:t>matrix associated </a:t>
            </a:r>
            <a:r>
              <a:rPr sz="2000" dirty="0">
                <a:latin typeface="Lucida Sans Unicode" panose="020B0602030504020204"/>
                <a:cs typeface="Lucida Sans Unicode" panose="020B0602030504020204"/>
                <a:sym typeface="+mn-ea"/>
              </a:rPr>
              <a:t>with</a:t>
            </a:r>
            <a:r>
              <a:rPr sz="2000" spc="-45" dirty="0">
                <a:latin typeface="Lucida Sans Unicode" panose="020B0602030504020204"/>
                <a:cs typeface="Lucida Sans Unicode" panose="020B0602030504020204"/>
                <a:sym typeface="+mn-ea"/>
              </a:rPr>
              <a:t> </a:t>
            </a:r>
            <a:r>
              <a:rPr sz="2000" spc="-5" dirty="0">
                <a:latin typeface="Lucida Sans Unicode" panose="020B0602030504020204"/>
                <a:cs typeface="Lucida Sans Unicode" panose="020B0602030504020204"/>
                <a:sym typeface="+mn-ea"/>
              </a:rPr>
              <a:t>it</a:t>
            </a:r>
            <a:endParaRPr sz="2000" dirty="0">
              <a:latin typeface="Lucida Sans Unicode" panose="020B0602030504020204"/>
              <a:cs typeface="Lucida Sans Unicode" panose="020B0602030504020204"/>
            </a:endParaRPr>
          </a:p>
          <a:p>
            <a:pPr marL="524510" indent="-228600">
              <a:lnSpc>
                <a:spcPts val="2315"/>
              </a:lnSpc>
              <a:spcBef>
                <a:spcPts val="30"/>
              </a:spcBef>
              <a:buClr>
                <a:srgbClr val="2CA1BE"/>
              </a:buClr>
              <a:buFont typeface="Verdana" panose="020B0604030504040204"/>
              <a:buChar char="◦"/>
              <a:tabLst>
                <a:tab pos="524510" algn="l"/>
                <a:tab pos="525145" algn="l"/>
              </a:tabLst>
            </a:pPr>
            <a:r>
              <a:rPr sz="2000" dirty="0">
                <a:latin typeface="Lucida Sans Unicode" panose="020B0602030504020204"/>
                <a:cs typeface="Lucida Sans Unicode" panose="020B0602030504020204"/>
                <a:sym typeface="+mn-ea"/>
              </a:rPr>
              <a:t>Class counts in </a:t>
            </a:r>
            <a:r>
              <a:rPr sz="2000" spc="-5" dirty="0">
                <a:latin typeface="Lucida Sans Unicode" panose="020B0602030504020204"/>
                <a:cs typeface="Lucida Sans Unicode" panose="020B0602030504020204"/>
                <a:sym typeface="+mn-ea"/>
              </a:rPr>
              <a:t>each </a:t>
            </a:r>
            <a:r>
              <a:rPr sz="2000" dirty="0">
                <a:latin typeface="Lucida Sans Unicode" panose="020B0602030504020204"/>
                <a:cs typeface="Lucida Sans Unicode" panose="020B0602030504020204"/>
                <a:sym typeface="+mn-ea"/>
              </a:rPr>
              <a:t>of</a:t>
            </a:r>
            <a:r>
              <a:rPr sz="2000" spc="-80" dirty="0">
                <a:latin typeface="Lucida Sans Unicode" panose="020B0602030504020204"/>
                <a:cs typeface="Lucida Sans Unicode" panose="020B0602030504020204"/>
                <a:sym typeface="+mn-ea"/>
              </a:rPr>
              <a:t> </a:t>
            </a:r>
            <a:r>
              <a:rPr sz="2000" dirty="0">
                <a:latin typeface="Lucida Sans Unicode" panose="020B0602030504020204"/>
                <a:cs typeface="Lucida Sans Unicode" panose="020B0602030504020204"/>
                <a:sym typeface="+mn-ea"/>
              </a:rPr>
              <a:t>the </a:t>
            </a:r>
            <a:r>
              <a:rPr sz="2000" spc="-5" dirty="0">
                <a:latin typeface="Lucida Sans Unicode" panose="020B0602030504020204"/>
                <a:cs typeface="Lucida Sans Unicode" panose="020B0602030504020204"/>
                <a:sym typeface="+mn-ea"/>
              </a:rPr>
              <a:t>partitions, </a:t>
            </a:r>
            <a:r>
              <a:rPr sz="2000" dirty="0">
                <a:solidFill>
                  <a:srgbClr val="0070C0"/>
                </a:solidFill>
                <a:latin typeface="Lucida Sans Unicode" panose="020B0602030504020204"/>
                <a:cs typeface="Lucida Sans Unicode" panose="020B0602030504020204"/>
                <a:sym typeface="+mn-ea"/>
              </a:rPr>
              <a:t>A &lt; v </a:t>
            </a:r>
            <a:r>
              <a:rPr sz="2000" spc="-5" dirty="0">
                <a:latin typeface="Lucida Sans Unicode" panose="020B0602030504020204"/>
                <a:cs typeface="Lucida Sans Unicode" panose="020B0602030504020204"/>
                <a:sym typeface="+mn-ea"/>
              </a:rPr>
              <a:t>and</a:t>
            </a:r>
            <a:r>
              <a:rPr sz="2000" spc="-5" dirty="0">
                <a:solidFill>
                  <a:srgbClr val="0070C0"/>
                </a:solidFill>
                <a:latin typeface="Lucida Sans Unicode" panose="020B0602030504020204"/>
                <a:cs typeface="Lucida Sans Unicode" panose="020B0602030504020204"/>
                <a:sym typeface="+mn-ea"/>
              </a:rPr>
              <a:t> </a:t>
            </a:r>
            <a:r>
              <a:rPr sz="2000" dirty="0">
                <a:solidFill>
                  <a:srgbClr val="0070C0"/>
                </a:solidFill>
                <a:latin typeface="Lucida Sans Unicode" panose="020B0602030504020204"/>
                <a:cs typeface="Lucida Sans Unicode" panose="020B0602030504020204"/>
                <a:sym typeface="+mn-ea"/>
              </a:rPr>
              <a:t>A </a:t>
            </a:r>
            <a:r>
              <a:rPr sz="2000" dirty="0">
                <a:solidFill>
                  <a:srgbClr val="0070C0"/>
                </a:solidFill>
                <a:latin typeface="Symbol" panose="05050102010706020507"/>
                <a:cs typeface="Symbol" panose="05050102010706020507"/>
                <a:sym typeface="+mn-ea"/>
              </a:rPr>
              <a:t></a:t>
            </a:r>
            <a:r>
              <a:rPr sz="2000" spc="114" dirty="0">
                <a:solidFill>
                  <a:srgbClr val="0070C0"/>
                </a:solidFill>
                <a:latin typeface="Times New Roman" panose="02020603050405020304"/>
                <a:cs typeface="Times New Roman" panose="02020603050405020304"/>
                <a:sym typeface="+mn-ea"/>
              </a:rPr>
              <a:t> </a:t>
            </a:r>
            <a:r>
              <a:rPr sz="2000" dirty="0">
                <a:solidFill>
                  <a:srgbClr val="0070C0"/>
                </a:solidFill>
                <a:latin typeface="Lucida Sans Unicode" panose="020B0602030504020204"/>
                <a:cs typeface="Lucida Sans Unicode" panose="020B0602030504020204"/>
                <a:sym typeface="+mn-ea"/>
              </a:rPr>
              <a:t>v</a:t>
            </a:r>
            <a:endParaRPr sz="2000" dirty="0">
              <a:solidFill>
                <a:srgbClr val="0070C0"/>
              </a:solidFill>
              <a:latin typeface="Lucida Sans Unicode" panose="020B0602030504020204"/>
              <a:cs typeface="Lucida Sans Unicode" panose="020B0602030504020204"/>
            </a:endParaRPr>
          </a:p>
          <a:p>
            <a:pPr marL="12700">
              <a:lnSpc>
                <a:spcPct val="100000"/>
              </a:lnSpc>
              <a:spcBef>
                <a:spcPts val="100"/>
              </a:spcBef>
              <a:tabLst>
                <a:tab pos="268605" algn="l"/>
              </a:tabLst>
            </a:pPr>
            <a:r>
              <a:rPr sz="2000" dirty="0">
                <a:latin typeface="Lucida Sans Unicode" panose="020B0602030504020204"/>
                <a:cs typeface="Lucida Sans Unicode" panose="020B0602030504020204"/>
                <a:sym typeface="+mn-ea"/>
              </a:rPr>
              <a:t>Simple method </a:t>
            </a:r>
            <a:r>
              <a:rPr sz="2000" spc="-5" dirty="0">
                <a:latin typeface="Lucida Sans Unicode" panose="020B0602030504020204"/>
                <a:cs typeface="Lucida Sans Unicode" panose="020B0602030504020204"/>
                <a:sym typeface="+mn-ea"/>
              </a:rPr>
              <a:t>to </a:t>
            </a:r>
            <a:r>
              <a:rPr sz="2000" dirty="0">
                <a:latin typeface="Lucida Sans Unicode" panose="020B0602030504020204"/>
                <a:cs typeface="Lucida Sans Unicode" panose="020B0602030504020204"/>
                <a:sym typeface="+mn-ea"/>
              </a:rPr>
              <a:t>choose </a:t>
            </a:r>
            <a:r>
              <a:rPr sz="2000" spc="-5" dirty="0">
                <a:latin typeface="Lucida Sans Unicode" panose="020B0602030504020204"/>
                <a:cs typeface="Lucida Sans Unicode" panose="020B0602030504020204"/>
                <a:sym typeface="+mn-ea"/>
              </a:rPr>
              <a:t>best</a:t>
            </a:r>
            <a:r>
              <a:rPr sz="2000" spc="-95" dirty="0">
                <a:latin typeface="Lucida Sans Unicode" panose="020B0602030504020204"/>
                <a:cs typeface="Lucida Sans Unicode" panose="020B0602030504020204"/>
                <a:sym typeface="+mn-ea"/>
              </a:rPr>
              <a:t> </a:t>
            </a:r>
            <a:r>
              <a:rPr sz="2000" dirty="0">
                <a:solidFill>
                  <a:srgbClr val="0070C0"/>
                </a:solidFill>
                <a:latin typeface="Lucida Sans Unicode" panose="020B0602030504020204"/>
                <a:cs typeface="Lucida Sans Unicode" panose="020B0602030504020204"/>
                <a:sym typeface="+mn-ea"/>
              </a:rPr>
              <a:t>v</a:t>
            </a:r>
            <a:endParaRPr sz="2000" dirty="0">
              <a:solidFill>
                <a:srgbClr val="0070C0"/>
              </a:solidFill>
              <a:latin typeface="Lucida Sans Unicode" panose="020B0602030504020204"/>
              <a:cs typeface="Lucida Sans Unicode" panose="020B0602030504020204"/>
            </a:endParaRPr>
          </a:p>
          <a:p>
            <a:pPr marL="524510" marR="5080" indent="-228600">
              <a:lnSpc>
                <a:spcPct val="90000"/>
              </a:lnSpc>
              <a:spcBef>
                <a:spcPts val="295"/>
              </a:spcBef>
              <a:buClr>
                <a:srgbClr val="2CA1BE"/>
              </a:buClr>
              <a:buFont typeface="Verdana" panose="020B0604030504040204"/>
              <a:buChar char="◦"/>
              <a:tabLst>
                <a:tab pos="524510" algn="l"/>
                <a:tab pos="525145" algn="l"/>
              </a:tabLst>
            </a:pPr>
            <a:r>
              <a:rPr sz="2000" dirty="0">
                <a:latin typeface="Lucida Sans Unicode" panose="020B0602030504020204"/>
                <a:cs typeface="Lucida Sans Unicode" panose="020B0602030504020204"/>
                <a:sym typeface="+mn-ea"/>
              </a:rPr>
              <a:t>For </a:t>
            </a:r>
            <a:r>
              <a:rPr sz="2000" spc="-5" dirty="0">
                <a:latin typeface="Lucida Sans Unicode" panose="020B0602030504020204"/>
                <a:cs typeface="Lucida Sans Unicode" panose="020B0602030504020204"/>
                <a:sym typeface="+mn-ea"/>
              </a:rPr>
              <a:t>each v, </a:t>
            </a:r>
            <a:r>
              <a:rPr sz="2000" dirty="0">
                <a:latin typeface="Lucida Sans Unicode" panose="020B0602030504020204"/>
                <a:cs typeface="Lucida Sans Unicode" panose="020B0602030504020204"/>
                <a:sym typeface="+mn-ea"/>
              </a:rPr>
              <a:t>scan </a:t>
            </a:r>
            <a:r>
              <a:rPr sz="2000" spc="-5" dirty="0">
                <a:latin typeface="Lucida Sans Unicode" panose="020B0602030504020204"/>
                <a:cs typeface="Lucida Sans Unicode" panose="020B0602030504020204"/>
                <a:sym typeface="+mn-ea"/>
              </a:rPr>
              <a:t>the database to </a:t>
            </a:r>
            <a:r>
              <a:rPr sz="2000" dirty="0">
                <a:latin typeface="Lucida Sans Unicode" panose="020B0602030504020204"/>
                <a:cs typeface="Lucida Sans Unicode" panose="020B0602030504020204"/>
                <a:sym typeface="+mn-ea"/>
              </a:rPr>
              <a:t>gather count </a:t>
            </a:r>
            <a:r>
              <a:rPr sz="2000" spc="-5" dirty="0">
                <a:latin typeface="Lucida Sans Unicode" panose="020B0602030504020204"/>
                <a:cs typeface="Lucida Sans Unicode" panose="020B0602030504020204"/>
                <a:sym typeface="+mn-ea"/>
              </a:rPr>
              <a:t>matrix and</a:t>
            </a:r>
            <a:r>
              <a:rPr sz="2000" spc="-100" dirty="0">
                <a:latin typeface="Lucida Sans Unicode" panose="020B0602030504020204"/>
                <a:cs typeface="Lucida Sans Unicode" panose="020B0602030504020204"/>
                <a:sym typeface="+mn-ea"/>
              </a:rPr>
              <a:t> </a:t>
            </a:r>
            <a:r>
              <a:rPr sz="2000" dirty="0">
                <a:latin typeface="Lucida Sans Unicode" panose="020B0602030504020204"/>
                <a:cs typeface="Lucida Sans Unicode" panose="020B0602030504020204"/>
                <a:sym typeface="+mn-ea"/>
              </a:rPr>
              <a:t>compute </a:t>
            </a:r>
            <a:r>
              <a:rPr sz="2000" spc="-5" dirty="0">
                <a:latin typeface="Lucida Sans Unicode" panose="020B0602030504020204"/>
                <a:cs typeface="Lucida Sans Unicode" panose="020B0602030504020204"/>
                <a:sym typeface="+mn-ea"/>
              </a:rPr>
              <a:t>its </a:t>
            </a:r>
            <a:r>
              <a:rPr sz="2000" dirty="0">
                <a:latin typeface="Lucida Sans Unicode" panose="020B0602030504020204"/>
                <a:cs typeface="Lucida Sans Unicode" panose="020B0602030504020204"/>
                <a:sym typeface="+mn-ea"/>
              </a:rPr>
              <a:t>Gini</a:t>
            </a:r>
            <a:r>
              <a:rPr sz="2000" spc="-5" dirty="0">
                <a:latin typeface="Lucida Sans Unicode" panose="020B0602030504020204"/>
                <a:cs typeface="Lucida Sans Unicode" panose="020B0602030504020204"/>
                <a:sym typeface="+mn-ea"/>
              </a:rPr>
              <a:t> index</a:t>
            </a:r>
            <a:endParaRPr sz="2000" dirty="0">
              <a:latin typeface="Lucida Sans Unicode" panose="020B0602030504020204"/>
              <a:cs typeface="Lucida Sans Unicode" panose="020B0602030504020204"/>
            </a:endParaRPr>
          </a:p>
          <a:p>
            <a:pPr marL="524510" marR="748665" indent="-228600">
              <a:lnSpc>
                <a:spcPts val="2160"/>
              </a:lnSpc>
              <a:spcBef>
                <a:spcPts val="335"/>
              </a:spcBef>
              <a:buClr>
                <a:srgbClr val="2CA1BE"/>
              </a:buClr>
              <a:buFont typeface="Verdana" panose="020B0604030504040204"/>
              <a:buChar char="◦"/>
              <a:tabLst>
                <a:tab pos="524510" algn="l"/>
                <a:tab pos="525145" algn="l"/>
              </a:tabLst>
            </a:pPr>
            <a:r>
              <a:rPr sz="2000" spc="-5" dirty="0">
                <a:solidFill>
                  <a:srgbClr val="FF0000"/>
                </a:solidFill>
                <a:latin typeface="Lucida Sans Unicode" panose="020B0602030504020204"/>
                <a:cs typeface="Lucida Sans Unicode" panose="020B0602030504020204"/>
                <a:sym typeface="+mn-ea"/>
              </a:rPr>
              <a:t>Computationally </a:t>
            </a:r>
            <a:r>
              <a:rPr lang="en-MY" sz="2000" spc="-5" dirty="0">
                <a:solidFill>
                  <a:srgbClr val="FF0000"/>
                </a:solidFill>
                <a:latin typeface="Lucida Sans Unicode" panose="020B0602030504020204"/>
                <a:cs typeface="Lucida Sans Unicode" panose="020B0602030504020204"/>
                <a:sym typeface="+mn-ea"/>
              </a:rPr>
              <a:t>i</a:t>
            </a:r>
            <a:r>
              <a:rPr sz="2000" spc="-5" dirty="0">
                <a:solidFill>
                  <a:srgbClr val="FF0000"/>
                </a:solidFill>
                <a:latin typeface="Lucida Sans Unicode" panose="020B0602030504020204"/>
                <a:cs typeface="Lucida Sans Unicode" panose="020B0602030504020204"/>
                <a:sym typeface="+mn-ea"/>
              </a:rPr>
              <a:t>nefficient!</a:t>
            </a:r>
            <a:r>
              <a:rPr sz="2000" spc="-5" dirty="0">
                <a:latin typeface="Lucida Sans Unicode" panose="020B0602030504020204"/>
                <a:cs typeface="Lucida Sans Unicode" panose="020B0602030504020204"/>
                <a:sym typeface="+mn-ea"/>
              </a:rPr>
              <a:t> Repetition of</a:t>
            </a:r>
            <a:r>
              <a:rPr sz="2000" spc="-30" dirty="0">
                <a:latin typeface="Lucida Sans Unicode" panose="020B0602030504020204"/>
                <a:cs typeface="Lucida Sans Unicode" panose="020B0602030504020204"/>
                <a:sym typeface="+mn-ea"/>
              </a:rPr>
              <a:t> </a:t>
            </a:r>
            <a:r>
              <a:rPr sz="2000" dirty="0">
                <a:latin typeface="Lucida Sans Unicode" panose="020B0602030504020204"/>
                <a:cs typeface="Lucida Sans Unicode" panose="020B0602030504020204"/>
                <a:sym typeface="+mn-ea"/>
              </a:rPr>
              <a:t>work.</a:t>
            </a:r>
            <a:endParaRPr dirty="0">
              <a:latin typeface="Lucida Sans Unicode" panose="020B0602030504020204"/>
              <a:cs typeface="Lucida Sans Unicode" panose="020B0602030504020204"/>
            </a:endParaRPr>
          </a:p>
          <a:p>
            <a:pPr marR="375920">
              <a:lnSpc>
                <a:spcPts val="2160"/>
              </a:lnSpc>
              <a:spcBef>
                <a:spcPts val="395"/>
              </a:spcBef>
              <a:tabLst>
                <a:tab pos="268605" algn="l"/>
              </a:tabLst>
            </a:pPr>
            <a:endParaRPr dirty="0">
              <a:latin typeface="Lucida Sans Unicode" panose="020B0602030504020204"/>
              <a:cs typeface="Lucida Sans Unicode" panose="020B0602030504020204"/>
            </a:endParaRPr>
          </a:p>
          <a:p>
            <a:endParaRPr lang="en-US" dirty="0"/>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90</a:t>
            </a:fld>
            <a:endParaRPr lang="en-US" dirty="0"/>
          </a:p>
        </p:txBody>
      </p:sp>
      <p:graphicFrame>
        <p:nvGraphicFramePr>
          <p:cNvPr id="8" name="Content Placeholder 7"/>
          <p:cNvGraphicFramePr>
            <a:graphicFrameLocks noGrp="1" noChangeAspect="1"/>
          </p:cNvGraphicFramePr>
          <p:nvPr>
            <p:ph sz="half" idx="2"/>
          </p:nvPr>
        </p:nvGraphicFramePr>
        <p:xfrm>
          <a:off x="7509510" y="1468755"/>
          <a:ext cx="3029585" cy="4708525"/>
        </p:xfrm>
        <a:graphic>
          <a:graphicData uri="http://schemas.openxmlformats.org/presentationml/2006/ole">
            <mc:AlternateContent xmlns:mc="http://schemas.openxmlformats.org/markup-compatibility/2006">
              <mc:Choice xmlns:v="urn:schemas-microsoft-com:vml" Requires="v">
                <p:oleObj spid="_x0000_s30783" r:id="rId3" imgW="2857500" imgH="4610100" progId="Paint.Picture">
                  <p:embed/>
                </p:oleObj>
              </mc:Choice>
              <mc:Fallback>
                <p:oleObj r:id="rId3" imgW="2857500" imgH="4610100" progId="Paint.Picture">
                  <p:embed/>
                  <p:pic>
                    <p:nvPicPr>
                      <p:cNvPr id="0" name="Picture 8"/>
                      <p:cNvPicPr/>
                      <p:nvPr/>
                    </p:nvPicPr>
                    <p:blipFill>
                      <a:blip r:embed="rId4"/>
                      <a:stretch>
                        <a:fillRect/>
                      </a:stretch>
                    </p:blipFill>
                    <p:spPr>
                      <a:xfrm>
                        <a:off x="7509510" y="1468755"/>
                        <a:ext cx="3029585" cy="4708525"/>
                      </a:xfrm>
                      <a:prstGeom prst="rect">
                        <a:avLst/>
                      </a:prstGeom>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p:cNvGraphicFramePr/>
          <p:nvPr/>
        </p:nvGraphicFramePr>
        <p:xfrm>
          <a:off x="5137150" y="1825625"/>
          <a:ext cx="7044690" cy="2202180"/>
        </p:xfrm>
        <a:graphic>
          <a:graphicData uri="http://schemas.openxmlformats.org/presentationml/2006/ole">
            <mc:AlternateContent xmlns:mc="http://schemas.openxmlformats.org/markup-compatibility/2006">
              <mc:Choice xmlns:v="urn:schemas-microsoft-com:vml" Requires="v">
                <p:oleObj spid="_x0000_s31807" r:id="rId3" imgW="7296150" imgH="2305050" progId="Paint.Picture">
                  <p:embed/>
                </p:oleObj>
              </mc:Choice>
              <mc:Fallback>
                <p:oleObj r:id="rId3" imgW="7296150" imgH="2305050" progId="Paint.Picture">
                  <p:embed/>
                  <p:pic>
                    <p:nvPicPr>
                      <p:cNvPr id="0" name="Picture 12"/>
                      <p:cNvPicPr/>
                      <p:nvPr/>
                    </p:nvPicPr>
                    <p:blipFill>
                      <a:blip r:embed="rId4"/>
                      <a:stretch>
                        <a:fillRect/>
                      </a:stretch>
                    </p:blipFill>
                    <p:spPr>
                      <a:xfrm>
                        <a:off x="5137150" y="1825625"/>
                        <a:ext cx="7044690" cy="2202180"/>
                      </a:xfrm>
                      <a:prstGeom prst="rect">
                        <a:avLst/>
                      </a:prstGeom>
                    </p:spPr>
                  </p:pic>
                </p:oleObj>
              </mc:Fallback>
            </mc:AlternateContent>
          </a:graphicData>
        </a:graphic>
      </p:graphicFrame>
      <p:sp>
        <p:nvSpPr>
          <p:cNvPr id="9" name="Content Placeholder 8"/>
          <p:cNvSpPr>
            <a:spLocks noGrp="1"/>
          </p:cNvSpPr>
          <p:nvPr>
            <p:ph sz="half" idx="1"/>
          </p:nvPr>
        </p:nvSpPr>
        <p:spPr/>
        <p:txBody>
          <a:bodyPr/>
          <a:lstStyle/>
          <a:p>
            <a:r>
              <a:rPr dirty="0"/>
              <a:t>For efficient computation: </a:t>
            </a:r>
          </a:p>
          <a:p>
            <a:pPr lvl="0"/>
            <a:r>
              <a:rPr lang="en-MY" dirty="0"/>
              <a:t>F</a:t>
            </a:r>
            <a:r>
              <a:rPr dirty="0"/>
              <a:t>or each attribute,</a:t>
            </a:r>
          </a:p>
          <a:p>
            <a:pPr marL="914400" lvl="1" indent="-457200">
              <a:buAutoNum type="arabicPeriod"/>
            </a:pPr>
            <a:r>
              <a:rPr dirty="0"/>
              <a:t>Sort the attribute on values</a:t>
            </a:r>
          </a:p>
          <a:p>
            <a:pPr marL="914400" lvl="1" indent="-457200">
              <a:buAutoNum type="arabicPeriod"/>
            </a:pPr>
            <a:r>
              <a:rPr dirty="0"/>
              <a:t>Linearly scan these values, each time </a:t>
            </a:r>
            <a:r>
              <a:rPr dirty="0">
                <a:solidFill>
                  <a:srgbClr val="0070C0"/>
                </a:solidFill>
              </a:rPr>
              <a:t>updating the count matrix </a:t>
            </a:r>
            <a:r>
              <a:rPr dirty="0"/>
              <a:t>and </a:t>
            </a:r>
            <a:r>
              <a:rPr dirty="0">
                <a:solidFill>
                  <a:srgbClr val="0070C0"/>
                </a:solidFill>
              </a:rPr>
              <a:t>computing </a:t>
            </a:r>
            <a:r>
              <a:rPr dirty="0" err="1">
                <a:solidFill>
                  <a:srgbClr val="0070C0"/>
                </a:solidFill>
              </a:rPr>
              <a:t>gini</a:t>
            </a:r>
            <a:r>
              <a:rPr dirty="0">
                <a:solidFill>
                  <a:srgbClr val="0070C0"/>
                </a:solidFill>
              </a:rPr>
              <a:t> index</a:t>
            </a:r>
          </a:p>
          <a:p>
            <a:pPr marL="914400" lvl="1" indent="-457200">
              <a:buAutoNum type="arabicPeriod"/>
            </a:pPr>
            <a:r>
              <a:rPr dirty="0"/>
              <a:t>Choose the split position that has the least </a:t>
            </a:r>
            <a:r>
              <a:rPr dirty="0" err="1"/>
              <a:t>gini</a:t>
            </a:r>
            <a:r>
              <a:rPr dirty="0"/>
              <a:t> index</a:t>
            </a:r>
          </a:p>
          <a:p>
            <a:pPr marL="514350" indent="-514350">
              <a:buAutoNum type="arabicPeriod"/>
            </a:pPr>
            <a:endParaRPr lang="en-US" dirty="0"/>
          </a:p>
        </p:txBody>
      </p:sp>
      <p:sp>
        <p:nvSpPr>
          <p:cNvPr id="3" name="object 3"/>
          <p:cNvSpPr txBox="1">
            <a:spLocks noGrp="1"/>
          </p:cNvSpPr>
          <p:nvPr>
            <p:ph type="title"/>
          </p:nvPr>
        </p:nvSpPr>
        <p:spPr>
          <a:prstGeom prst="rect">
            <a:avLst/>
          </a:prstGeom>
        </p:spPr>
        <p:txBody>
          <a:bodyPr/>
          <a:lstStyle/>
          <a:p>
            <a:r>
              <a:rPr lang="en-MY"/>
              <a:t>Continuous Attributes: Computing GINI Index</a:t>
            </a:r>
          </a:p>
        </p:txBody>
      </p:sp>
      <p:sp>
        <p:nvSpPr>
          <p:cNvPr id="10" name="Slide Number Placeholder 9"/>
          <p:cNvSpPr>
            <a:spLocks noGrp="1"/>
          </p:cNvSpPr>
          <p:nvPr>
            <p:ph type="sldNum" sz="quarter" idx="12"/>
          </p:nvPr>
        </p:nvSpPr>
        <p:spPr/>
        <p:txBody>
          <a:bodyPr/>
          <a:lstStyle/>
          <a:p>
            <a:fld id="{9A0DB2DC-4C9A-4742-B13C-FB6460FD3503}" type="slidenum">
              <a:rPr lang="en-US" dirty="0"/>
              <a:t>91</a:t>
            </a:fld>
            <a:endParaRPr lang="en-US" dirty="0"/>
          </a:p>
        </p:txBody>
      </p:sp>
      <p:sp>
        <p:nvSpPr>
          <p:cNvPr id="11" name="Footer Placeholder 10"/>
          <p:cNvSpPr>
            <a:spLocks noGrp="1"/>
          </p:cNvSpPr>
          <p:nvPr>
            <p:ph type="ftr" sz="quarter" idx="11"/>
          </p:nvPr>
        </p:nvSpPr>
        <p:spPr/>
        <p:txBody>
          <a:bodyPr/>
          <a:lstStyle/>
          <a:p>
            <a:r>
              <a:rPr lang="en-US"/>
              <a:t>UECS3213 / UECS3453 Data Mining</a:t>
            </a:r>
          </a:p>
        </p:txBody>
      </p:sp>
      <p:cxnSp>
        <p:nvCxnSpPr>
          <p:cNvPr id="4" name="Straight Arrow Connector 3"/>
          <p:cNvCxnSpPr/>
          <p:nvPr/>
        </p:nvCxnSpPr>
        <p:spPr>
          <a:xfrm flipV="1">
            <a:off x="9777730" y="4028440"/>
            <a:ext cx="0" cy="59944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a:normAutofit/>
          </a:bodyPr>
          <a:lstStyle/>
          <a:p>
            <a:r>
              <a:rPr lang="en-MY" dirty="0"/>
              <a:t>Alternative Splitting Criteria based on </a:t>
            </a:r>
            <a:r>
              <a:rPr lang="en-MY" dirty="0">
                <a:solidFill>
                  <a:srgbClr val="0070C0"/>
                </a:solidFill>
              </a:rPr>
              <a:t>Entropy</a:t>
            </a:r>
          </a:p>
        </p:txBody>
      </p:sp>
      <p:sp>
        <p:nvSpPr>
          <p:cNvPr id="9" name="Content Placeholder 8"/>
          <p:cNvSpPr>
            <a:spLocks noGrp="1"/>
          </p:cNvSpPr>
          <p:nvPr>
            <p:ph idx="1"/>
          </p:nvPr>
        </p:nvSpPr>
        <p:spPr/>
        <p:txBody>
          <a:bodyPr>
            <a:normAutofit fontScale="90000" lnSpcReduction="10000"/>
          </a:bodyPr>
          <a:lstStyle/>
          <a:p>
            <a:r>
              <a:rPr b="1" dirty="0"/>
              <a:t>Entropy </a:t>
            </a:r>
            <a:r>
              <a:rPr dirty="0"/>
              <a:t>at a given node t:</a:t>
            </a:r>
          </a:p>
          <a:p>
            <a:endParaRPr dirty="0"/>
          </a:p>
          <a:p>
            <a:endParaRPr dirty="0"/>
          </a:p>
          <a:p>
            <a:pPr lvl="1"/>
            <a:r>
              <a:rPr dirty="0"/>
              <a:t>(NOTE: p( </a:t>
            </a:r>
            <a:r>
              <a:rPr i="1" dirty="0"/>
              <a:t>j</a:t>
            </a:r>
            <a:r>
              <a:rPr dirty="0"/>
              <a:t> |</a:t>
            </a:r>
            <a:r>
              <a:rPr i="1" dirty="0"/>
              <a:t> t</a:t>
            </a:r>
            <a:r>
              <a:rPr dirty="0"/>
              <a:t>) is the relative frequency of class </a:t>
            </a:r>
            <a:r>
              <a:rPr i="1" dirty="0"/>
              <a:t>j </a:t>
            </a:r>
            <a:r>
              <a:rPr dirty="0"/>
              <a:t>at node </a:t>
            </a:r>
            <a:r>
              <a:rPr i="1" dirty="0"/>
              <a:t>t</a:t>
            </a:r>
            <a:r>
              <a:rPr dirty="0"/>
              <a:t>).</a:t>
            </a:r>
          </a:p>
          <a:p>
            <a:r>
              <a:rPr dirty="0"/>
              <a:t>Measures </a:t>
            </a:r>
            <a:r>
              <a:rPr b="1" dirty="0"/>
              <a:t>homogeneity </a:t>
            </a:r>
            <a:r>
              <a:rPr dirty="0"/>
              <a:t>of a node </a:t>
            </a:r>
            <a:r>
              <a:rPr lang="en-MY" dirty="0"/>
              <a:t>(the </a:t>
            </a:r>
            <a:r>
              <a:rPr lang="en-MY" dirty="0">
                <a:solidFill>
                  <a:srgbClr val="0070C0"/>
                </a:solidFill>
              </a:rPr>
              <a:t>smaller</a:t>
            </a:r>
            <a:r>
              <a:rPr lang="en-MY" dirty="0">
                <a:solidFill>
                  <a:srgbClr val="FF0000"/>
                </a:solidFill>
              </a:rPr>
              <a:t> </a:t>
            </a:r>
            <a:r>
              <a:rPr lang="en-MY" dirty="0"/>
              <a:t>the better):</a:t>
            </a:r>
          </a:p>
          <a:p>
            <a:pPr lvl="1"/>
            <a:r>
              <a:rPr b="1" dirty="0"/>
              <a:t>Maximum </a:t>
            </a:r>
            <a:r>
              <a:rPr dirty="0"/>
              <a:t>(log </a:t>
            </a:r>
            <a:r>
              <a:rPr dirty="0" err="1"/>
              <a:t>n</a:t>
            </a:r>
            <a:r>
              <a:rPr baseline="-25000" dirty="0" err="1"/>
              <a:t>c</a:t>
            </a:r>
            <a:r>
              <a:rPr dirty="0"/>
              <a:t>) when records are equally distributed among all classes implying least information </a:t>
            </a:r>
            <a:r>
              <a:rPr lang="en-MY" dirty="0"/>
              <a:t>(not </a:t>
            </a:r>
            <a:r>
              <a:rPr lang="en-MY" dirty="0" err="1"/>
              <a:t>homoegeneous</a:t>
            </a:r>
            <a:r>
              <a:rPr lang="en-MY" dirty="0"/>
              <a:t>)</a:t>
            </a:r>
          </a:p>
          <a:p>
            <a:pPr lvl="1"/>
            <a:r>
              <a:rPr b="1" dirty="0"/>
              <a:t>Minimum </a:t>
            </a:r>
            <a:r>
              <a:rPr dirty="0"/>
              <a:t>(0.0) when all records belong to one class </a:t>
            </a:r>
            <a:r>
              <a:rPr lang="en-MY" dirty="0"/>
              <a:t>(but not the other) </a:t>
            </a:r>
            <a:r>
              <a:rPr dirty="0"/>
              <a:t>implying most information </a:t>
            </a:r>
            <a:r>
              <a:rPr lang="en-MY" dirty="0"/>
              <a:t>(homogeneous)</a:t>
            </a:r>
          </a:p>
          <a:p>
            <a:r>
              <a:rPr b="1" dirty="0">
                <a:solidFill>
                  <a:srgbClr val="0070C0"/>
                </a:solidFill>
              </a:rPr>
              <a:t>Entropy</a:t>
            </a:r>
            <a:r>
              <a:rPr b="1" dirty="0">
                <a:solidFill>
                  <a:srgbClr val="FF0000"/>
                </a:solidFill>
              </a:rPr>
              <a:t> </a:t>
            </a:r>
            <a:r>
              <a:rPr dirty="0"/>
              <a:t>based computations are </a:t>
            </a:r>
            <a:r>
              <a:rPr lang="en-MY" dirty="0"/>
              <a:t>conceptually </a:t>
            </a:r>
            <a:r>
              <a:rPr dirty="0"/>
              <a:t>similar to the GINI index computations</a:t>
            </a:r>
          </a:p>
          <a:p>
            <a:endParaRPr dirty="0"/>
          </a:p>
          <a:p>
            <a:endParaRPr lang="en-US" dirty="0"/>
          </a:p>
        </p:txBody>
      </p:sp>
      <p:sp>
        <p:nvSpPr>
          <p:cNvPr id="10" name="Slide Number Placeholder 9"/>
          <p:cNvSpPr>
            <a:spLocks noGrp="1"/>
          </p:cNvSpPr>
          <p:nvPr>
            <p:ph type="sldNum" sz="quarter" idx="12"/>
          </p:nvPr>
        </p:nvSpPr>
        <p:spPr/>
        <p:txBody>
          <a:bodyPr/>
          <a:lstStyle/>
          <a:p>
            <a:fld id="{9A0DB2DC-4C9A-4742-B13C-FB6460FD3503}" type="slidenum">
              <a:rPr lang="en-US" dirty="0"/>
              <a:t>92</a:t>
            </a:fld>
            <a:endParaRPr lang="en-US" dirty="0"/>
          </a:p>
        </p:txBody>
      </p:sp>
      <p:sp>
        <p:nvSpPr>
          <p:cNvPr id="11" name="Footer Placeholder 10"/>
          <p:cNvSpPr>
            <a:spLocks noGrp="1"/>
          </p:cNvSpPr>
          <p:nvPr>
            <p:ph type="ftr" sz="quarter" idx="11"/>
          </p:nvPr>
        </p:nvSpPr>
        <p:spPr/>
        <p:txBody>
          <a:bodyPr/>
          <a:lstStyle/>
          <a:p>
            <a:r>
              <a:rPr lang="en-US"/>
              <a:t>UECS3213 / UECS3453 Data Mining</a:t>
            </a:r>
          </a:p>
        </p:txBody>
      </p:sp>
      <p:graphicFrame>
        <p:nvGraphicFramePr>
          <p:cNvPr id="12" name="Object 11"/>
          <p:cNvGraphicFramePr/>
          <p:nvPr/>
        </p:nvGraphicFramePr>
        <p:xfrm>
          <a:off x="2190115" y="2317115"/>
          <a:ext cx="5851525" cy="707390"/>
        </p:xfrm>
        <a:graphic>
          <a:graphicData uri="http://schemas.openxmlformats.org/presentationml/2006/ole">
            <mc:AlternateContent xmlns:mc="http://schemas.openxmlformats.org/markup-compatibility/2006">
              <mc:Choice xmlns:v="urn:schemas-microsoft-com:vml" Requires="v">
                <p:oleObj spid="_x0000_s32831" r:id="rId3" imgW="5000625" imgH="590550" progId="Paint.Picture">
                  <p:embed/>
                </p:oleObj>
              </mc:Choice>
              <mc:Fallback>
                <p:oleObj r:id="rId3" imgW="5000625" imgH="590550" progId="Paint.Picture">
                  <p:embed/>
                  <p:pic>
                    <p:nvPicPr>
                      <p:cNvPr id="0" name="Picture 12"/>
                      <p:cNvPicPr/>
                      <p:nvPr/>
                    </p:nvPicPr>
                    <p:blipFill>
                      <a:blip r:embed="rId4"/>
                      <a:stretch>
                        <a:fillRect/>
                      </a:stretch>
                    </p:blipFill>
                    <p:spPr>
                      <a:xfrm>
                        <a:off x="2190115" y="2317115"/>
                        <a:ext cx="5851525" cy="707390"/>
                      </a:xfrm>
                      <a:prstGeom prst="rect">
                        <a:avLst/>
                      </a:prstGeom>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a:t>Example of Computing Entropy</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93</a:t>
            </a:fld>
            <a:endParaRPr lang="en-US" dirty="0"/>
          </a:p>
        </p:txBody>
      </p:sp>
      <p:graphicFrame>
        <p:nvGraphicFramePr>
          <p:cNvPr id="6" name="Content Placeholder 5"/>
          <p:cNvGraphicFramePr>
            <a:graphicFrameLocks noGrp="1" noChangeAspect="1"/>
          </p:cNvGraphicFramePr>
          <p:nvPr>
            <p:ph idx="1"/>
          </p:nvPr>
        </p:nvGraphicFramePr>
        <p:xfrm>
          <a:off x="2442845" y="1858010"/>
          <a:ext cx="7305675" cy="4286250"/>
        </p:xfrm>
        <a:graphic>
          <a:graphicData uri="http://schemas.openxmlformats.org/presentationml/2006/ole">
            <mc:AlternateContent xmlns:mc="http://schemas.openxmlformats.org/markup-compatibility/2006">
              <mc:Choice xmlns:v="urn:schemas-microsoft-com:vml" Requires="v">
                <p:oleObj spid="_x0000_s33855" r:id="rId3" imgW="7305675" imgH="4286250" progId="Paint.Picture">
                  <p:embed/>
                </p:oleObj>
              </mc:Choice>
              <mc:Fallback>
                <p:oleObj r:id="rId3" imgW="7305675" imgH="4286250" progId="Paint.Picture">
                  <p:embed/>
                  <p:pic>
                    <p:nvPicPr>
                      <p:cNvPr id="0" name="Picture 6"/>
                      <p:cNvPicPr/>
                      <p:nvPr/>
                    </p:nvPicPr>
                    <p:blipFill>
                      <a:blip r:embed="rId4"/>
                      <a:stretch>
                        <a:fillRect/>
                      </a:stretch>
                    </p:blipFill>
                    <p:spPr>
                      <a:xfrm>
                        <a:off x="2442845" y="1858010"/>
                        <a:ext cx="7305675" cy="4286250"/>
                      </a:xfrm>
                      <a:prstGeom prst="rect">
                        <a:avLst/>
                      </a:prstGeom>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6081"/>
          <p:cNvSpPr>
            <a:spLocks noGrp="1"/>
          </p:cNvSpPr>
          <p:nvPr>
            <p:ph type="title"/>
          </p:nvPr>
        </p:nvSpPr>
        <p:spPr/>
        <p:txBody>
          <a:bodyPr anchor="b"/>
          <a:lstStyle/>
          <a:p>
            <a:r>
              <a:rPr lang="en-MY" dirty="0"/>
              <a:t>Computing Entropy: Example 2</a:t>
            </a:r>
          </a:p>
        </p:txBody>
      </p:sp>
      <p:sp>
        <p:nvSpPr>
          <p:cNvPr id="46083" name="Text Placeholder 46082"/>
          <p:cNvSpPr>
            <a:spLocks noGrp="1"/>
          </p:cNvSpPr>
          <p:nvPr>
            <p:ph type="body" idx="1"/>
          </p:nvPr>
        </p:nvSpPr>
        <p:spPr/>
        <p:txBody>
          <a:bodyPr/>
          <a:lstStyle/>
          <a:p>
            <a:r>
              <a:rPr lang="en-US" altLang="zh-CN" sz="2400" dirty="0"/>
              <a:t>Suppose S has 25 examples, 15 positive and 10 negatives [15+, 10-]. </a:t>
            </a:r>
          </a:p>
          <a:p>
            <a:r>
              <a:rPr lang="en-US" altLang="zh-CN" sz="2400" dirty="0"/>
              <a:t>Then the entropy of S relative to this classification is</a:t>
            </a:r>
          </a:p>
          <a:p>
            <a:endParaRPr lang="en-US" altLang="zh-CN" sz="2400" dirty="0"/>
          </a:p>
          <a:p>
            <a:r>
              <a:rPr lang="en-US" altLang="zh-CN" sz="2400" dirty="0"/>
              <a:t>E(S)=-(15/25) log</a:t>
            </a:r>
            <a:r>
              <a:rPr lang="en-US" altLang="zh-CN" sz="2400" baseline="-25000" dirty="0"/>
              <a:t>2</a:t>
            </a:r>
            <a:r>
              <a:rPr lang="en-US" altLang="zh-CN" sz="2400" dirty="0"/>
              <a:t>(15/25) - (10/25) log</a:t>
            </a:r>
            <a:r>
              <a:rPr lang="en-US" altLang="zh-CN" sz="2400" baseline="-25000" dirty="0"/>
              <a:t>2</a:t>
            </a:r>
            <a:r>
              <a:rPr lang="en-US" altLang="zh-CN" sz="2400" dirty="0"/>
              <a:t> (10/25) </a:t>
            </a:r>
          </a:p>
          <a:p>
            <a:pPr marL="0" indent="0">
              <a:buNone/>
            </a:pPr>
            <a:r>
              <a:rPr lang="en-US" altLang="zh-CN" sz="2400" dirty="0"/>
              <a:t>          </a:t>
            </a:r>
            <a:r>
              <a:rPr lang="en-MY" altLang="en-US" sz="2400" dirty="0"/>
              <a:t>= -(0.6)(-0.74) - (0.4) (-1.32) </a:t>
            </a:r>
          </a:p>
          <a:p>
            <a:pPr marL="0" indent="0">
              <a:buNone/>
            </a:pPr>
            <a:r>
              <a:rPr lang="en-MY" altLang="en-US" sz="2400" dirty="0"/>
              <a:t>          = 0.444 +  0.528</a:t>
            </a:r>
          </a:p>
          <a:p>
            <a:pPr marL="0" indent="0">
              <a:buNone/>
            </a:pPr>
            <a:r>
              <a:rPr lang="en-MY" altLang="en-US" sz="2400" dirty="0"/>
              <a:t>          = </a:t>
            </a:r>
            <a:r>
              <a:rPr lang="en-MY" altLang="en-US" sz="2400" b="1" dirty="0"/>
              <a:t>0.972</a:t>
            </a:r>
          </a:p>
        </p:txBody>
      </p:sp>
      <p:sp>
        <p:nvSpPr>
          <p:cNvPr id="2" name="Slide Number Placeholder 1"/>
          <p:cNvSpPr>
            <a:spLocks noGrp="1"/>
          </p:cNvSpPr>
          <p:nvPr>
            <p:ph type="sldNum" sz="quarter" idx="12"/>
          </p:nvPr>
        </p:nvSpPr>
        <p:spPr/>
        <p:txBody>
          <a:bodyPr/>
          <a:lstStyle/>
          <a:p>
            <a:fld id="{E8366257-D7B9-47E0-9D98-9493A294C6AB}" type="slidenum">
              <a:rPr lang="en-US" smtClean="0"/>
              <a:t>94</a:t>
            </a:fld>
            <a:endParaRPr lang="en-US" dirty="0"/>
          </a:p>
        </p:txBody>
      </p:sp>
      <p:sp>
        <p:nvSpPr>
          <p:cNvPr id="3" name="Footer Placeholder 2"/>
          <p:cNvSpPr>
            <a:spLocks noGrp="1"/>
          </p:cNvSpPr>
          <p:nvPr>
            <p:ph type="ftr" sz="quarter" idx="11"/>
          </p:nvPr>
        </p:nvSpPr>
        <p:spPr/>
        <p:txBody>
          <a:bodyPr/>
          <a:lstStyle/>
          <a:p>
            <a:r>
              <a:rPr lang="en-US" dirty="0" smtClean="0">
                <a:sym typeface="+mn-ea"/>
              </a:rPr>
              <a:t>UECS3213 / UECS3453 Data Mining</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dirty="0"/>
              <a:t>Entropy using the frequency table of one attribute: </a:t>
            </a:r>
            <a:r>
              <a:rPr lang="en-MY" dirty="0"/>
              <a:t>Example</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95</a:t>
            </a:fld>
            <a:endParaRPr lang="en-US" dirty="0"/>
          </a:p>
        </p:txBody>
      </p:sp>
      <p:pic>
        <p:nvPicPr>
          <p:cNvPr id="6" name="Content Placeholder 5" descr="Entropy_3"/>
          <p:cNvPicPr>
            <a:picLocks noGrp="1" noChangeAspect="1"/>
          </p:cNvPicPr>
          <p:nvPr>
            <p:ph idx="1"/>
          </p:nvPr>
        </p:nvPicPr>
        <p:blipFill>
          <a:blip r:embed="rId3"/>
          <a:stretch>
            <a:fillRect/>
          </a:stretch>
        </p:blipFill>
        <p:spPr>
          <a:xfrm>
            <a:off x="1004570" y="1603375"/>
            <a:ext cx="7350760" cy="449961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Entropy using the frequency table of two attributes </a:t>
            </a:r>
            <a:r>
              <a:rPr lang="en-MY" altLang="en-US" dirty="0"/>
              <a:t>(weighted)</a:t>
            </a:r>
            <a:r>
              <a:rPr lang="en-US" dirty="0"/>
              <a:t>: </a:t>
            </a:r>
            <a:r>
              <a:rPr lang="en-MY" altLang="en-US" dirty="0"/>
              <a:t>Example</a:t>
            </a:r>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dirty="0"/>
          </a:p>
        </p:txBody>
      </p:sp>
      <p:sp>
        <p:nvSpPr>
          <p:cNvPr id="5" name="Slide Number Placeholder 4"/>
          <p:cNvSpPr>
            <a:spLocks noGrp="1"/>
          </p:cNvSpPr>
          <p:nvPr>
            <p:ph type="sldNum" sz="quarter" idx="12"/>
          </p:nvPr>
        </p:nvSpPr>
        <p:spPr/>
        <p:txBody>
          <a:bodyPr/>
          <a:lstStyle/>
          <a:p>
            <a:fld id="{E8366257-D7B9-47E0-9D98-9493A294C6AB}" type="slidenum">
              <a:rPr lang="en-US" smtClean="0"/>
              <a:t>96</a:t>
            </a:fld>
            <a:endParaRPr lang="en-US" dirty="0"/>
          </a:p>
        </p:txBody>
      </p:sp>
      <p:pic>
        <p:nvPicPr>
          <p:cNvPr id="6" name="Content Placeholder 5" descr="Entropy_2"/>
          <p:cNvPicPr>
            <a:picLocks noGrp="1" noChangeAspect="1"/>
          </p:cNvPicPr>
          <p:nvPr>
            <p:ph idx="1"/>
          </p:nvPr>
        </p:nvPicPr>
        <p:blipFill>
          <a:blip r:embed="rId3"/>
          <a:stretch>
            <a:fillRect/>
          </a:stretch>
        </p:blipFill>
        <p:spPr>
          <a:xfrm>
            <a:off x="1727835" y="1800225"/>
            <a:ext cx="6044565" cy="429641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1505"/>
          <p:cNvSpPr>
            <a:spLocks noGrp="1"/>
          </p:cNvSpPr>
          <p:nvPr>
            <p:ph type="title"/>
          </p:nvPr>
        </p:nvSpPr>
        <p:spPr/>
        <p:txBody>
          <a:bodyPr/>
          <a:lstStyle/>
          <a:p>
            <a:r>
              <a:rPr lang="en-US" altLang="zh-CN" dirty="0"/>
              <a:t>Intuitions</a:t>
            </a:r>
          </a:p>
        </p:txBody>
      </p:sp>
      <p:sp>
        <p:nvSpPr>
          <p:cNvPr id="21507" name="Text Placeholder 21506"/>
          <p:cNvSpPr>
            <a:spLocks noGrp="1"/>
          </p:cNvSpPr>
          <p:nvPr>
            <p:ph type="body" sz="half" idx="1"/>
          </p:nvPr>
        </p:nvSpPr>
        <p:spPr/>
        <p:txBody>
          <a:bodyPr/>
          <a:lstStyle/>
          <a:p>
            <a:r>
              <a:rPr lang="en-US" altLang="zh-CN" dirty="0"/>
              <a:t>The </a:t>
            </a:r>
            <a:r>
              <a:rPr lang="en-US" altLang="zh-CN" dirty="0">
                <a:solidFill>
                  <a:srgbClr val="0070C0"/>
                </a:solidFill>
              </a:rPr>
              <a:t>entropy</a:t>
            </a:r>
            <a:r>
              <a:rPr lang="en-US" altLang="zh-CN" dirty="0"/>
              <a:t> is 0 if the outcome is ``certain’’ </a:t>
            </a:r>
            <a:r>
              <a:rPr lang="en-MY" altLang="en-US" dirty="0"/>
              <a:t>(</a:t>
            </a:r>
            <a:r>
              <a:rPr lang="en-MY" altLang="en-US" dirty="0">
                <a:solidFill>
                  <a:srgbClr val="0070C0"/>
                </a:solidFill>
              </a:rPr>
              <a:t>homogeneous</a:t>
            </a:r>
            <a:r>
              <a:rPr lang="en-MY" altLang="en-US" dirty="0"/>
              <a:t>).</a:t>
            </a:r>
            <a:endParaRPr lang="en-US" altLang="zh-CN" dirty="0"/>
          </a:p>
          <a:p>
            <a:r>
              <a:rPr lang="en-US" altLang="zh-CN" dirty="0"/>
              <a:t>The entropy is </a:t>
            </a:r>
            <a:r>
              <a:rPr lang="en-US" altLang="zh-CN" dirty="0">
                <a:solidFill>
                  <a:srgbClr val="0070C0"/>
                </a:solidFill>
              </a:rPr>
              <a:t>maximum</a:t>
            </a:r>
            <a:r>
              <a:rPr lang="en-US" altLang="zh-CN" dirty="0"/>
              <a:t> </a:t>
            </a:r>
            <a:r>
              <a:rPr lang="en-MY" altLang="en-US" dirty="0"/>
              <a:t>(~1)</a:t>
            </a:r>
            <a:r>
              <a:rPr lang="en-US" altLang="zh-CN" dirty="0"/>
              <a:t> if we have no knowledge of the system (or any outcome is </a:t>
            </a:r>
            <a:r>
              <a:rPr lang="en-US" altLang="zh-CN" dirty="0">
                <a:solidFill>
                  <a:srgbClr val="FF0000"/>
                </a:solidFill>
              </a:rPr>
              <a:t>equally possible</a:t>
            </a:r>
            <a:r>
              <a:rPr lang="en-MY" altLang="en-US" dirty="0">
                <a:solidFill>
                  <a:srgbClr val="FF0000"/>
                </a:solidFill>
              </a:rPr>
              <a:t>, “uncertain”</a:t>
            </a:r>
            <a:r>
              <a:rPr lang="en-US" altLang="zh-CN" dirty="0"/>
              <a:t>). </a:t>
            </a:r>
          </a:p>
          <a:p>
            <a:r>
              <a:rPr lang="en-MY" altLang="en-US" dirty="0"/>
              <a:t>The </a:t>
            </a:r>
            <a:r>
              <a:rPr lang="en-MY" altLang="en-US" dirty="0">
                <a:solidFill>
                  <a:srgbClr val="0070C0"/>
                </a:solidFill>
              </a:rPr>
              <a:t>lower </a:t>
            </a:r>
            <a:r>
              <a:rPr lang="en-MY" altLang="en-US" dirty="0"/>
              <a:t>the better.</a:t>
            </a:r>
          </a:p>
        </p:txBody>
      </p:sp>
      <p:sp>
        <p:nvSpPr>
          <p:cNvPr id="2" name="Slide Number Placeholder 1"/>
          <p:cNvSpPr>
            <a:spLocks noGrp="1"/>
          </p:cNvSpPr>
          <p:nvPr>
            <p:ph type="sldNum" sz="quarter" idx="12"/>
          </p:nvPr>
        </p:nvSpPr>
        <p:spPr/>
        <p:txBody>
          <a:bodyPr/>
          <a:lstStyle/>
          <a:p>
            <a:pPr lvl="0">
              <a:buClr>
                <a:schemeClr val="bg1"/>
              </a:buClr>
            </a:pPr>
            <a:fld id="{9A0DB2DC-4C9A-4742-B13C-FB6460FD3503}" type="slidenum">
              <a:rPr lang="zh-CN" altLang="en-US" dirty="0">
                <a:latin typeface="Arial" panose="020B0604020202020204" pitchFamily="34" charset="0"/>
              </a:rPr>
              <a:t>97</a:t>
            </a:fld>
            <a:endParaRPr lang="zh-CN" altLang="en-US" dirty="0">
              <a:latin typeface="Arial" panose="020B0604020202020204" pitchFamily="34" charset="0"/>
            </a:endParaRPr>
          </a:p>
        </p:txBody>
      </p:sp>
      <p:sp>
        <p:nvSpPr>
          <p:cNvPr id="3" name="Footer Placeholder 2"/>
          <p:cNvSpPr>
            <a:spLocks noGrp="1"/>
          </p:cNvSpPr>
          <p:nvPr>
            <p:ph type="ftr" sz="quarter" idx="11"/>
          </p:nvPr>
        </p:nvSpPr>
        <p:spPr/>
        <p:txBody>
          <a:bodyPr/>
          <a:lstStyle/>
          <a:p>
            <a:pPr lvl="0">
              <a:buClr>
                <a:schemeClr val="bg1"/>
              </a:buClr>
            </a:pPr>
            <a:r>
              <a:rPr lang="zh-CN" altLang="en-US" dirty="0">
                <a:latin typeface="Arial" panose="020B0604020202020204" pitchFamily="34" charset="0"/>
              </a:rPr>
              <a:t>UECS3213 / UECS3453 Data Mining</a:t>
            </a:r>
          </a:p>
        </p:txBody>
      </p:sp>
      <p:pic>
        <p:nvPicPr>
          <p:cNvPr id="7" name="Content Placeholder 6" descr="Entropy"/>
          <p:cNvPicPr>
            <a:picLocks noGrp="1" noChangeAspect="1"/>
          </p:cNvPicPr>
          <p:nvPr>
            <p:ph sz="half" idx="2"/>
          </p:nvPr>
        </p:nvPicPr>
        <p:blipFill>
          <a:blip r:embed="rId2"/>
          <a:stretch>
            <a:fillRect/>
          </a:stretch>
        </p:blipFill>
        <p:spPr>
          <a:xfrm>
            <a:off x="6639560" y="1825625"/>
            <a:ext cx="4714240" cy="401193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ltLang="en-US" dirty="0"/>
              <a:t>Splitting based on </a:t>
            </a:r>
            <a:r>
              <a:rPr lang="en-MY" altLang="en-US" dirty="0">
                <a:solidFill>
                  <a:srgbClr val="0070C0"/>
                </a:solidFill>
              </a:rPr>
              <a:t>Information Gain</a:t>
            </a:r>
          </a:p>
        </p:txBody>
      </p:sp>
      <p:sp>
        <p:nvSpPr>
          <p:cNvPr id="3" name="Content Placeholder 2"/>
          <p:cNvSpPr>
            <a:spLocks noGrp="1"/>
          </p:cNvSpPr>
          <p:nvPr>
            <p:ph sz="half" idx="1"/>
          </p:nvPr>
        </p:nvSpPr>
        <p:spPr/>
        <p:txBody>
          <a:bodyPr>
            <a:normAutofit fontScale="82500" lnSpcReduction="10000"/>
          </a:bodyPr>
          <a:lstStyle/>
          <a:p>
            <a:pPr lvl="0"/>
            <a:r>
              <a:rPr lang="en-MY" altLang="en-US" b="1" dirty="0"/>
              <a:t>Information Gain</a:t>
            </a:r>
            <a:r>
              <a:rPr lang="en-MY" altLang="en-US" dirty="0"/>
              <a:t>:</a:t>
            </a:r>
          </a:p>
          <a:p>
            <a:pPr lvl="0"/>
            <a:endParaRPr lang="en-MY" altLang="en-US" dirty="0"/>
          </a:p>
          <a:p>
            <a:pPr lvl="0"/>
            <a:endParaRPr lang="en-US" dirty="0"/>
          </a:p>
          <a:p>
            <a:pPr lvl="1"/>
            <a:endParaRPr lang="en-US" dirty="0"/>
          </a:p>
          <a:p>
            <a:r>
              <a:rPr lang="en-US" dirty="0"/>
              <a:t>Measures </a:t>
            </a:r>
            <a:r>
              <a:rPr lang="en-US" dirty="0">
                <a:sym typeface="+mn-ea"/>
              </a:rPr>
              <a:t>the </a:t>
            </a:r>
            <a:r>
              <a:rPr lang="en-US" b="1" dirty="0">
                <a:solidFill>
                  <a:schemeClr val="tx1"/>
                </a:solidFill>
                <a:sym typeface="+mn-ea"/>
              </a:rPr>
              <a:t>expected </a:t>
            </a:r>
            <a:r>
              <a:rPr lang="en-US" b="1" dirty="0">
                <a:solidFill>
                  <a:srgbClr val="0070C0"/>
                </a:solidFill>
                <a:sym typeface="+mn-ea"/>
              </a:rPr>
              <a:t>reduction in entropy</a:t>
            </a:r>
            <a:r>
              <a:rPr lang="en-US" dirty="0"/>
              <a:t> </a:t>
            </a:r>
            <a:r>
              <a:rPr lang="en-MY" altLang="en-US" dirty="0"/>
              <a:t>(“</a:t>
            </a:r>
            <a:r>
              <a:rPr lang="en-MY" altLang="en-US" dirty="0">
                <a:solidFill>
                  <a:srgbClr val="FF0000"/>
                </a:solidFill>
              </a:rPr>
              <a:t>uncertainty</a:t>
            </a:r>
            <a:r>
              <a:rPr lang="en-MY" altLang="en-US" dirty="0"/>
              <a:t>”) </a:t>
            </a:r>
            <a:r>
              <a:rPr lang="en-US" dirty="0"/>
              <a:t>achieved because of the split. </a:t>
            </a:r>
            <a:endParaRPr lang="en-US" dirty="0" smtClean="0"/>
          </a:p>
          <a:p>
            <a:r>
              <a:rPr lang="en-US" dirty="0" smtClean="0">
                <a:sym typeface="+mn-ea"/>
              </a:rPr>
              <a:t>Used </a:t>
            </a:r>
            <a:r>
              <a:rPr lang="en-US" dirty="0">
                <a:sym typeface="+mn-ea"/>
              </a:rPr>
              <a:t>in ID3 and C4.5</a:t>
            </a:r>
            <a:endParaRPr lang="en-US" dirty="0"/>
          </a:p>
          <a:p>
            <a:endParaRPr lang="en-US" b="1" dirty="0"/>
          </a:p>
        </p:txBody>
      </p:sp>
      <p:sp>
        <p:nvSpPr>
          <p:cNvPr id="7" name="Content Placeholder 6"/>
          <p:cNvSpPr>
            <a:spLocks noGrp="1"/>
          </p:cNvSpPr>
          <p:nvPr>
            <p:ph sz="half" idx="2"/>
          </p:nvPr>
        </p:nvSpPr>
        <p:spPr/>
        <p:txBody>
          <a:bodyPr>
            <a:normAutofit fontScale="82500" lnSpcReduction="10000"/>
          </a:bodyPr>
          <a:lstStyle/>
          <a:p>
            <a:r>
              <a:rPr lang="en-MY" altLang="en-US" dirty="0" smtClean="0">
                <a:sym typeface="+mn-ea"/>
              </a:rPr>
              <a:t>T</a:t>
            </a:r>
            <a:r>
              <a:rPr lang="en-US" dirty="0">
                <a:sym typeface="+mn-ea"/>
              </a:rPr>
              <a:t>he first term </a:t>
            </a:r>
            <a:r>
              <a:rPr lang="en-MY" altLang="en-US" dirty="0">
                <a:sym typeface="+mn-ea"/>
              </a:rPr>
              <a:t>(Entropy(p))</a:t>
            </a:r>
            <a:r>
              <a:rPr lang="en-US" dirty="0">
                <a:sym typeface="+mn-ea"/>
              </a:rPr>
              <a:t> in the equation for Gain is just the entropy of the original collection </a:t>
            </a:r>
            <a:r>
              <a:rPr lang="en-MY" altLang="en-US" i="1" dirty="0">
                <a:sym typeface="+mn-ea"/>
              </a:rPr>
              <a:t>p</a:t>
            </a:r>
            <a:endParaRPr lang="en-US" dirty="0"/>
          </a:p>
          <a:p>
            <a:r>
              <a:rPr lang="en-MY" altLang="en-US" dirty="0">
                <a:sym typeface="+mn-ea"/>
              </a:rPr>
              <a:t>T</a:t>
            </a:r>
            <a:r>
              <a:rPr lang="en-US" dirty="0">
                <a:sym typeface="+mn-ea"/>
              </a:rPr>
              <a:t>he second term is the expected value of the entropy after </a:t>
            </a:r>
            <a:r>
              <a:rPr lang="en-MY" altLang="en-US" i="1" dirty="0">
                <a:sym typeface="+mn-ea"/>
              </a:rPr>
              <a:t>p</a:t>
            </a:r>
            <a:r>
              <a:rPr lang="en-US" dirty="0">
                <a:sym typeface="+mn-ea"/>
              </a:rPr>
              <a:t> is partitioned </a:t>
            </a:r>
            <a:r>
              <a:rPr lang="en-MY" altLang="en-US" dirty="0">
                <a:sym typeface="+mn-ea"/>
              </a:rPr>
              <a:t>into</a:t>
            </a:r>
            <a:r>
              <a:rPr lang="en-MY" altLang="en-US" i="1" dirty="0">
                <a:sym typeface="+mn-ea"/>
              </a:rPr>
              <a:t> k</a:t>
            </a:r>
            <a:r>
              <a:rPr lang="en-MY" altLang="en-US" dirty="0">
                <a:sym typeface="+mn-ea"/>
              </a:rPr>
              <a:t> partitions </a:t>
            </a:r>
            <a:r>
              <a:rPr lang="en-US" dirty="0">
                <a:sym typeface="+mn-ea"/>
              </a:rPr>
              <a:t>using attribute </a:t>
            </a:r>
            <a:r>
              <a:rPr lang="en-MY" altLang="en-US" dirty="0">
                <a:sym typeface="+mn-ea"/>
              </a:rPr>
              <a:t>A</a:t>
            </a:r>
            <a:r>
              <a:rPr lang="en-MY" altLang="en-US" dirty="0" smtClean="0">
                <a:sym typeface="+mn-ea"/>
              </a:rPr>
              <a:t>.</a:t>
            </a:r>
          </a:p>
          <a:p>
            <a:r>
              <a:rPr lang="en-US" dirty="0">
                <a:sym typeface="+mn-ea"/>
              </a:rPr>
              <a:t>Choose the split that achieves </a:t>
            </a:r>
            <a:r>
              <a:rPr lang="en-US" dirty="0">
                <a:solidFill>
                  <a:srgbClr val="0070C0"/>
                </a:solidFill>
                <a:sym typeface="+mn-ea"/>
              </a:rPr>
              <a:t>most reduction in entropy</a:t>
            </a:r>
            <a:r>
              <a:rPr lang="en-US" dirty="0">
                <a:sym typeface="+mn-ea"/>
              </a:rPr>
              <a:t> (maximizes </a:t>
            </a:r>
            <a:r>
              <a:rPr lang="en-US" dirty="0">
                <a:solidFill>
                  <a:srgbClr val="0070C0"/>
                </a:solidFill>
                <a:sym typeface="+mn-ea"/>
              </a:rPr>
              <a:t>GAIN</a:t>
            </a:r>
            <a:r>
              <a:rPr lang="en-US" dirty="0">
                <a:sym typeface="+mn-ea"/>
              </a:rPr>
              <a:t>)</a:t>
            </a:r>
            <a:endParaRPr lang="en-US" dirty="0"/>
          </a:p>
          <a:p>
            <a:pPr lvl="0"/>
            <a:r>
              <a:rPr lang="en-US" b="1" dirty="0" smtClean="0">
                <a:solidFill>
                  <a:srgbClr val="FF0000"/>
                </a:solidFill>
                <a:sym typeface="+mn-ea"/>
              </a:rPr>
              <a:t>Disadvantage</a:t>
            </a:r>
            <a:r>
              <a:rPr lang="en-US" b="1" dirty="0">
                <a:sym typeface="+mn-ea"/>
              </a:rPr>
              <a:t>: Tends to prefer splits that result in large number of partitions, each being small but pure.</a:t>
            </a:r>
            <a:endParaRPr lang="en-US" dirty="0"/>
          </a:p>
        </p:txBody>
      </p:sp>
      <p:sp>
        <p:nvSpPr>
          <p:cNvPr id="4" name="Footer Placeholder 3"/>
          <p:cNvSpPr>
            <a:spLocks noGrp="1"/>
          </p:cNvSpPr>
          <p:nvPr>
            <p:ph type="ftr" sz="quarter" idx="11"/>
          </p:nvPr>
        </p:nvSpPr>
        <p:spPr/>
        <p:txBody>
          <a:bodyPr/>
          <a:lstStyle/>
          <a:p>
            <a:r>
              <a:rPr lang="en-US"/>
              <a:t>UECS3213 / UECS3453 Data Mining</a:t>
            </a:r>
          </a:p>
        </p:txBody>
      </p:sp>
      <p:sp>
        <p:nvSpPr>
          <p:cNvPr id="5" name="Slide Number Placeholder 4"/>
          <p:cNvSpPr>
            <a:spLocks noGrp="1"/>
          </p:cNvSpPr>
          <p:nvPr>
            <p:ph type="sldNum" sz="quarter" idx="12"/>
          </p:nvPr>
        </p:nvSpPr>
        <p:spPr/>
        <p:txBody>
          <a:bodyPr/>
          <a:lstStyle/>
          <a:p>
            <a:r>
              <a:rPr lang="en-US"/>
              <a:t>*</a:t>
            </a:r>
            <a:endParaRPr lang="en-US" dirty="0"/>
          </a:p>
        </p:txBody>
      </p:sp>
      <p:graphicFrame>
        <p:nvGraphicFramePr>
          <p:cNvPr id="6" name="Object 5"/>
          <p:cNvGraphicFramePr/>
          <p:nvPr>
            <p:extLst>
              <p:ext uri="{D42A27DB-BD31-4B8C-83A1-F6EECF244321}">
                <p14:modId xmlns:p14="http://schemas.microsoft.com/office/powerpoint/2010/main" val="3079972724"/>
              </p:ext>
            </p:extLst>
          </p:nvPr>
        </p:nvGraphicFramePr>
        <p:xfrm>
          <a:off x="1138243" y="2353629"/>
          <a:ext cx="4843780" cy="1340485"/>
        </p:xfrm>
        <a:graphic>
          <a:graphicData uri="http://schemas.openxmlformats.org/presentationml/2006/ole">
            <mc:AlternateContent xmlns:mc="http://schemas.openxmlformats.org/markup-compatibility/2006">
              <mc:Choice xmlns:v="urn:schemas-microsoft-com:vml" Requires="v">
                <p:oleObj spid="_x0000_s34879" r:id="rId3" imgW="5334000" imgH="1476375" progId="Paint.Picture">
                  <p:embed/>
                </p:oleObj>
              </mc:Choice>
              <mc:Fallback>
                <p:oleObj r:id="rId3" imgW="5334000" imgH="1476375" progId="Paint.Picture">
                  <p:embed/>
                  <p:pic>
                    <p:nvPicPr>
                      <p:cNvPr id="0" name="Picture 6"/>
                      <p:cNvPicPr/>
                      <p:nvPr/>
                    </p:nvPicPr>
                    <p:blipFill>
                      <a:blip r:embed="rId4"/>
                      <a:stretch>
                        <a:fillRect/>
                      </a:stretch>
                    </p:blipFill>
                    <p:spPr>
                      <a:xfrm>
                        <a:off x="1138243" y="2353629"/>
                        <a:ext cx="4843780" cy="1340485"/>
                      </a:xfrm>
                      <a:prstGeom prst="rect">
                        <a:avLst/>
                      </a:prstGeom>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itle 52228"/>
          <p:cNvSpPr>
            <a:spLocks noGrp="1"/>
          </p:cNvSpPr>
          <p:nvPr>
            <p:ph type="title"/>
          </p:nvPr>
        </p:nvSpPr>
        <p:spPr/>
        <p:txBody>
          <a:bodyPr/>
          <a:lstStyle/>
          <a:p>
            <a:r>
              <a:rPr lang="en-US"/>
              <a:t>Example of Computing </a:t>
            </a:r>
            <a:r>
              <a:rPr lang="en-MY" altLang="en-US"/>
              <a:t>Information Gain</a:t>
            </a:r>
          </a:p>
        </p:txBody>
      </p:sp>
      <p:graphicFrame>
        <p:nvGraphicFramePr>
          <p:cNvPr id="52228" name="Content Placeholder 52227"/>
          <p:cNvGraphicFramePr>
            <a:graphicFrameLocks noGrp="1"/>
          </p:cNvGraphicFramePr>
          <p:nvPr>
            <p:ph sz="half" idx="1"/>
          </p:nvPr>
        </p:nvGraphicFramePr>
        <p:xfrm>
          <a:off x="1030605" y="1972310"/>
          <a:ext cx="3663315" cy="2284730"/>
        </p:xfrm>
        <a:graphic>
          <a:graphicData uri="http://schemas.openxmlformats.org/presentationml/2006/ole">
            <mc:AlternateContent xmlns:mc="http://schemas.openxmlformats.org/markup-compatibility/2006">
              <mc:Choice xmlns:v="urn:schemas-microsoft-com:vml" Requires="v">
                <p:oleObj spid="_x0000_s35903" r:id="rId3" imgW="4095750" imgH="2009775" progId="Paint.Picture">
                  <p:embed/>
                </p:oleObj>
              </mc:Choice>
              <mc:Fallback>
                <p:oleObj r:id="rId3" imgW="4095750" imgH="2009775" progId="Paint.Picture">
                  <p:embed/>
                  <p:pic>
                    <p:nvPicPr>
                      <p:cNvPr id="0" name="Picture 3076"/>
                      <p:cNvPicPr/>
                      <p:nvPr/>
                    </p:nvPicPr>
                    <p:blipFill>
                      <a:blip r:embed="rId4"/>
                      <a:stretch>
                        <a:fillRect/>
                      </a:stretch>
                    </p:blipFill>
                    <p:spPr>
                      <a:xfrm>
                        <a:off x="1030605" y="1972310"/>
                        <a:ext cx="3663315" cy="2284730"/>
                      </a:xfrm>
                      <a:prstGeom prst="rect">
                        <a:avLst/>
                      </a:prstGeom>
                      <a:noFill/>
                      <a:ln w="38100">
                        <a:miter/>
                      </a:ln>
                    </p:spPr>
                  </p:pic>
                </p:oleObj>
              </mc:Fallback>
            </mc:AlternateContent>
          </a:graphicData>
        </a:graphic>
      </p:graphicFrame>
      <p:sp>
        <p:nvSpPr>
          <p:cNvPr id="2" name="Content Placeholder 1"/>
          <p:cNvSpPr>
            <a:spLocks noGrp="1"/>
          </p:cNvSpPr>
          <p:nvPr>
            <p:ph sz="half" idx="2"/>
          </p:nvPr>
        </p:nvSpPr>
        <p:spPr>
          <a:xfrm>
            <a:off x="5078095" y="1825625"/>
            <a:ext cx="6752590" cy="4351655"/>
          </a:xfrm>
        </p:spPr>
        <p:txBody>
          <a:bodyPr>
            <a:normAutofit/>
          </a:bodyPr>
          <a:lstStyle/>
          <a:p>
            <a:r>
              <a:rPr lang="en-MY" altLang="en-US" sz="1800" dirty="0">
                <a:sym typeface="+mn-ea"/>
              </a:rPr>
              <a:t>Be</a:t>
            </a:r>
            <a:r>
              <a:rPr lang="en-US" altLang="zh-CN" sz="1800" dirty="0">
                <a:sym typeface="+mn-ea"/>
              </a:rPr>
              <a:t>fore partitioning, the entropy is </a:t>
            </a:r>
            <a:endParaRPr lang="en-US" altLang="zh-CN" sz="1800" dirty="0"/>
          </a:p>
          <a:p>
            <a:pPr lvl="1"/>
            <a:r>
              <a:rPr lang="en-US" altLang="zh-CN" sz="1800" dirty="0">
                <a:sym typeface="+mn-ea"/>
              </a:rPr>
              <a:t>H(10/20, 10/20) = - 10/20 log(10/20) - 10/20 log(10/20) = 1</a:t>
            </a:r>
            <a:endParaRPr lang="en-US" altLang="zh-CN" sz="1800" i="1" dirty="0"/>
          </a:p>
          <a:p>
            <a:r>
              <a:rPr lang="en-US" altLang="zh-CN" sz="1800" dirty="0">
                <a:sym typeface="+mn-ea"/>
              </a:rPr>
              <a:t>Using the ``where’’ attribute, divide into 2 subsets</a:t>
            </a:r>
            <a:endParaRPr lang="en-US" altLang="zh-CN" sz="1800" dirty="0"/>
          </a:p>
          <a:p>
            <a:pPr lvl="1"/>
            <a:r>
              <a:rPr lang="en-US" altLang="zh-CN" sz="1800" dirty="0">
                <a:sym typeface="+mn-ea"/>
              </a:rPr>
              <a:t>Entropy of the first set</a:t>
            </a:r>
            <a:r>
              <a:rPr lang="en-MY" altLang="en-US" sz="1800" dirty="0">
                <a:sym typeface="+mn-ea"/>
              </a:rPr>
              <a:t>, </a:t>
            </a:r>
            <a:r>
              <a:rPr lang="en-US" altLang="zh-CN" sz="1800" dirty="0">
                <a:sym typeface="+mn-ea"/>
              </a:rPr>
              <a:t>H(home) = - 6/12 log(6/12) - 6/12 log(6/12) = 1</a:t>
            </a:r>
            <a:endParaRPr lang="en-US" altLang="zh-CN" sz="1800" dirty="0"/>
          </a:p>
          <a:p>
            <a:pPr lvl="1"/>
            <a:r>
              <a:rPr lang="en-US" altLang="zh-CN" sz="1800" dirty="0">
                <a:sym typeface="+mn-ea"/>
              </a:rPr>
              <a:t>Entropy of the second set</a:t>
            </a:r>
            <a:r>
              <a:rPr lang="en-MY" altLang="en-US" sz="1800" dirty="0">
                <a:sym typeface="+mn-ea"/>
              </a:rPr>
              <a:t>,</a:t>
            </a:r>
            <a:r>
              <a:rPr lang="en-US" altLang="zh-CN" sz="1800" dirty="0">
                <a:sym typeface="+mn-ea"/>
              </a:rPr>
              <a:t> H(away) = - 4/8 log(6/8) - 4/8 log(4/8) = 1</a:t>
            </a:r>
            <a:endParaRPr lang="en-US" altLang="zh-CN" sz="1800" dirty="0"/>
          </a:p>
          <a:p>
            <a:r>
              <a:rPr lang="en-US" altLang="zh-CN" sz="1800" dirty="0">
                <a:solidFill>
                  <a:srgbClr val="FF0000"/>
                </a:solidFill>
                <a:sym typeface="+mn-ea"/>
              </a:rPr>
              <a:t>Expected entropy</a:t>
            </a:r>
            <a:r>
              <a:rPr lang="en-US" altLang="zh-CN" sz="1800" dirty="0">
                <a:sym typeface="+mn-ea"/>
              </a:rPr>
              <a:t> after partitioning </a:t>
            </a:r>
            <a:endParaRPr lang="en-US" altLang="zh-CN" sz="1800" dirty="0"/>
          </a:p>
          <a:p>
            <a:pPr lvl="1"/>
            <a:r>
              <a:rPr lang="en-US" altLang="zh-CN" sz="1800" dirty="0">
                <a:sym typeface="+mn-ea"/>
              </a:rPr>
              <a:t>12/20 * H(home) + 8/20 * H(away) </a:t>
            </a:r>
          </a:p>
          <a:p>
            <a:pPr lvl="1"/>
            <a:r>
              <a:rPr lang="en-MY" altLang="en-US" sz="1800" dirty="0">
                <a:sym typeface="+mn-ea"/>
              </a:rPr>
              <a:t>= </a:t>
            </a:r>
            <a:r>
              <a:rPr lang="en-US" altLang="zh-CN" sz="1800" dirty="0">
                <a:sym typeface="+mn-ea"/>
              </a:rPr>
              <a:t>12/20 *</a:t>
            </a:r>
            <a:r>
              <a:rPr lang="en-MY" altLang="en-US" sz="1800" dirty="0">
                <a:sym typeface="+mn-ea"/>
              </a:rPr>
              <a:t>1</a:t>
            </a:r>
            <a:r>
              <a:rPr lang="en-US" altLang="zh-CN" sz="1800" dirty="0">
                <a:sym typeface="+mn-ea"/>
              </a:rPr>
              <a:t> + 8/20 * </a:t>
            </a:r>
            <a:r>
              <a:rPr lang="en-MY" altLang="en-US" sz="1800" dirty="0">
                <a:sym typeface="+mn-ea"/>
              </a:rPr>
              <a:t>1</a:t>
            </a:r>
            <a:endParaRPr lang="en-US" altLang="zh-CN" sz="1800" dirty="0">
              <a:sym typeface="+mn-ea"/>
            </a:endParaRPr>
          </a:p>
          <a:p>
            <a:pPr lvl="1"/>
            <a:r>
              <a:rPr lang="en-US" altLang="zh-CN" sz="1800" dirty="0">
                <a:sym typeface="+mn-ea"/>
              </a:rPr>
              <a:t>= 1</a:t>
            </a:r>
            <a:endParaRPr lang="en-US" altLang="zh-CN" sz="1800" dirty="0"/>
          </a:p>
          <a:p>
            <a:r>
              <a:rPr lang="en-MY" altLang="en-US" sz="1800" b="1" dirty="0">
                <a:solidFill>
                  <a:srgbClr val="0070C0"/>
                </a:solidFill>
              </a:rPr>
              <a:t>Information Gain</a:t>
            </a:r>
            <a:r>
              <a:rPr lang="en-MY" altLang="en-US" sz="1800" b="1" dirty="0"/>
              <a:t> </a:t>
            </a:r>
            <a:r>
              <a:rPr lang="en-MY" altLang="en-US" sz="1800" dirty="0"/>
              <a:t>= </a:t>
            </a:r>
            <a:r>
              <a:rPr lang="en-US" altLang="zh-CN" sz="1800" dirty="0">
                <a:sym typeface="+mn-ea"/>
              </a:rPr>
              <a:t>1 - </a:t>
            </a:r>
            <a:r>
              <a:rPr lang="en-MY" altLang="en-US" sz="1800" dirty="0">
                <a:sym typeface="+mn-ea"/>
              </a:rPr>
              <a:t>1</a:t>
            </a:r>
            <a:r>
              <a:rPr lang="en-US" altLang="zh-CN" sz="1800" dirty="0">
                <a:sym typeface="+mn-ea"/>
              </a:rPr>
              <a:t> = </a:t>
            </a:r>
            <a:r>
              <a:rPr lang="en-MY" altLang="en-US" sz="1800" b="1" dirty="0">
                <a:sym typeface="+mn-ea"/>
              </a:rPr>
              <a:t>0 </a:t>
            </a:r>
            <a:r>
              <a:rPr lang="en-MY" altLang="en-US" sz="1800" dirty="0" smtClean="0">
                <a:sym typeface="+mn-ea"/>
              </a:rPr>
              <a:t>(after the split, </a:t>
            </a:r>
            <a:r>
              <a:rPr lang="en-MY" altLang="en-US" sz="1800" dirty="0" smtClean="0"/>
              <a:t>no </a:t>
            </a:r>
            <a:r>
              <a:rPr lang="en-MY" altLang="en-US" sz="1800" dirty="0"/>
              <a:t>reduction in entropy, no information gain, high uncertainty)</a:t>
            </a:r>
          </a:p>
        </p:txBody>
      </p:sp>
      <p:sp>
        <p:nvSpPr>
          <p:cNvPr id="3" name="Slide Number Placeholder 2"/>
          <p:cNvSpPr>
            <a:spLocks noGrp="1"/>
          </p:cNvSpPr>
          <p:nvPr>
            <p:ph type="sldNum" sz="quarter" idx="12"/>
          </p:nvPr>
        </p:nvSpPr>
        <p:spPr/>
        <p:txBody>
          <a:bodyPr/>
          <a:lstStyle/>
          <a:p>
            <a:fld id="{E8366257-D7B9-47E0-9D98-9493A294C6AB}" type="slidenum">
              <a:rPr lang="en-US" smtClean="0"/>
              <a:t>99</a:t>
            </a:fld>
            <a:endParaRPr lang="en-US"/>
          </a:p>
        </p:txBody>
      </p:sp>
      <p:sp>
        <p:nvSpPr>
          <p:cNvPr id="4" name="Footer Placeholder 3"/>
          <p:cNvSpPr>
            <a:spLocks noGrp="1"/>
          </p:cNvSpPr>
          <p:nvPr>
            <p:ph type="ftr" sz="quarter" idx="11"/>
          </p:nvPr>
        </p:nvSpPr>
        <p:spPr/>
        <p:txBody>
          <a:bodyPr/>
          <a:lstStyle/>
          <a:p>
            <a:r>
              <a:rPr lang="en-US" dirty="0" smtClean="0">
                <a:sym typeface="+mn-ea"/>
              </a:rPr>
              <a:t>UECS3213 / UECS3453 Data Mining</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7508</Words>
  <Application>Microsoft Office PowerPoint</Application>
  <PresentationFormat>Widescreen</PresentationFormat>
  <Paragraphs>1417</Paragraphs>
  <Slides>122</Slides>
  <Notes>25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4" baseType="lpstr">
      <vt:lpstr>宋体</vt:lpstr>
      <vt:lpstr>Arial</vt:lpstr>
      <vt:lpstr>Calibri</vt:lpstr>
      <vt:lpstr>Calibri Light</vt:lpstr>
      <vt:lpstr>Lucida Sans Unicode</vt:lpstr>
      <vt:lpstr>Symbol</vt:lpstr>
      <vt:lpstr>Tahoma</vt:lpstr>
      <vt:lpstr>Times New Roman</vt:lpstr>
      <vt:lpstr>Verdana</vt:lpstr>
      <vt:lpstr>Wingdings</vt:lpstr>
      <vt:lpstr>Office Theme</vt:lpstr>
      <vt:lpstr>Bitmap Image</vt:lpstr>
      <vt:lpstr>UECS3213 / UECS3453 Data Mining  Topic 3a: Classification (Part 1):  kNN, Decision Tree Classifier</vt:lpstr>
      <vt:lpstr>Course Learning Outcomes</vt:lpstr>
      <vt:lpstr>Outline</vt:lpstr>
      <vt:lpstr>Outline</vt:lpstr>
      <vt:lpstr>Supervised vs Unsupervised Learning </vt:lpstr>
      <vt:lpstr>Supervised vs Unsupervised Learning </vt:lpstr>
      <vt:lpstr>The problem</vt:lpstr>
      <vt:lpstr>Example</vt:lpstr>
      <vt:lpstr>What is classification?</vt:lpstr>
      <vt:lpstr>Classification: Example</vt:lpstr>
      <vt:lpstr>Illustrating Classification Task</vt:lpstr>
      <vt:lpstr>Induction vs Deduction</vt:lpstr>
      <vt:lpstr>Examples of Classification Tasks</vt:lpstr>
      <vt:lpstr>Classification Techniques</vt:lpstr>
      <vt:lpstr>k-Nearest Neighbour (k-NN)</vt:lpstr>
      <vt:lpstr>Nearest Neighbour Classifiers</vt:lpstr>
      <vt:lpstr>k-Nearest Neighbour (k-NN)</vt:lpstr>
      <vt:lpstr>k-Nearest Neighbour (k-NN)</vt:lpstr>
      <vt:lpstr>k-NN</vt:lpstr>
      <vt:lpstr>k-NN</vt:lpstr>
      <vt:lpstr>k-NN Algorithm</vt:lpstr>
      <vt:lpstr>Example: Classifying Movies</vt:lpstr>
      <vt:lpstr>Movie Dataset</vt:lpstr>
      <vt:lpstr>Any conventional methods to perform classification?</vt:lpstr>
      <vt:lpstr>Try another method:  Using distance between each movies and movie '?'</vt:lpstr>
      <vt:lpstr>K-Nearest Neighbours</vt:lpstr>
      <vt:lpstr>Visualization </vt:lpstr>
      <vt:lpstr>Issues</vt:lpstr>
      <vt:lpstr>Picking k</vt:lpstr>
      <vt:lpstr>How do we weight/scale/select features? Scaling Issue</vt:lpstr>
      <vt:lpstr>Scaling Issue: Normalizing attribute values</vt:lpstr>
      <vt:lpstr>Issue with Similarity / Distance Measure</vt:lpstr>
      <vt:lpstr>Some Similarity Measures</vt:lpstr>
      <vt:lpstr>How do we combine instances by voting?</vt:lpstr>
      <vt:lpstr>Strength</vt:lpstr>
      <vt:lpstr>Weakness of k-NN</vt:lpstr>
      <vt:lpstr>Summary of k-NN</vt:lpstr>
      <vt:lpstr>Decision Tree Classifier</vt:lpstr>
      <vt:lpstr>Decision Tree Classifier</vt:lpstr>
      <vt:lpstr>Why decision tree?</vt:lpstr>
      <vt:lpstr>Decision Tree Classifier</vt:lpstr>
      <vt:lpstr>Key requirements</vt:lpstr>
      <vt:lpstr>A simple example…</vt:lpstr>
      <vt:lpstr>Data: Outcome = Liverpool won or lost?</vt:lpstr>
      <vt:lpstr>What we know</vt:lpstr>
      <vt:lpstr>Terminologies</vt:lpstr>
      <vt:lpstr>Example of a Decision Tree</vt:lpstr>
      <vt:lpstr>Another Example of Decision Tree</vt:lpstr>
      <vt:lpstr>Decision Tree Classification Task</vt:lpstr>
      <vt:lpstr>Apply Model to Test Data: Deduction</vt:lpstr>
      <vt:lpstr>Apply Model to Test Data</vt:lpstr>
      <vt:lpstr>Apply Model to Test Data</vt:lpstr>
      <vt:lpstr>Apply Model to Test Data</vt:lpstr>
      <vt:lpstr>Apply Model to Test Data</vt:lpstr>
      <vt:lpstr>Apply Model to Test Data</vt:lpstr>
      <vt:lpstr>Decision Tree Classification Task: Induction</vt:lpstr>
      <vt:lpstr>Decision Tree Induction (Splitting) Algorithms</vt:lpstr>
      <vt:lpstr>Random Split </vt:lpstr>
      <vt:lpstr>Hunt's Algorithm</vt:lpstr>
      <vt:lpstr>Structure of Hunt's Algorithm</vt:lpstr>
      <vt:lpstr>Hunt's Algorithm</vt:lpstr>
      <vt:lpstr>Decision Tree Induction</vt:lpstr>
      <vt:lpstr>Issues: Illustration</vt:lpstr>
      <vt:lpstr>How to Specify Test Condition (how to split)?</vt:lpstr>
      <vt:lpstr>Splitting Based on Nominal Attributes</vt:lpstr>
      <vt:lpstr>Splitting Based on Ordinal Attributes</vt:lpstr>
      <vt:lpstr>Splitting Based on Continuous Attributes</vt:lpstr>
      <vt:lpstr>Splitting Based on Continuous Attributes</vt:lpstr>
      <vt:lpstr>Decision Tree Induction: Issues</vt:lpstr>
      <vt:lpstr>How to determine the best split? Principle Criterion</vt:lpstr>
      <vt:lpstr>How to determine the best split?</vt:lpstr>
      <vt:lpstr>How to determine the best split?</vt:lpstr>
      <vt:lpstr>Measure of Node Impurity</vt:lpstr>
      <vt:lpstr>Measure of Impurity: GINI </vt:lpstr>
      <vt:lpstr>Example for Computing GINI Index</vt:lpstr>
      <vt:lpstr>Binary Target Variable: Worked out Example</vt:lpstr>
      <vt:lpstr>Nominal Target Variable: Worked out Example</vt:lpstr>
      <vt:lpstr>Splitting Based on GINI</vt:lpstr>
      <vt:lpstr>Computing GINI of a split</vt:lpstr>
      <vt:lpstr>Computing GINI of a split: Example (1)</vt:lpstr>
      <vt:lpstr>Computing GINI of a split: Example (2)</vt:lpstr>
      <vt:lpstr>Computing GINI of a split: Example (3)</vt:lpstr>
      <vt:lpstr>Computing GINI of a split: Example (4)</vt:lpstr>
      <vt:lpstr>Computing GINI of a split: Cricket Example</vt:lpstr>
      <vt:lpstr>Computing GINI of a split: Cricket Example</vt:lpstr>
      <vt:lpstr>Computing GINI of a split: Example</vt:lpstr>
      <vt:lpstr>Summary: Steps to Calculate Gini for a split</vt:lpstr>
      <vt:lpstr>Computing GINI of a split</vt:lpstr>
      <vt:lpstr>Categorical Attributes: Computing GINI Index</vt:lpstr>
      <vt:lpstr>Continuous Attributes: Computing GINI Index</vt:lpstr>
      <vt:lpstr>Continuous Attributes: Computing GINI Index</vt:lpstr>
      <vt:lpstr>Alternative Splitting Criteria based on Entropy</vt:lpstr>
      <vt:lpstr>Example of Computing Entropy</vt:lpstr>
      <vt:lpstr>Computing Entropy: Example 2</vt:lpstr>
      <vt:lpstr>Entropy using the frequency table of one attribute: Example</vt:lpstr>
      <vt:lpstr>Entropy using the frequency table of two attributes (weighted): Example</vt:lpstr>
      <vt:lpstr>Intuitions</vt:lpstr>
      <vt:lpstr>Splitting based on Information Gain</vt:lpstr>
      <vt:lpstr>Example of Computing Information Gain</vt:lpstr>
      <vt:lpstr>Example of Computing Information Gain</vt:lpstr>
      <vt:lpstr>Example of Computing Information Gain: Decision</vt:lpstr>
      <vt:lpstr>Splitting based on Gain Ratio</vt:lpstr>
      <vt:lpstr>Example of Computing Gain Ratio</vt:lpstr>
      <vt:lpstr>Example of Computing Gain Ratio: (2) Wind Attribute</vt:lpstr>
      <vt:lpstr>Example of Computing Gain Ratio: (3) Outlook Attribute</vt:lpstr>
      <vt:lpstr>Example of Computing Gain Ratio: (4) Humidity Attribute</vt:lpstr>
      <vt:lpstr>Example of Computing Gain Ratio: (5) Humidity Attribute</vt:lpstr>
      <vt:lpstr>Example of Computing Gain Ratio: (6)</vt:lpstr>
      <vt:lpstr>Example of Computing Gain Ratio: (7)</vt:lpstr>
      <vt:lpstr>Example of Computing Gain Ratio: (8)</vt:lpstr>
      <vt:lpstr>Splitting Criteria based on Misclassification Error</vt:lpstr>
      <vt:lpstr>Example of Computing Misclassification Error</vt:lpstr>
      <vt:lpstr>Comparison among Splitting Criteria</vt:lpstr>
      <vt:lpstr>Tree Induction</vt:lpstr>
      <vt:lpstr>Stopping Criteria for Tree Induction</vt:lpstr>
      <vt:lpstr>Strength</vt:lpstr>
      <vt:lpstr>Weakness</vt:lpstr>
      <vt:lpstr>Conclusion</vt:lpstr>
      <vt:lpstr>Conclusion</vt:lpstr>
      <vt:lpstr>Main References</vt:lpstr>
      <vt:lpstr>Other References</vt:lpstr>
      <vt:lpstr>Online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CSS3344  Computer Architecture</dc:title>
  <dc:creator>Simon Lau Boung Yew</dc:creator>
  <cp:lastModifiedBy>Simon Lau Boung Yew</cp:lastModifiedBy>
  <cp:revision>522</cp:revision>
  <dcterms:created xsi:type="dcterms:W3CDTF">2017-03-01T00:57:00Z</dcterms:created>
  <dcterms:modified xsi:type="dcterms:W3CDTF">2019-02-01T04:45:06Z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1033-10.2.0.7587</vt:lpwstr>
  </property>
</Properties>
</file>